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slides/slide99.xml" ContentType="application/vnd.openxmlformats-officedocument.presentationml.slide+xml"/>
  <Default Extension="doc" ContentType="application/msword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Default Extension="xls" ContentType="application/vnd.ms-exce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6"/>
  </p:notesMasterIdLst>
  <p:handoutMasterIdLst>
    <p:handoutMasterId r:id="rId117"/>
  </p:handoutMasterIdLst>
  <p:sldIdLst>
    <p:sldId id="350" r:id="rId2"/>
    <p:sldId id="354" r:id="rId3"/>
    <p:sldId id="421" r:id="rId4"/>
    <p:sldId id="355" r:id="rId5"/>
    <p:sldId id="356" r:id="rId6"/>
    <p:sldId id="358" r:id="rId7"/>
    <p:sldId id="359" r:id="rId8"/>
    <p:sldId id="267" r:id="rId9"/>
    <p:sldId id="256" r:id="rId10"/>
    <p:sldId id="258" r:id="rId11"/>
    <p:sldId id="268" r:id="rId12"/>
    <p:sldId id="259" r:id="rId13"/>
    <p:sldId id="260" r:id="rId14"/>
    <p:sldId id="261" r:id="rId15"/>
    <p:sldId id="360" r:id="rId16"/>
    <p:sldId id="422" r:id="rId17"/>
    <p:sldId id="361" r:id="rId18"/>
    <p:sldId id="423" r:id="rId19"/>
    <p:sldId id="424" r:id="rId20"/>
    <p:sldId id="425" r:id="rId21"/>
    <p:sldId id="426" r:id="rId22"/>
    <p:sldId id="427" r:id="rId23"/>
    <p:sldId id="428" r:id="rId24"/>
    <p:sldId id="429" r:id="rId25"/>
    <p:sldId id="362" r:id="rId26"/>
    <p:sldId id="363" r:id="rId27"/>
    <p:sldId id="364" r:id="rId28"/>
    <p:sldId id="365" r:id="rId29"/>
    <p:sldId id="430" r:id="rId30"/>
    <p:sldId id="431" r:id="rId31"/>
    <p:sldId id="366" r:id="rId32"/>
    <p:sldId id="316" r:id="rId33"/>
    <p:sldId id="368" r:id="rId34"/>
    <p:sldId id="370" r:id="rId35"/>
    <p:sldId id="433" r:id="rId36"/>
    <p:sldId id="436" r:id="rId37"/>
    <p:sldId id="371" r:id="rId38"/>
    <p:sldId id="374" r:id="rId39"/>
    <p:sldId id="497" r:id="rId40"/>
    <p:sldId id="498" r:id="rId41"/>
    <p:sldId id="318" r:id="rId42"/>
    <p:sldId id="319" r:id="rId43"/>
    <p:sldId id="439" r:id="rId44"/>
    <p:sldId id="440" r:id="rId45"/>
    <p:sldId id="441" r:id="rId46"/>
    <p:sldId id="442" r:id="rId47"/>
    <p:sldId id="443" r:id="rId48"/>
    <p:sldId id="444" r:id="rId49"/>
    <p:sldId id="445" r:id="rId50"/>
    <p:sldId id="446" r:id="rId51"/>
    <p:sldId id="376" r:id="rId52"/>
    <p:sldId id="377" r:id="rId53"/>
    <p:sldId id="380" r:id="rId54"/>
    <p:sldId id="438" r:id="rId55"/>
    <p:sldId id="381" r:id="rId56"/>
    <p:sldId id="385" r:id="rId57"/>
    <p:sldId id="448" r:id="rId58"/>
    <p:sldId id="449" r:id="rId59"/>
    <p:sldId id="447" r:id="rId60"/>
    <p:sldId id="386" r:id="rId61"/>
    <p:sldId id="293" r:id="rId62"/>
    <p:sldId id="450" r:id="rId63"/>
    <p:sldId id="451" r:id="rId64"/>
    <p:sldId id="452" r:id="rId65"/>
    <p:sldId id="499" r:id="rId66"/>
    <p:sldId id="500" r:id="rId67"/>
    <p:sldId id="328" r:id="rId68"/>
    <p:sldId id="329" r:id="rId69"/>
    <p:sldId id="330" r:id="rId70"/>
    <p:sldId id="458" r:id="rId71"/>
    <p:sldId id="453" r:id="rId72"/>
    <p:sldId id="454" r:id="rId73"/>
    <p:sldId id="455" r:id="rId74"/>
    <p:sldId id="459" r:id="rId75"/>
    <p:sldId id="456" r:id="rId76"/>
    <p:sldId id="457" r:id="rId77"/>
    <p:sldId id="460" r:id="rId78"/>
    <p:sldId id="394" r:id="rId79"/>
    <p:sldId id="395" r:id="rId80"/>
    <p:sldId id="396" r:id="rId81"/>
    <p:sldId id="397" r:id="rId82"/>
    <p:sldId id="398" r:id="rId83"/>
    <p:sldId id="399" r:id="rId84"/>
    <p:sldId id="400" r:id="rId85"/>
    <p:sldId id="401" r:id="rId86"/>
    <p:sldId id="333" r:id="rId87"/>
    <p:sldId id="334" r:id="rId88"/>
    <p:sldId id="335" r:id="rId89"/>
    <p:sldId id="402" r:id="rId90"/>
    <p:sldId id="403" r:id="rId91"/>
    <p:sldId id="462" r:id="rId92"/>
    <p:sldId id="404" r:id="rId93"/>
    <p:sldId id="464" r:id="rId94"/>
    <p:sldId id="405" r:id="rId95"/>
    <p:sldId id="406" r:id="rId96"/>
    <p:sldId id="463" r:id="rId97"/>
    <p:sldId id="461" r:id="rId98"/>
    <p:sldId id="410" r:id="rId99"/>
    <p:sldId id="411" r:id="rId100"/>
    <p:sldId id="412" r:id="rId101"/>
    <p:sldId id="413" r:id="rId102"/>
    <p:sldId id="415" r:id="rId103"/>
    <p:sldId id="416" r:id="rId104"/>
    <p:sldId id="417" r:id="rId105"/>
    <p:sldId id="418" r:id="rId106"/>
    <p:sldId id="419" r:id="rId107"/>
    <p:sldId id="420" r:id="rId108"/>
    <p:sldId id="347" r:id="rId109"/>
    <p:sldId id="501" r:id="rId110"/>
    <p:sldId id="502" r:id="rId111"/>
    <p:sldId id="503" r:id="rId112"/>
    <p:sldId id="504" r:id="rId113"/>
    <p:sldId id="348" r:id="rId114"/>
    <p:sldId id="349" r:id="rId1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handoutMaster" Target="handoutMasters/handoutMaster1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slide" Target="slides/slide112.xml"/><Relationship Id="rId11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99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99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99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E7E6D4-EA2C-4189-9FA7-5785FF268B6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34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37ECAC5-8FC0-480B-BD90-1391F85C4CD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CA62C3-E992-48CF-87E5-F1193B7EB7AF}" type="slidenum">
              <a:rPr lang="en-US"/>
              <a:pPr/>
              <a:t>32</a:t>
            </a:fld>
            <a:endParaRPr lang="en-US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4713"/>
          </a:xfrm>
          <a:ln w="12700" cap="flat">
            <a:solidFill>
              <a:schemeClr val="tx1"/>
            </a:solidFill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4437" cy="4111625"/>
          </a:xfrm>
          <a:ln/>
        </p:spPr>
        <p:txBody>
          <a:bodyPr lIns="90452" tIns="44432" rIns="90452" bIns="44432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CFBC16-2E01-44BD-94E1-6C0F2E82DB7A}" type="slidenum">
              <a:rPr lang="en-US"/>
              <a:pPr/>
              <a:t>69</a:t>
            </a:fld>
            <a:endParaRPr lang="en-U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16572-D918-4C9F-B0C9-4D394C101188}" type="slidenum">
              <a:rPr lang="en-US"/>
              <a:pPr/>
              <a:t>86</a:t>
            </a:fld>
            <a:endParaRPr lang="en-US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3F093-351E-48AB-BD55-3A2F793A99CF}" type="slidenum">
              <a:rPr lang="en-US"/>
              <a:pPr/>
              <a:t>87</a:t>
            </a:fld>
            <a:endParaRPr lang="en-US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B6AA8A-A87B-42AE-92BE-E405526FEA50}" type="slidenum">
              <a:rPr lang="en-US"/>
              <a:pPr/>
              <a:t>88</a:t>
            </a:fld>
            <a:endParaRPr lang="en-US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A122FA-323A-4B00-BD8E-A2799E76C0E8}" type="slidenum">
              <a:rPr lang="en-US"/>
              <a:pPr/>
              <a:t>91</a:t>
            </a:fld>
            <a:endParaRPr lang="en-US"/>
          </a:p>
        </p:txBody>
      </p:sp>
      <p:sp>
        <p:nvSpPr>
          <p:cNvPr id="29184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EECD9A-3EDF-4173-94FE-4508E8AB3AD0}" type="slidenum">
              <a:rPr lang="en-US"/>
              <a:pPr/>
              <a:t>96</a:t>
            </a:fld>
            <a:endParaRPr lang="en-US"/>
          </a:p>
        </p:txBody>
      </p:sp>
      <p:sp>
        <p:nvSpPr>
          <p:cNvPr id="2959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5CC4EA-CECA-4F76-A3C9-78468F2E89AF}" type="slidenum">
              <a:rPr lang="en-US"/>
              <a:pPr/>
              <a:t>97</a:t>
            </a:fld>
            <a:endParaRPr lang="en-US"/>
          </a:p>
        </p:txBody>
      </p:sp>
      <p:sp>
        <p:nvSpPr>
          <p:cNvPr id="2867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86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7F5E94-FA69-48B5-BAB1-5AB7A25B22F2}" type="slidenum">
              <a:rPr lang="en-US"/>
              <a:pPr/>
              <a:t>108</a:t>
            </a:fld>
            <a:endParaRPr lang="en-US"/>
          </a:p>
        </p:txBody>
      </p:sp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A815E3-E8F3-4B09-8F1B-9285AEFD11E8}" type="slidenum">
              <a:rPr lang="en-US"/>
              <a:pPr/>
              <a:t>109</a:t>
            </a:fld>
            <a:endParaRPr lang="en-US"/>
          </a:p>
        </p:txBody>
      </p:sp>
      <p:sp>
        <p:nvSpPr>
          <p:cNvPr id="380930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80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F1A989-6052-4EC2-89D2-A59BC88A2B5C}" type="slidenum">
              <a:rPr lang="en-US"/>
              <a:pPr/>
              <a:t>110</a:t>
            </a:fld>
            <a:endParaRPr lang="en-US"/>
          </a:p>
        </p:txBody>
      </p:sp>
      <p:sp>
        <p:nvSpPr>
          <p:cNvPr id="38297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AA92EA-B4EE-4A1F-8A7B-FD76F652DF31}" type="slidenum">
              <a:rPr lang="en-US"/>
              <a:pPr/>
              <a:t>41</a:t>
            </a:fld>
            <a:endParaRPr lang="en-US"/>
          </a:p>
        </p:txBody>
      </p:sp>
      <p:sp>
        <p:nvSpPr>
          <p:cNvPr id="706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4713"/>
          </a:xfrm>
          <a:ln w="12700" cap="flat">
            <a:solidFill>
              <a:schemeClr val="tx1"/>
            </a:solidFill>
          </a:ln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4437" cy="4111625"/>
          </a:xfrm>
          <a:ln/>
        </p:spPr>
        <p:txBody>
          <a:bodyPr lIns="90452" tIns="44432" rIns="90452" bIns="44432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B7EFFA-7B87-4723-8BD4-E038BFCE4E2B}" type="slidenum">
              <a:rPr lang="en-US"/>
              <a:pPr/>
              <a:t>111</a:t>
            </a:fld>
            <a:endParaRPr lang="en-US"/>
          </a:p>
        </p:txBody>
      </p:sp>
      <p:sp>
        <p:nvSpPr>
          <p:cNvPr id="38502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B2FF31-8AA2-4E3E-9A5D-BE8BC35480DD}" type="slidenum">
              <a:rPr lang="en-US"/>
              <a:pPr/>
              <a:t>112</a:t>
            </a:fld>
            <a:endParaRPr lang="en-US"/>
          </a:p>
        </p:txBody>
      </p:sp>
      <p:sp>
        <p:nvSpPr>
          <p:cNvPr id="3870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87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365003-DCB3-4D70-BBD0-791497A52E29}" type="slidenum">
              <a:rPr lang="en-US"/>
              <a:pPr/>
              <a:t>113</a:t>
            </a:fld>
            <a:endParaRPr lang="en-US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EC853E-7E0D-4B9C-9C6C-B88DAD7A147C}" type="slidenum">
              <a:rPr lang="en-US"/>
              <a:pPr/>
              <a:t>114</a:t>
            </a:fld>
            <a:endParaRPr lang="en-US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B9AF0C-1B54-42E3-9DC5-8B2E0068DA28}" type="slidenum">
              <a:rPr lang="en-US"/>
              <a:pPr/>
              <a:t>42</a:t>
            </a:fld>
            <a:endParaRPr lang="en-US"/>
          </a:p>
        </p:txBody>
      </p:sp>
      <p:sp>
        <p:nvSpPr>
          <p:cNvPr id="7270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2950" cy="3414713"/>
          </a:xfrm>
          <a:ln w="12700" cap="flat">
            <a:solidFill>
              <a:schemeClr val="tx1"/>
            </a:solidFill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4437" cy="4111625"/>
          </a:xfrm>
          <a:ln/>
        </p:spPr>
        <p:txBody>
          <a:bodyPr lIns="90452" tIns="44432" rIns="90452" bIns="44432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4AA13E-0876-4DB0-8239-D46E2C6192E3}" type="slidenum">
              <a:rPr lang="en-US"/>
              <a:pPr/>
              <a:t>62</a:t>
            </a:fld>
            <a:endParaRPr lang="en-US"/>
          </a:p>
        </p:txBody>
      </p:sp>
      <p:sp>
        <p:nvSpPr>
          <p:cNvPr id="272386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6025" cy="4111625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9FA6D7-F1A4-4A45-9BC3-9CB4EE9346D4}" type="slidenum">
              <a:rPr lang="en-US"/>
              <a:pPr/>
              <a:t>64</a:t>
            </a:fld>
            <a:endParaRPr lang="en-US"/>
          </a:p>
        </p:txBody>
      </p:sp>
      <p:sp>
        <p:nvSpPr>
          <p:cNvPr id="27545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6025" cy="4111625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420B5-EB63-4824-A3EF-4458CACA85CB}" type="slidenum">
              <a:rPr lang="en-US"/>
              <a:pPr/>
              <a:t>65</a:t>
            </a:fld>
            <a:endParaRPr lang="en-US"/>
          </a:p>
        </p:txBody>
      </p:sp>
      <p:sp>
        <p:nvSpPr>
          <p:cNvPr id="37683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8EF9D7-E3DC-4C0A-8E0F-542C0472FC69}" type="slidenum">
              <a:rPr lang="en-US"/>
              <a:pPr/>
              <a:t>66</a:t>
            </a:fld>
            <a:endParaRPr lang="en-US"/>
          </a:p>
        </p:txBody>
      </p:sp>
      <p:sp>
        <p:nvSpPr>
          <p:cNvPr id="37888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378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3213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0D926E-903D-419B-B5C3-C3158B461B5D}" type="slidenum">
              <a:rPr lang="en-US"/>
              <a:pPr/>
              <a:t>67</a:t>
            </a:fld>
            <a:endParaRPr lang="en-US"/>
          </a:p>
        </p:txBody>
      </p:sp>
      <p:sp>
        <p:nvSpPr>
          <p:cNvPr id="9011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6025" cy="4111625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4A9EF9-D927-4ECD-8905-9ED815949CFE}" type="slidenum">
              <a:rPr lang="en-US"/>
              <a:pPr/>
              <a:t>68</a:t>
            </a:fld>
            <a:endParaRPr lang="en-U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6025" cy="4111625"/>
          </a:xfrm>
          <a:ln/>
        </p:spPr>
        <p:txBody>
          <a:bodyPr lIns="90479" tIns="44445" rIns="90479" bIns="44445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EC635-AA67-4B16-BEC2-A5C4F078F4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971999-909C-46C4-ADE4-EA07DD81B5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DD5059-9ED5-415A-82A2-139787E67E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1388446-26C2-48F2-BAEC-4E894D369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AC2486A-B075-4759-B6C2-DCA127C70C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91A23-AF8D-4073-9B5E-FA6A646C53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C90404-1A72-441B-B02E-ED27576547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E2588A-7186-47BC-84B4-AF7A2F41A6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C9199-B22D-4AF2-B4CC-BBFD2DB7BA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074BE-788D-4D7F-85AE-C0AB24173E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44ECF-8BDC-4819-A2A8-BD1A8B62D08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748C50-C1FA-4593-8D13-60DB4D25B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1ACF5E-37B9-4344-9604-60713040C4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C41A47F-65A8-4442-8039-3CFFDE06F16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7.v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8.vml"/></Relationships>
</file>

<file path=ppt/slides/_rels/slide10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/Relationships>
</file>

<file path=ppt/slides/_rels/slide10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0.v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6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7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8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9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Microsoft_Office_Excel_97-2003_Worksheet10.xls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3.v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5.bin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5.v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b="1">
                <a:latin typeface="Arial" charset="0"/>
              </a:rPr>
              <a:t>OVERALL STABILITY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5" tIns="45718" rIns="91435" bIns="45718" anchor="ctr"/>
          <a:lstStyle/>
          <a:p>
            <a:pPr algn="ctr"/>
            <a:r>
              <a:rPr lang="en-US" sz="3200" b="1">
                <a:latin typeface="Arial" charset="0"/>
              </a:rPr>
              <a:t>4.1 External Forces Acting on a Vessel</a:t>
            </a:r>
            <a:endParaRPr lang="en-US" sz="3600" b="1">
              <a:latin typeface="Arial" charset="0"/>
            </a:endParaRP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0" y="1676400"/>
            <a:ext cx="9144000" cy="470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/>
            <a:r>
              <a:rPr lang="en-US" sz="2800" b="1">
                <a:latin typeface="Arial" charset="0"/>
              </a:rPr>
              <a:t> In Chapter 4 we will study five areas:</a:t>
            </a:r>
          </a:p>
          <a:p>
            <a:pPr marL="457200" indent="-457200">
              <a:buFontTx/>
              <a:buChar char="•"/>
            </a:pPr>
            <a:endParaRPr lang="en-US" sz="2800" b="1">
              <a:latin typeface="Arial" charset="0"/>
            </a:endParaRP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2800">
                <a:latin typeface="Arial" charset="0"/>
              </a:rPr>
              <a:t>The concept of a ship’s Righting Moment (RM), the chief measure of stability.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endParaRPr lang="en-US" sz="2800">
              <a:latin typeface="Arial" charset="0"/>
            </a:endParaRP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2800">
                <a:latin typeface="Arial" charset="0"/>
              </a:rPr>
              <a:t>KG and TCG changes and their effects on RM.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endParaRPr lang="en-US" sz="2800">
              <a:latin typeface="Arial" charset="0"/>
            </a:endParaRP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2800">
                <a:latin typeface="Arial" charset="0"/>
              </a:rPr>
              <a:t>How Stability is effected by Damage to the Hull using the “Added Weight” method.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endParaRPr lang="en-US" sz="2800">
              <a:latin typeface="Arial" charset="0"/>
            </a:endParaRP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2800">
                <a:latin typeface="Arial" charset="0"/>
              </a:rPr>
              <a:t>Effects of a “Free Surface”.</a:t>
            </a: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endParaRPr lang="en-US" sz="2800">
              <a:latin typeface="Arial" charset="0"/>
            </a:endParaRPr>
          </a:p>
          <a:p>
            <a:pPr marL="914400" lvl="1" indent="-457200">
              <a:lnSpc>
                <a:spcPct val="80000"/>
              </a:lnSpc>
              <a:buFontTx/>
              <a:buAutoNum type="arabicPeriod"/>
            </a:pPr>
            <a:r>
              <a:rPr lang="en-US" sz="2800">
                <a:latin typeface="Arial" charset="0"/>
              </a:rPr>
              <a:t>Effects of Negative GM on ship stability.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Line 3"/>
          <p:cNvSpPr>
            <a:spLocks noChangeAspect="1" noChangeShapeType="1"/>
          </p:cNvSpPr>
          <p:nvPr/>
        </p:nvSpPr>
        <p:spPr bwMode="auto">
          <a:xfrm>
            <a:off x="1809750" y="3349625"/>
            <a:ext cx="5510213" cy="1588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Line 4"/>
          <p:cNvSpPr>
            <a:spLocks noChangeAspect="1" noChangeShapeType="1"/>
          </p:cNvSpPr>
          <p:nvPr/>
        </p:nvSpPr>
        <p:spPr bwMode="auto">
          <a:xfrm>
            <a:off x="4529138" y="1211263"/>
            <a:ext cx="1587" cy="40703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1" name="Group 5"/>
          <p:cNvGrpSpPr>
            <a:grpSpLocks noChangeAspect="1"/>
          </p:cNvGrpSpPr>
          <p:nvPr/>
        </p:nvGrpSpPr>
        <p:grpSpPr bwMode="auto">
          <a:xfrm>
            <a:off x="7105650" y="3230563"/>
            <a:ext cx="285750" cy="357187"/>
            <a:chOff x="4656" y="1680"/>
            <a:chExt cx="192" cy="240"/>
          </a:xfrm>
        </p:grpSpPr>
        <p:sp>
          <p:nvSpPr>
            <p:cNvPr id="4102" name="AutoShape 6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Line 7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Line 8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Line 9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06" name="AutoShape 10"/>
          <p:cNvSpPr>
            <a:spLocks noChangeAspect="1" noChangeArrowheads="1"/>
          </p:cNvSpPr>
          <p:nvPr/>
        </p:nvSpPr>
        <p:spPr bwMode="auto">
          <a:xfrm rot="6000000">
            <a:off x="2994819" y="2391569"/>
            <a:ext cx="2498725" cy="2554287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7" name="Group 11"/>
          <p:cNvGrpSpPr>
            <a:grpSpLocks noChangeAspect="1"/>
          </p:cNvGrpSpPr>
          <p:nvPr/>
        </p:nvGrpSpPr>
        <p:grpSpPr bwMode="auto">
          <a:xfrm rot="600000">
            <a:off x="3746500" y="5297488"/>
            <a:ext cx="661988" cy="493712"/>
            <a:chOff x="2867" y="3358"/>
            <a:chExt cx="348" cy="250"/>
          </a:xfrm>
        </p:grpSpPr>
        <p:sp>
          <p:nvSpPr>
            <p:cNvPr id="4108" name="Text Box 12"/>
            <p:cNvSpPr txBox="1">
              <a:spLocks noChangeAspect="1" noChangeArrowheads="1"/>
            </p:cNvSpPr>
            <p:nvPr/>
          </p:nvSpPr>
          <p:spPr bwMode="auto">
            <a:xfrm>
              <a:off x="2867" y="3358"/>
              <a:ext cx="22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4109" name="Text Box 13"/>
            <p:cNvSpPr txBox="1">
              <a:spLocks noChangeAspect="1" noChangeArrowheads="1"/>
            </p:cNvSpPr>
            <p:nvPr/>
          </p:nvSpPr>
          <p:spPr bwMode="auto">
            <a:xfrm>
              <a:off x="2927" y="3407"/>
              <a:ext cx="28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4110" name="Text Box 14"/>
          <p:cNvSpPr txBox="1">
            <a:spLocks noChangeAspect="1" noChangeArrowheads="1"/>
          </p:cNvSpPr>
          <p:nvPr/>
        </p:nvSpPr>
        <p:spPr bwMode="auto">
          <a:xfrm rot="600000">
            <a:off x="4038600" y="292258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4111" name="AutoShape 15"/>
          <p:cNvSpPr>
            <a:spLocks noChangeAspect="1" noChangeArrowheads="1"/>
          </p:cNvSpPr>
          <p:nvPr/>
        </p:nvSpPr>
        <p:spPr bwMode="auto">
          <a:xfrm rot="600000">
            <a:off x="4314825" y="3143250"/>
            <a:ext cx="71438" cy="714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Text Box 16"/>
          <p:cNvSpPr txBox="1">
            <a:spLocks noChangeAspect="1" noChangeArrowheads="1"/>
          </p:cNvSpPr>
          <p:nvPr/>
        </p:nvSpPr>
        <p:spPr bwMode="auto">
          <a:xfrm>
            <a:off x="4549775" y="1982788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4113" name="AutoShape 17"/>
          <p:cNvSpPr>
            <a:spLocks noChangeAspect="1" noChangeArrowheads="1"/>
          </p:cNvSpPr>
          <p:nvPr/>
        </p:nvSpPr>
        <p:spPr bwMode="auto">
          <a:xfrm>
            <a:off x="4494213" y="2184400"/>
            <a:ext cx="71437" cy="714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Aspect="1" noChangeShapeType="1"/>
          </p:cNvSpPr>
          <p:nvPr/>
        </p:nvSpPr>
        <p:spPr bwMode="auto">
          <a:xfrm flipH="1">
            <a:off x="3956050" y="2212975"/>
            <a:ext cx="573088" cy="3076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8" name="Group 22"/>
          <p:cNvGrpSpPr>
            <a:grpSpLocks noChangeAspect="1"/>
          </p:cNvGrpSpPr>
          <p:nvPr/>
        </p:nvGrpSpPr>
        <p:grpSpPr bwMode="auto">
          <a:xfrm>
            <a:off x="4529138" y="3843338"/>
            <a:ext cx="428625" cy="396875"/>
            <a:chOff x="2843" y="2666"/>
            <a:chExt cx="287" cy="266"/>
          </a:xfrm>
        </p:grpSpPr>
        <p:sp>
          <p:nvSpPr>
            <p:cNvPr id="4119" name="Text Box 23"/>
            <p:cNvSpPr txBox="1">
              <a:spLocks noChangeAspect="1" noChangeArrowheads="1"/>
            </p:cNvSpPr>
            <p:nvPr/>
          </p:nvSpPr>
          <p:spPr bwMode="auto">
            <a:xfrm>
              <a:off x="2893" y="2666"/>
              <a:ext cx="237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4120" name="AutoShape 24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23" name="Line 27"/>
          <p:cNvSpPr>
            <a:spLocks noChangeAspect="1" noChangeShapeType="1"/>
          </p:cNvSpPr>
          <p:nvPr/>
        </p:nvSpPr>
        <p:spPr bwMode="auto">
          <a:xfrm>
            <a:off x="2597150" y="3071813"/>
            <a:ext cx="3578225" cy="573087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304800" y="152400"/>
            <a:ext cx="887133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Because the location of B changes, the location of where the F</a:t>
            </a:r>
            <a:r>
              <a:rPr lang="en-US" sz="1800" baseline="-25000" dirty="0">
                <a:latin typeface="Arial" charset="0"/>
              </a:rPr>
              <a:t>B</a:t>
            </a:r>
            <a:r>
              <a:rPr lang="en-US" sz="1800" dirty="0">
                <a:latin typeface="Arial" charset="0"/>
              </a:rPr>
              <a:t> is applied also </a:t>
            </a:r>
          </a:p>
          <a:p>
            <a:r>
              <a:rPr lang="en-US" sz="1800" dirty="0">
                <a:latin typeface="Arial" charset="0"/>
              </a:rPr>
              <a:t>changes.  Because G does not move, the location of the </a:t>
            </a:r>
            <a:r>
              <a:rPr lang="el-GR" sz="2400" dirty="0" smtClean="0">
                <a:latin typeface="Times New Roman"/>
                <a:cs typeface="Times New Roman"/>
              </a:rPr>
              <a:t>Δ</a:t>
            </a:r>
            <a:r>
              <a:rPr lang="en-US" sz="1800" dirty="0" smtClean="0">
                <a:latin typeface="Arial" charset="0"/>
              </a:rPr>
              <a:t>s </a:t>
            </a:r>
            <a:r>
              <a:rPr lang="en-US" sz="1800" dirty="0">
                <a:latin typeface="Arial" charset="0"/>
              </a:rPr>
              <a:t>force does not change</a:t>
            </a:r>
            <a:r>
              <a:rPr lang="en-US" dirty="0"/>
              <a:t>.</a:t>
            </a:r>
          </a:p>
        </p:txBody>
      </p:sp>
      <p:sp>
        <p:nvSpPr>
          <p:cNvPr id="4126" name="AutoShape 30"/>
          <p:cNvSpPr>
            <a:spLocks noChangeArrowheads="1"/>
          </p:cNvSpPr>
          <p:nvPr/>
        </p:nvSpPr>
        <p:spPr bwMode="auto">
          <a:xfrm rot="5400000">
            <a:off x="3808412" y="2287588"/>
            <a:ext cx="976313" cy="6683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127" name="AutoShape 31"/>
          <p:cNvSpPr>
            <a:spLocks noChangeArrowheads="1"/>
          </p:cNvSpPr>
          <p:nvPr/>
        </p:nvSpPr>
        <p:spPr bwMode="auto">
          <a:xfrm rot="16200000" flipV="1">
            <a:off x="4106069" y="4199731"/>
            <a:ext cx="990600" cy="66833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288925" y="3130550"/>
            <a:ext cx="8248650" cy="3490913"/>
            <a:chOff x="182" y="1972"/>
            <a:chExt cx="5196" cy="2199"/>
          </a:xfrm>
        </p:grpSpPr>
        <p:sp>
          <p:nvSpPr>
            <p:cNvPr id="4130" name="Text Box 34"/>
            <p:cNvSpPr txBox="1">
              <a:spLocks noChangeArrowheads="1"/>
            </p:cNvSpPr>
            <p:nvPr/>
          </p:nvSpPr>
          <p:spPr bwMode="auto">
            <a:xfrm>
              <a:off x="182" y="3767"/>
              <a:ext cx="519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latin typeface="Arial" charset="0"/>
                </a:rPr>
                <a:t>The displacement force and the buoyant for are no longer aligned.  The heeling </a:t>
              </a:r>
            </a:p>
            <a:p>
              <a:r>
                <a:rPr lang="en-US" sz="1800">
                  <a:latin typeface="Arial" charset="0"/>
                </a:rPr>
                <a:t>over causes the creation of an </a:t>
              </a:r>
              <a:r>
                <a:rPr lang="en-US" sz="1800" i="1">
                  <a:latin typeface="Arial" charset="0"/>
                </a:rPr>
                <a:t>internal</a:t>
              </a:r>
              <a:r>
                <a:rPr lang="en-US" sz="1800">
                  <a:latin typeface="Arial" charset="0"/>
                </a:rPr>
                <a:t> moment couple.</a:t>
              </a:r>
            </a:p>
          </p:txBody>
        </p:sp>
        <p:sp>
          <p:nvSpPr>
            <p:cNvPr id="4131" name="AutoShape 35"/>
            <p:cNvSpPr>
              <a:spLocks noChangeArrowheads="1"/>
            </p:cNvSpPr>
            <p:nvPr/>
          </p:nvSpPr>
          <p:spPr bwMode="auto">
            <a:xfrm rot="16200000" flipH="1">
              <a:off x="2428" y="1896"/>
              <a:ext cx="332" cy="484"/>
            </a:xfrm>
            <a:custGeom>
              <a:avLst/>
              <a:gdLst>
                <a:gd name="G0" fmla="+- -93824 0 0"/>
                <a:gd name="G1" fmla="+- -11796480 0 0"/>
                <a:gd name="G2" fmla="+- -93824 0 -11796480"/>
                <a:gd name="G3" fmla="+- 10800 0 0"/>
                <a:gd name="G4" fmla="+- 0 0 -938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9125 0 0"/>
                <a:gd name="G9" fmla="+- 0 0 -11796480"/>
                <a:gd name="G10" fmla="+- 9125 0 2700"/>
                <a:gd name="G11" fmla="cos G10 -93824"/>
                <a:gd name="G12" fmla="sin G10 -93824"/>
                <a:gd name="G13" fmla="cos 13500 -93824"/>
                <a:gd name="G14" fmla="sin 13500 -93824"/>
                <a:gd name="G15" fmla="+- G11 10800 0"/>
                <a:gd name="G16" fmla="+- G12 10800 0"/>
                <a:gd name="G17" fmla="+- G13 10800 0"/>
                <a:gd name="G18" fmla="+- G14 10800 0"/>
                <a:gd name="G19" fmla="*/ 9125 1 2"/>
                <a:gd name="G20" fmla="+- G19 5400 0"/>
                <a:gd name="G21" fmla="cos G20 -93824"/>
                <a:gd name="G22" fmla="sin G20 -93824"/>
                <a:gd name="G23" fmla="+- G21 10800 0"/>
                <a:gd name="G24" fmla="+- G12 G23 G22"/>
                <a:gd name="G25" fmla="+- G22 G23 G11"/>
                <a:gd name="G26" fmla="cos 10800 -93824"/>
                <a:gd name="G27" fmla="sin 10800 -93824"/>
                <a:gd name="G28" fmla="cos 9125 -93824"/>
                <a:gd name="G29" fmla="sin 9125 -938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11796480"/>
                <a:gd name="G36" fmla="sin G34 -11796480"/>
                <a:gd name="G37" fmla="+/ -11796480 -938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9125 G39"/>
                <a:gd name="G43" fmla="sin 912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0665 w 21600"/>
                <a:gd name="T5" fmla="*/ 0 h 21600"/>
                <a:gd name="T6" fmla="*/ 837 w 21600"/>
                <a:gd name="T7" fmla="*/ 10800 h 21600"/>
                <a:gd name="T8" fmla="*/ 10686 w 21600"/>
                <a:gd name="T9" fmla="*/ 1675 h 21600"/>
                <a:gd name="T10" fmla="*/ 24295 w 21600"/>
                <a:gd name="T11" fmla="*/ 10462 h 21600"/>
                <a:gd name="T12" fmla="*/ 20847 w 21600"/>
                <a:gd name="T13" fmla="*/ 14088 h 21600"/>
                <a:gd name="T14" fmla="*/ 17222 w 21600"/>
                <a:gd name="T15" fmla="*/ 10639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922" y="10572"/>
                  </a:moveTo>
                  <a:cubicBezTo>
                    <a:pt x="19798" y="5622"/>
                    <a:pt x="15750" y="1675"/>
                    <a:pt x="10800" y="1675"/>
                  </a:cubicBezTo>
                  <a:cubicBezTo>
                    <a:pt x="5760" y="1675"/>
                    <a:pt x="1675" y="5760"/>
                    <a:pt x="1675" y="10800"/>
                  </a:cubicBezTo>
                  <a:lnTo>
                    <a:pt x="0" y="10800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659" y="0"/>
                    <a:pt x="21450" y="4672"/>
                    <a:pt x="21596" y="10530"/>
                  </a:cubicBezTo>
                  <a:lnTo>
                    <a:pt x="24295" y="10462"/>
                  </a:lnTo>
                  <a:lnTo>
                    <a:pt x="20847" y="14088"/>
                  </a:lnTo>
                  <a:lnTo>
                    <a:pt x="17222" y="10639"/>
                  </a:lnTo>
                  <a:lnTo>
                    <a:pt x="19922" y="105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35" name="Group 39"/>
          <p:cNvGrpSpPr>
            <a:grpSpLocks/>
          </p:cNvGrpSpPr>
          <p:nvPr/>
        </p:nvGrpSpPr>
        <p:grpSpPr bwMode="auto">
          <a:xfrm>
            <a:off x="2951163" y="3352800"/>
            <a:ext cx="1366837" cy="581025"/>
            <a:chOff x="1859" y="2112"/>
            <a:chExt cx="861" cy="366"/>
          </a:xfrm>
        </p:grpSpPr>
        <p:sp>
          <p:nvSpPr>
            <p:cNvPr id="4133" name="Text Box 37"/>
            <p:cNvSpPr txBox="1">
              <a:spLocks noChangeArrowheads="1"/>
            </p:cNvSpPr>
            <p:nvPr/>
          </p:nvSpPr>
          <p:spPr bwMode="auto">
            <a:xfrm rot="600000">
              <a:off x="1859" y="222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auto">
            <a:xfrm flipV="1">
              <a:off x="2016" y="2112"/>
              <a:ext cx="70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37" name="Rectangle 41"/>
          <p:cNvSpPr>
            <a:spLocks noChangeArrowheads="1"/>
          </p:cNvSpPr>
          <p:nvPr/>
        </p:nvSpPr>
        <p:spPr bwMode="auto">
          <a:xfrm>
            <a:off x="4381500" y="4343400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B</a:t>
            </a:r>
          </a:p>
        </p:txBody>
      </p:sp>
      <p:sp>
        <p:nvSpPr>
          <p:cNvPr id="4139" name="Rectangle 43"/>
          <p:cNvSpPr>
            <a:spLocks noChangeArrowheads="1"/>
          </p:cNvSpPr>
          <p:nvPr/>
        </p:nvSpPr>
        <p:spPr bwMode="auto">
          <a:xfrm>
            <a:off x="4057650" y="23622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</a:t>
            </a:r>
            <a:r>
              <a:rPr lang="en-US" b="1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Arial" charset="0"/>
              </a:rPr>
              <a:t>Initial Slope of the Curve of Intact Stability</a:t>
            </a:r>
          </a:p>
        </p:txBody>
      </p:sp>
      <p:sp>
        <p:nvSpPr>
          <p:cNvPr id="205829" name="Rectangle 5"/>
          <p:cNvSpPr>
            <a:spLocks noChangeArrowheads="1"/>
          </p:cNvSpPr>
          <p:nvPr/>
        </p:nvSpPr>
        <p:spPr bwMode="auto">
          <a:xfrm>
            <a:off x="0" y="987425"/>
            <a:ext cx="91440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At small angles, a right triangle is formed between G, Z, and M.  The righting arm may be computed: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 </a:t>
            </a:r>
          </a:p>
          <a:p>
            <a:r>
              <a:rPr lang="en-US" sz="2800" b="1">
                <a:latin typeface="Arial" charset="0"/>
              </a:rPr>
              <a:t>As </a:t>
            </a:r>
            <a:r>
              <a:rPr lang="en-US" sz="2800" b="1">
                <a:latin typeface="Arial" charset="0"/>
                <a:sym typeface="Symbol" pitchFamily="18" charset="2"/>
              </a:rPr>
              <a:t> </a:t>
            </a:r>
            <a:r>
              <a:rPr lang="en-US" sz="2800" b="1">
                <a:latin typeface="Arial" charset="0"/>
              </a:rPr>
              <a:t> 0, if the angle is given in radians the 		equation becomes:</a:t>
            </a:r>
            <a:r>
              <a:rPr lang="en-US" sz="2400"/>
              <a:t> </a:t>
            </a:r>
          </a:p>
        </p:txBody>
      </p:sp>
      <p:sp>
        <p:nvSpPr>
          <p:cNvPr id="205844" name="AutoShape 20"/>
          <p:cNvSpPr>
            <a:spLocks noChangeAspect="1" noChangeArrowheads="1" noTextEdit="1"/>
          </p:cNvSpPr>
          <p:nvPr/>
        </p:nvSpPr>
        <p:spPr bwMode="auto">
          <a:xfrm>
            <a:off x="2971800" y="5562600"/>
            <a:ext cx="3190875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05864" name="Group 40"/>
          <p:cNvGrpSpPr>
            <a:grpSpLocks/>
          </p:cNvGrpSpPr>
          <p:nvPr/>
        </p:nvGrpSpPr>
        <p:grpSpPr bwMode="auto">
          <a:xfrm>
            <a:off x="2743200" y="2393950"/>
            <a:ext cx="3629025" cy="806450"/>
            <a:chOff x="1728" y="2112"/>
            <a:chExt cx="2286" cy="508"/>
          </a:xfrm>
        </p:grpSpPr>
        <p:sp>
          <p:nvSpPr>
            <p:cNvPr id="205833" name="AutoShape 9"/>
            <p:cNvSpPr>
              <a:spLocks noChangeAspect="1" noChangeArrowheads="1" noTextEdit="1"/>
            </p:cNvSpPr>
            <p:nvPr/>
          </p:nvSpPr>
          <p:spPr bwMode="auto">
            <a:xfrm>
              <a:off x="1728" y="2112"/>
              <a:ext cx="2286" cy="4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36" name="Rectangle 12"/>
            <p:cNvSpPr>
              <a:spLocks noChangeArrowheads="1"/>
            </p:cNvSpPr>
            <p:nvPr/>
          </p:nvSpPr>
          <p:spPr bwMode="auto">
            <a:xfrm>
              <a:off x="1728" y="2201"/>
              <a:ext cx="478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300" b="1" i="1">
                  <a:solidFill>
                    <a:srgbClr val="000000"/>
                  </a:solidFill>
                  <a:latin typeface="Arial" charset="0"/>
                </a:rPr>
                <a:t>GZ</a:t>
              </a:r>
              <a:endParaRPr lang="en-US"/>
            </a:p>
          </p:txBody>
        </p:sp>
        <p:sp>
          <p:nvSpPr>
            <p:cNvPr id="205837" name="Rectangle 13"/>
            <p:cNvSpPr>
              <a:spLocks noChangeArrowheads="1"/>
            </p:cNvSpPr>
            <p:nvPr/>
          </p:nvSpPr>
          <p:spPr bwMode="auto">
            <a:xfrm>
              <a:off x="2303" y="2122"/>
              <a:ext cx="217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/>
                <a:t>=</a:t>
              </a:r>
            </a:p>
          </p:txBody>
        </p:sp>
        <p:sp>
          <p:nvSpPr>
            <p:cNvPr id="205839" name="Rectangle 15"/>
            <p:cNvSpPr>
              <a:spLocks noChangeArrowheads="1"/>
            </p:cNvSpPr>
            <p:nvPr/>
          </p:nvSpPr>
          <p:spPr bwMode="auto">
            <a:xfrm>
              <a:off x="2596" y="2207"/>
              <a:ext cx="555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300" b="1" i="1">
                  <a:solidFill>
                    <a:srgbClr val="000000"/>
                  </a:solidFill>
                  <a:latin typeface="Arial" charset="0"/>
                </a:rPr>
                <a:t>GM</a:t>
              </a:r>
              <a:endParaRPr lang="en-US"/>
            </a:p>
          </p:txBody>
        </p:sp>
        <p:sp>
          <p:nvSpPr>
            <p:cNvPr id="205840" name="Rectangle 16"/>
            <p:cNvSpPr>
              <a:spLocks noChangeArrowheads="1"/>
            </p:cNvSpPr>
            <p:nvPr/>
          </p:nvSpPr>
          <p:spPr bwMode="auto">
            <a:xfrm>
              <a:off x="3146" y="2201"/>
              <a:ext cx="593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300" b="1">
                  <a:solidFill>
                    <a:srgbClr val="000000"/>
                  </a:solidFill>
                  <a:latin typeface="Arial" charset="0"/>
                </a:rPr>
                <a:t> sin</a:t>
              </a:r>
              <a:endParaRPr lang="en-US"/>
            </a:p>
          </p:txBody>
        </p:sp>
        <p:sp>
          <p:nvSpPr>
            <p:cNvPr id="205854" name="Rectangle 30"/>
            <p:cNvSpPr>
              <a:spLocks noChangeArrowheads="1"/>
            </p:cNvSpPr>
            <p:nvPr/>
          </p:nvSpPr>
          <p:spPr bwMode="auto">
            <a:xfrm>
              <a:off x="3703" y="2231"/>
              <a:ext cx="23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800" b="1">
                  <a:sym typeface="Symbol" pitchFamily="18" charset="2"/>
                </a:rPr>
                <a:t></a:t>
              </a:r>
            </a:p>
          </p:txBody>
        </p:sp>
      </p:grpSp>
      <p:sp>
        <p:nvSpPr>
          <p:cNvPr id="205855" name="Rectangle 31"/>
          <p:cNvSpPr>
            <a:spLocks noChangeArrowheads="1"/>
          </p:cNvSpPr>
          <p:nvPr/>
        </p:nvSpPr>
        <p:spPr bwMode="auto">
          <a:xfrm>
            <a:off x="5486400" y="5729288"/>
            <a:ext cx="369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ym typeface="Symbol" pitchFamily="18" charset="2"/>
              </a:rPr>
              <a:t></a:t>
            </a:r>
          </a:p>
        </p:txBody>
      </p:sp>
      <p:grpSp>
        <p:nvGrpSpPr>
          <p:cNvPr id="205865" name="Group 41"/>
          <p:cNvGrpSpPr>
            <a:grpSpLocks/>
          </p:cNvGrpSpPr>
          <p:nvPr/>
        </p:nvGrpSpPr>
        <p:grpSpPr bwMode="auto">
          <a:xfrm>
            <a:off x="1581150" y="4343400"/>
            <a:ext cx="2381250" cy="1287463"/>
            <a:chOff x="1872" y="3216"/>
            <a:chExt cx="1500" cy="811"/>
          </a:xfrm>
        </p:grpSpPr>
        <p:sp>
          <p:nvSpPr>
            <p:cNvPr id="205846" name="Rectangle 22"/>
            <p:cNvSpPr>
              <a:spLocks noChangeArrowheads="1"/>
            </p:cNvSpPr>
            <p:nvPr/>
          </p:nvSpPr>
          <p:spPr bwMode="auto">
            <a:xfrm>
              <a:off x="1872" y="3605"/>
              <a:ext cx="489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400" b="1" i="1">
                  <a:solidFill>
                    <a:srgbClr val="000000"/>
                  </a:solidFill>
                  <a:latin typeface="Arial" charset="0"/>
                </a:rPr>
                <a:t>GZ</a:t>
              </a:r>
              <a:endParaRPr lang="en-US"/>
            </a:p>
          </p:txBody>
        </p:sp>
        <p:sp>
          <p:nvSpPr>
            <p:cNvPr id="205847" name="Rectangle 23"/>
            <p:cNvSpPr>
              <a:spLocks noChangeArrowheads="1"/>
            </p:cNvSpPr>
            <p:nvPr/>
          </p:nvSpPr>
          <p:spPr bwMode="auto">
            <a:xfrm>
              <a:off x="1960" y="3216"/>
              <a:ext cx="392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400" b="1">
                  <a:solidFill>
                    <a:srgbClr val="000000"/>
                  </a:solidFill>
                  <a:latin typeface="Arial" charset="0"/>
                </a:rPr>
                <a:t>__</a:t>
              </a:r>
              <a:endParaRPr lang="en-US"/>
            </a:p>
          </p:txBody>
        </p:sp>
        <p:sp>
          <p:nvSpPr>
            <p:cNvPr id="205848" name="Rectangle 24"/>
            <p:cNvSpPr>
              <a:spLocks noChangeArrowheads="1"/>
            </p:cNvSpPr>
            <p:nvPr/>
          </p:nvSpPr>
          <p:spPr bwMode="auto">
            <a:xfrm>
              <a:off x="2447" y="3562"/>
              <a:ext cx="199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400"/>
                <a:t>=</a:t>
              </a:r>
            </a:p>
          </p:txBody>
        </p:sp>
        <p:sp>
          <p:nvSpPr>
            <p:cNvPr id="205850" name="Rectangle 26"/>
            <p:cNvSpPr>
              <a:spLocks noChangeArrowheads="1"/>
            </p:cNvSpPr>
            <p:nvPr/>
          </p:nvSpPr>
          <p:spPr bwMode="auto">
            <a:xfrm>
              <a:off x="2805" y="3605"/>
              <a:ext cx="567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400" b="1" i="1">
                  <a:solidFill>
                    <a:srgbClr val="000000"/>
                  </a:solidFill>
                  <a:latin typeface="Arial" charset="0"/>
                </a:rPr>
                <a:t>GM</a:t>
              </a:r>
              <a:endParaRPr lang="en-US"/>
            </a:p>
          </p:txBody>
        </p:sp>
        <p:sp>
          <p:nvSpPr>
            <p:cNvPr id="205857" name="Rectangle 33"/>
            <p:cNvSpPr>
              <a:spLocks noChangeArrowheads="1"/>
            </p:cNvSpPr>
            <p:nvPr/>
          </p:nvSpPr>
          <p:spPr bwMode="auto">
            <a:xfrm>
              <a:off x="2928" y="3216"/>
              <a:ext cx="392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400" b="1">
                  <a:solidFill>
                    <a:srgbClr val="000000"/>
                  </a:solidFill>
                  <a:latin typeface="Arial" charset="0"/>
                </a:rPr>
                <a:t>__</a:t>
              </a:r>
              <a:endParaRPr lang="en-US"/>
            </a:p>
          </p:txBody>
        </p:sp>
      </p:grpSp>
      <p:sp>
        <p:nvSpPr>
          <p:cNvPr id="205858" name="Rectangle 34"/>
          <p:cNvSpPr>
            <a:spLocks noChangeArrowheads="1"/>
          </p:cNvSpPr>
          <p:nvPr/>
        </p:nvSpPr>
        <p:spPr bwMode="auto">
          <a:xfrm>
            <a:off x="2882900" y="1981200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sp>
        <p:nvSpPr>
          <p:cNvPr id="205859" name="Rectangle 35"/>
          <p:cNvSpPr>
            <a:spLocks noChangeArrowheads="1"/>
          </p:cNvSpPr>
          <p:nvPr/>
        </p:nvSpPr>
        <p:spPr bwMode="auto">
          <a:xfrm>
            <a:off x="4343400" y="1997075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pic>
        <p:nvPicPr>
          <p:cNvPr id="205862" name="Picture 38"/>
          <p:cNvPicPr>
            <a:picLocks noChangeAspect="1" noChangeArrowheads="1"/>
          </p:cNvPicPr>
          <p:nvPr>
            <p:ph/>
          </p:nvPr>
        </p:nvPicPr>
        <p:blipFill>
          <a:blip r:embed="rId2" cstate="print"/>
          <a:srcRect l="22917" t="20833" r="14583" b="20833"/>
          <a:stretch>
            <a:fillRect/>
          </a:stretch>
        </p:blipFill>
        <p:spPr>
          <a:xfrm>
            <a:off x="5486400" y="4343400"/>
            <a:ext cx="3429000" cy="24003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2" name="Rectangle 4"/>
          <p:cNvSpPr>
            <a:spLocks noChangeArrowheads="1"/>
          </p:cNvSpPr>
          <p:nvPr/>
        </p:nvSpPr>
        <p:spPr bwMode="auto">
          <a:xfrm>
            <a:off x="0" y="838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Arial" charset="0"/>
              </a:rPr>
              <a:t>Initial Slope of the Curve of Intact Stability</a:t>
            </a:r>
          </a:p>
        </p:txBody>
      </p:sp>
      <p:sp>
        <p:nvSpPr>
          <p:cNvPr id="206853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Metacentric height can then be found from the initial slope of the Curve of Intact Statical Stability:</a:t>
            </a:r>
          </a:p>
        </p:txBody>
      </p:sp>
      <p:sp>
        <p:nvSpPr>
          <p:cNvPr id="206856" name="AutoShape 8"/>
          <p:cNvSpPr>
            <a:spLocks noChangeAspect="1" noChangeArrowheads="1" noTextEdit="1"/>
          </p:cNvSpPr>
          <p:nvPr/>
        </p:nvSpPr>
        <p:spPr bwMode="auto">
          <a:xfrm>
            <a:off x="609600" y="3657600"/>
            <a:ext cx="7821613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59" name="Rectangle 11"/>
          <p:cNvSpPr>
            <a:spLocks noChangeArrowheads="1"/>
          </p:cNvSpPr>
          <p:nvPr/>
        </p:nvSpPr>
        <p:spPr bwMode="auto">
          <a:xfrm>
            <a:off x="609600" y="3979863"/>
            <a:ext cx="6746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GM</a:t>
            </a:r>
            <a:endParaRPr lang="en-US"/>
          </a:p>
        </p:txBody>
      </p:sp>
      <p:sp>
        <p:nvSpPr>
          <p:cNvPr id="206860" name="Rectangle 12"/>
          <p:cNvSpPr>
            <a:spLocks noChangeArrowheads="1"/>
          </p:cNvSpPr>
          <p:nvPr/>
        </p:nvSpPr>
        <p:spPr bwMode="auto">
          <a:xfrm>
            <a:off x="1439863" y="3886200"/>
            <a:ext cx="28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000"/>
              <a:t>=</a:t>
            </a:r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>
            <a:off x="1760538" y="4187825"/>
            <a:ext cx="1009650" cy="15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63" name="Rectangle 15"/>
          <p:cNvSpPr>
            <a:spLocks noChangeArrowheads="1"/>
          </p:cNvSpPr>
          <p:nvPr/>
        </p:nvSpPr>
        <p:spPr bwMode="auto">
          <a:xfrm>
            <a:off x="2027238" y="3733800"/>
            <a:ext cx="5810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GZ</a:t>
            </a:r>
            <a:endParaRPr lang="en-US"/>
          </a:p>
        </p:txBody>
      </p:sp>
      <p:sp>
        <p:nvSpPr>
          <p:cNvPr id="206864" name="Rectangle 16"/>
          <p:cNvSpPr>
            <a:spLocks noChangeArrowheads="1"/>
          </p:cNvSpPr>
          <p:nvPr/>
        </p:nvSpPr>
        <p:spPr bwMode="auto">
          <a:xfrm>
            <a:off x="1833563" y="4191000"/>
            <a:ext cx="6048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>
                <a:solidFill>
                  <a:srgbClr val="000000"/>
                </a:solidFill>
                <a:latin typeface="Arial" charset="0"/>
              </a:rPr>
              <a:t>sin</a:t>
            </a:r>
            <a:endParaRPr lang="en-US"/>
          </a:p>
        </p:txBody>
      </p:sp>
      <p:sp>
        <p:nvSpPr>
          <p:cNvPr id="206869" name="Line 21"/>
          <p:cNvSpPr>
            <a:spLocks noChangeShapeType="1"/>
          </p:cNvSpPr>
          <p:nvPr/>
        </p:nvSpPr>
        <p:spPr bwMode="auto">
          <a:xfrm flipV="1">
            <a:off x="3276600" y="4189413"/>
            <a:ext cx="1843088" cy="1587"/>
          </a:xfrm>
          <a:prstGeom prst="line">
            <a:avLst/>
          </a:prstGeom>
          <a:noFill/>
          <a:ln w="317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6871" name="Rectangle 23"/>
          <p:cNvSpPr>
            <a:spLocks noChangeArrowheads="1"/>
          </p:cNvSpPr>
          <p:nvPr/>
        </p:nvSpPr>
        <p:spPr bwMode="auto">
          <a:xfrm>
            <a:off x="3825875" y="3733800"/>
            <a:ext cx="58102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GZ</a:t>
            </a:r>
            <a:endParaRPr lang="en-US"/>
          </a:p>
        </p:txBody>
      </p:sp>
      <p:sp>
        <p:nvSpPr>
          <p:cNvPr id="206874" name="Rectangle 26"/>
          <p:cNvSpPr>
            <a:spLocks noChangeArrowheads="1"/>
          </p:cNvSpPr>
          <p:nvPr/>
        </p:nvSpPr>
        <p:spPr bwMode="auto">
          <a:xfrm>
            <a:off x="3640138" y="4191000"/>
            <a:ext cx="17700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(radians)</a:t>
            </a:r>
            <a:endParaRPr lang="en-US"/>
          </a:p>
        </p:txBody>
      </p:sp>
      <p:sp>
        <p:nvSpPr>
          <p:cNvPr id="206875" name="Rectangle 27"/>
          <p:cNvSpPr>
            <a:spLocks noChangeArrowheads="1"/>
          </p:cNvSpPr>
          <p:nvPr/>
        </p:nvSpPr>
        <p:spPr bwMode="auto">
          <a:xfrm>
            <a:off x="5538788" y="3970338"/>
            <a:ext cx="6985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(for</a:t>
            </a:r>
            <a:endParaRPr lang="en-US"/>
          </a:p>
        </p:txBody>
      </p:sp>
      <p:sp>
        <p:nvSpPr>
          <p:cNvPr id="206876" name="Rectangle 28"/>
          <p:cNvSpPr>
            <a:spLocks noChangeArrowheads="1"/>
          </p:cNvSpPr>
          <p:nvPr/>
        </p:nvSpPr>
        <p:spPr bwMode="auto">
          <a:xfrm>
            <a:off x="6319838" y="3970338"/>
            <a:ext cx="1071562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small</a:t>
            </a:r>
            <a:endParaRPr lang="en-US"/>
          </a:p>
        </p:txBody>
      </p:sp>
      <p:sp>
        <p:nvSpPr>
          <p:cNvPr id="206877" name="Rectangle 29"/>
          <p:cNvSpPr>
            <a:spLocks noChangeArrowheads="1"/>
          </p:cNvSpPr>
          <p:nvPr/>
        </p:nvSpPr>
        <p:spPr bwMode="auto">
          <a:xfrm>
            <a:off x="7435850" y="3962400"/>
            <a:ext cx="1536700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Angles)</a:t>
            </a:r>
            <a:endParaRPr lang="en-US"/>
          </a:p>
        </p:txBody>
      </p:sp>
      <p:sp>
        <p:nvSpPr>
          <p:cNvPr id="206879" name="Rectangle 31"/>
          <p:cNvSpPr>
            <a:spLocks noChangeArrowheads="1"/>
          </p:cNvSpPr>
          <p:nvPr/>
        </p:nvSpPr>
        <p:spPr bwMode="auto">
          <a:xfrm>
            <a:off x="609600" y="5164138"/>
            <a:ext cx="674688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GM</a:t>
            </a:r>
            <a:endParaRPr lang="en-US"/>
          </a:p>
        </p:txBody>
      </p:sp>
      <p:sp>
        <p:nvSpPr>
          <p:cNvPr id="206882" name="Rectangle 34"/>
          <p:cNvSpPr>
            <a:spLocks noChangeArrowheads="1"/>
          </p:cNvSpPr>
          <p:nvPr/>
        </p:nvSpPr>
        <p:spPr bwMode="auto">
          <a:xfrm>
            <a:off x="1731963" y="5164138"/>
            <a:ext cx="5810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GZ</a:t>
            </a:r>
            <a:endParaRPr lang="en-US"/>
          </a:p>
        </p:txBody>
      </p:sp>
      <p:sp>
        <p:nvSpPr>
          <p:cNvPr id="206883" name="Rectangle 35"/>
          <p:cNvSpPr>
            <a:spLocks noChangeArrowheads="1"/>
          </p:cNvSpPr>
          <p:nvPr/>
        </p:nvSpPr>
        <p:spPr bwMode="auto">
          <a:xfrm>
            <a:off x="2541588" y="5154613"/>
            <a:ext cx="1397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>
                <a:solidFill>
                  <a:srgbClr val="000000"/>
                </a:solidFill>
                <a:latin typeface="Arial" charset="0"/>
              </a:rPr>
              <a:t>(</a:t>
            </a:r>
            <a:endParaRPr lang="en-US"/>
          </a:p>
        </p:txBody>
      </p:sp>
      <p:sp>
        <p:nvSpPr>
          <p:cNvPr id="206884" name="Rectangle 36"/>
          <p:cNvSpPr>
            <a:spLocks noChangeArrowheads="1"/>
          </p:cNvSpPr>
          <p:nvPr/>
        </p:nvSpPr>
        <p:spPr bwMode="auto">
          <a:xfrm>
            <a:off x="2665413" y="5164138"/>
            <a:ext cx="255587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if</a:t>
            </a:r>
            <a:endParaRPr lang="en-US"/>
          </a:p>
        </p:txBody>
      </p:sp>
      <p:sp>
        <p:nvSpPr>
          <p:cNvPr id="206886" name="Rectangle 38"/>
          <p:cNvSpPr>
            <a:spLocks noChangeArrowheads="1"/>
          </p:cNvSpPr>
          <p:nvPr/>
        </p:nvSpPr>
        <p:spPr bwMode="auto">
          <a:xfrm>
            <a:off x="3444875" y="5105400"/>
            <a:ext cx="28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000"/>
              <a:t>=</a:t>
            </a:r>
          </a:p>
        </p:txBody>
      </p:sp>
      <p:sp>
        <p:nvSpPr>
          <p:cNvPr id="206887" name="Rectangle 39"/>
          <p:cNvSpPr>
            <a:spLocks noChangeArrowheads="1"/>
          </p:cNvSpPr>
          <p:nvPr/>
        </p:nvSpPr>
        <p:spPr bwMode="auto">
          <a:xfrm>
            <a:off x="3835400" y="5154613"/>
            <a:ext cx="233363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06888" name="Rectangle 40"/>
          <p:cNvSpPr>
            <a:spLocks noChangeArrowheads="1"/>
          </p:cNvSpPr>
          <p:nvPr/>
        </p:nvSpPr>
        <p:spPr bwMode="auto">
          <a:xfrm>
            <a:off x="4187825" y="5164138"/>
            <a:ext cx="12573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 i="1">
                <a:solidFill>
                  <a:srgbClr val="000000"/>
                </a:solidFill>
                <a:latin typeface="Arial" charset="0"/>
              </a:rPr>
              <a:t>radian</a:t>
            </a:r>
            <a:endParaRPr lang="en-US"/>
          </a:p>
        </p:txBody>
      </p:sp>
      <p:sp>
        <p:nvSpPr>
          <p:cNvPr id="206889" name="Rectangle 41"/>
          <p:cNvSpPr>
            <a:spLocks noChangeArrowheads="1"/>
          </p:cNvSpPr>
          <p:nvPr/>
        </p:nvSpPr>
        <p:spPr bwMode="auto">
          <a:xfrm>
            <a:off x="5499100" y="5154613"/>
            <a:ext cx="139700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300" b="1">
                <a:solidFill>
                  <a:srgbClr val="000000"/>
                </a:solidFill>
                <a:latin typeface="Arial" charset="0"/>
              </a:rPr>
              <a:t>)</a:t>
            </a:r>
            <a:endParaRPr lang="en-US"/>
          </a:p>
        </p:txBody>
      </p:sp>
      <p:sp>
        <p:nvSpPr>
          <p:cNvPr id="206890" name="Rectangle 42"/>
          <p:cNvSpPr>
            <a:spLocks noChangeArrowheads="1"/>
          </p:cNvSpPr>
          <p:nvPr/>
        </p:nvSpPr>
        <p:spPr bwMode="auto">
          <a:xfrm>
            <a:off x="1752600" y="4511675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sp>
        <p:nvSpPr>
          <p:cNvPr id="206891" name="Rectangle 43"/>
          <p:cNvSpPr>
            <a:spLocks noChangeArrowheads="1"/>
          </p:cNvSpPr>
          <p:nvPr/>
        </p:nvSpPr>
        <p:spPr bwMode="auto">
          <a:xfrm>
            <a:off x="2971800" y="5119688"/>
            <a:ext cx="3698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ym typeface="Symbol" pitchFamily="18" charset="2"/>
              </a:rPr>
              <a:t></a:t>
            </a:r>
          </a:p>
        </p:txBody>
      </p:sp>
      <p:sp>
        <p:nvSpPr>
          <p:cNvPr id="206892" name="Rectangle 44"/>
          <p:cNvSpPr>
            <a:spLocks noChangeArrowheads="1"/>
          </p:cNvSpPr>
          <p:nvPr/>
        </p:nvSpPr>
        <p:spPr bwMode="auto">
          <a:xfrm>
            <a:off x="685800" y="3292475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sp>
        <p:nvSpPr>
          <p:cNvPr id="206893" name="Rectangle 45"/>
          <p:cNvSpPr>
            <a:spLocks noChangeArrowheads="1"/>
          </p:cNvSpPr>
          <p:nvPr/>
        </p:nvSpPr>
        <p:spPr bwMode="auto">
          <a:xfrm>
            <a:off x="3873500" y="3124200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sp>
        <p:nvSpPr>
          <p:cNvPr id="206894" name="Rectangle 46"/>
          <p:cNvSpPr>
            <a:spLocks noChangeArrowheads="1"/>
          </p:cNvSpPr>
          <p:nvPr/>
        </p:nvSpPr>
        <p:spPr bwMode="auto">
          <a:xfrm>
            <a:off x="2057400" y="3124200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sp>
        <p:nvSpPr>
          <p:cNvPr id="206895" name="Rectangle 47"/>
          <p:cNvSpPr>
            <a:spLocks noChangeArrowheads="1"/>
          </p:cNvSpPr>
          <p:nvPr/>
        </p:nvSpPr>
        <p:spPr bwMode="auto">
          <a:xfrm>
            <a:off x="685800" y="4495800"/>
            <a:ext cx="6223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Arial" charset="0"/>
              </a:rPr>
              <a:t>__</a:t>
            </a:r>
            <a:endParaRPr lang="en-US"/>
          </a:p>
        </p:txBody>
      </p:sp>
      <p:sp>
        <p:nvSpPr>
          <p:cNvPr id="206896" name="Rectangle 48"/>
          <p:cNvSpPr>
            <a:spLocks noChangeArrowheads="1"/>
          </p:cNvSpPr>
          <p:nvPr/>
        </p:nvSpPr>
        <p:spPr bwMode="auto">
          <a:xfrm>
            <a:off x="2373313" y="4205288"/>
            <a:ext cx="369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ym typeface="Symbol" pitchFamily="18" charset="2"/>
              </a:rPr>
              <a:t></a:t>
            </a:r>
          </a:p>
        </p:txBody>
      </p:sp>
      <p:sp>
        <p:nvSpPr>
          <p:cNvPr id="206897" name="Rectangle 49"/>
          <p:cNvSpPr>
            <a:spLocks noChangeArrowheads="1"/>
          </p:cNvSpPr>
          <p:nvPr/>
        </p:nvSpPr>
        <p:spPr bwMode="auto">
          <a:xfrm>
            <a:off x="1439863" y="5121275"/>
            <a:ext cx="2286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200"/>
              <a:t>=</a:t>
            </a:r>
          </a:p>
        </p:txBody>
      </p:sp>
      <p:sp>
        <p:nvSpPr>
          <p:cNvPr id="206898" name="Rectangle 50"/>
          <p:cNvSpPr>
            <a:spLocks noChangeArrowheads="1"/>
          </p:cNvSpPr>
          <p:nvPr/>
        </p:nvSpPr>
        <p:spPr bwMode="auto">
          <a:xfrm>
            <a:off x="2887663" y="3902075"/>
            <a:ext cx="28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000"/>
              <a:t>=</a:t>
            </a:r>
          </a:p>
        </p:txBody>
      </p:sp>
      <p:sp>
        <p:nvSpPr>
          <p:cNvPr id="206899" name="Rectangle 51"/>
          <p:cNvSpPr>
            <a:spLocks noChangeArrowheads="1"/>
          </p:cNvSpPr>
          <p:nvPr/>
        </p:nvSpPr>
        <p:spPr bwMode="auto">
          <a:xfrm>
            <a:off x="3287713" y="4114800"/>
            <a:ext cx="3698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ym typeface="Symbol" pitchFamily="18" charset="2"/>
              </a:rPr>
              <a:t>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8901" name="Object 5"/>
          <p:cNvGraphicFramePr>
            <a:graphicFrameLocks noChangeAspect="1"/>
          </p:cNvGraphicFramePr>
          <p:nvPr/>
        </p:nvGraphicFramePr>
        <p:xfrm>
          <a:off x="1295400" y="2097088"/>
          <a:ext cx="6858000" cy="4760912"/>
        </p:xfrm>
        <a:graphic>
          <a:graphicData uri="http://schemas.openxmlformats.org/presentationml/2006/ole">
            <p:oleObj spid="_x0000_s208901" name="Drawing" r:id="rId3" imgW="6876618" imgH="5161870" progId="WPDraw30.Drawing">
              <p:embed/>
            </p:oleObj>
          </a:graphicData>
        </a:graphic>
      </p:graphicFrame>
      <p:sp>
        <p:nvSpPr>
          <p:cNvPr id="208904" name="Line 8"/>
          <p:cNvSpPr>
            <a:spLocks noChangeShapeType="1"/>
          </p:cNvSpPr>
          <p:nvPr/>
        </p:nvSpPr>
        <p:spPr bwMode="auto">
          <a:xfrm flipH="1" flipV="1">
            <a:off x="5562600" y="3581400"/>
            <a:ext cx="91440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905" name="Rectangle 9"/>
          <p:cNvSpPr>
            <a:spLocks noChangeArrowheads="1"/>
          </p:cNvSpPr>
          <p:nvPr/>
        </p:nvSpPr>
        <p:spPr bwMode="auto">
          <a:xfrm>
            <a:off x="5791200" y="3429000"/>
            <a:ext cx="381000" cy="152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906" name="Rectangle 10"/>
          <p:cNvSpPr>
            <a:spLocks noChangeArrowheads="1"/>
          </p:cNvSpPr>
          <p:nvPr/>
        </p:nvSpPr>
        <p:spPr bwMode="auto">
          <a:xfrm>
            <a:off x="0" y="762000"/>
            <a:ext cx="914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>
                <a:latin typeface="Arial" charset="0"/>
              </a:rPr>
              <a:t>To find the slope either:</a:t>
            </a:r>
          </a:p>
          <a:p>
            <a:pPr lvl="1">
              <a:buFontTx/>
              <a:buChar char="–"/>
            </a:pPr>
            <a:r>
              <a:rPr lang="en-US" b="1">
                <a:latin typeface="Arial" charset="0"/>
              </a:rPr>
              <a:t>    Find the change in the y-axis over a given change in the x-axis.</a:t>
            </a:r>
          </a:p>
          <a:p>
            <a:pPr lvl="1">
              <a:buFontTx/>
              <a:buChar char="–"/>
            </a:pPr>
            <a:r>
              <a:rPr lang="en-US" b="1">
                <a:latin typeface="Arial" charset="0"/>
              </a:rPr>
              <a:t>    Draw a straight line with the initial slope and 	 read the value of GZ</a:t>
            </a:r>
          </a:p>
          <a:p>
            <a:pPr lvl="1"/>
            <a:r>
              <a:rPr lang="en-US" b="1">
                <a:latin typeface="Arial" charset="0"/>
              </a:rPr>
              <a:t>      at an angle of 57.3 degrees (i.e. one radian).  </a:t>
            </a:r>
          </a:p>
        </p:txBody>
      </p:sp>
      <p:sp>
        <p:nvSpPr>
          <p:cNvPr id="208907" name="Rectangle 11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Arial" charset="0"/>
              </a:rPr>
              <a:t>Initial Slope of the Curve of Intact 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Metacentric Height</a:t>
            </a:r>
            <a:endParaRPr lang="en-US" sz="2800" b="1">
              <a:latin typeface="Arial" charset="0"/>
            </a:endParaRPr>
          </a:p>
        </p:txBody>
      </p:sp>
      <p:sp>
        <p:nvSpPr>
          <p:cNvPr id="209925" name="Rectangle 5"/>
          <p:cNvSpPr>
            <a:spLocks noChangeArrowheads="1"/>
          </p:cNvSpPr>
          <p:nvPr/>
        </p:nvSpPr>
        <p:spPr bwMode="auto">
          <a:xfrm>
            <a:off x="990600" y="1676400"/>
            <a:ext cx="7332663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LET’S EXAMINE EACH GM CONDITION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GM Positive     (G &lt; M)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GM Zero    (Neutral Stability)  (G = M)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GM Negative  (G &gt; 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Metacentric Height</a:t>
            </a:r>
            <a:endParaRPr lang="en-US" sz="2800" b="1">
              <a:latin typeface="Arial" charset="0"/>
            </a:endParaRPr>
          </a:p>
        </p:txBody>
      </p:sp>
      <p:graphicFrame>
        <p:nvGraphicFramePr>
          <p:cNvPr id="210949" name="Object 5"/>
          <p:cNvGraphicFramePr>
            <a:graphicFrameLocks noChangeAspect="1"/>
          </p:cNvGraphicFramePr>
          <p:nvPr/>
        </p:nvGraphicFramePr>
        <p:xfrm>
          <a:off x="2514600" y="1066800"/>
          <a:ext cx="4270375" cy="5688013"/>
        </p:xfrm>
        <a:graphic>
          <a:graphicData uri="http://schemas.openxmlformats.org/presentationml/2006/ole">
            <p:oleObj spid="_x0000_s210949" name="Drawing" r:id="rId3" imgW="4743360" imgH="6648480" progId="WPDraw30.Drawing">
              <p:embed/>
            </p:oleObj>
          </a:graphicData>
        </a:graphic>
      </p:graphicFrame>
      <p:sp>
        <p:nvSpPr>
          <p:cNvPr id="210951" name="Text Box 7"/>
          <p:cNvSpPr txBox="1">
            <a:spLocks noChangeArrowheads="1"/>
          </p:cNvSpPr>
          <p:nvPr/>
        </p:nvSpPr>
        <p:spPr bwMode="auto">
          <a:xfrm>
            <a:off x="669925" y="1216025"/>
            <a:ext cx="2035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Positive 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2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Metacentric Height</a:t>
            </a:r>
            <a:endParaRPr lang="en-US" sz="2800" b="1">
              <a:latin typeface="Arial" charset="0"/>
            </a:endParaRPr>
          </a:p>
        </p:txBody>
      </p:sp>
      <p:graphicFrame>
        <p:nvGraphicFramePr>
          <p:cNvPr id="211973" name="Object 5"/>
          <p:cNvGraphicFramePr>
            <a:graphicFrameLocks noChangeAspect="1"/>
          </p:cNvGraphicFramePr>
          <p:nvPr/>
        </p:nvGraphicFramePr>
        <p:xfrm>
          <a:off x="2362200" y="1066800"/>
          <a:ext cx="4459288" cy="5638800"/>
        </p:xfrm>
        <a:graphic>
          <a:graphicData uri="http://schemas.openxmlformats.org/presentationml/2006/ole">
            <p:oleObj spid="_x0000_s211973" name="Drawing" r:id="rId3" imgW="5200560" imgH="6858000" progId="WPDraw30.Drawing">
              <p:embed/>
            </p:oleObj>
          </a:graphicData>
        </a:graphic>
      </p:graphicFrame>
      <p:sp>
        <p:nvSpPr>
          <p:cNvPr id="211975" name="Text Box 7"/>
          <p:cNvSpPr txBox="1">
            <a:spLocks noChangeArrowheads="1"/>
          </p:cNvSpPr>
          <p:nvPr/>
        </p:nvSpPr>
        <p:spPr bwMode="auto">
          <a:xfrm>
            <a:off x="669925" y="1139825"/>
            <a:ext cx="1963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Neutral 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Metacentric Height</a:t>
            </a:r>
            <a:endParaRPr lang="en-US" sz="2800" b="1">
              <a:latin typeface="Arial" charset="0"/>
            </a:endParaRPr>
          </a:p>
        </p:txBody>
      </p:sp>
      <p:graphicFrame>
        <p:nvGraphicFramePr>
          <p:cNvPr id="212997" name="Object 5"/>
          <p:cNvGraphicFramePr>
            <a:graphicFrameLocks noChangeAspect="1"/>
          </p:cNvGraphicFramePr>
          <p:nvPr/>
        </p:nvGraphicFramePr>
        <p:xfrm>
          <a:off x="2822575" y="993775"/>
          <a:ext cx="3649663" cy="5632450"/>
        </p:xfrm>
        <a:graphic>
          <a:graphicData uri="http://schemas.openxmlformats.org/presentationml/2006/ole">
            <p:oleObj spid="_x0000_s212997" name="Drawing" r:id="rId3" imgW="4381560" imgH="6858000" progId="WPDraw30.Drawing">
              <p:embed/>
            </p:oleObj>
          </a:graphicData>
        </a:graphic>
      </p:graphicFrame>
      <p:sp>
        <p:nvSpPr>
          <p:cNvPr id="212999" name="Text Box 7"/>
          <p:cNvSpPr txBox="1">
            <a:spLocks noChangeArrowheads="1"/>
          </p:cNvSpPr>
          <p:nvPr/>
        </p:nvSpPr>
        <p:spPr bwMode="auto">
          <a:xfrm>
            <a:off x="669925" y="1216025"/>
            <a:ext cx="2147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Negative 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20" name="Rectangle 4"/>
          <p:cNvSpPr>
            <a:spLocks noChangeArrowheads="1"/>
          </p:cNvSpPr>
          <p:nvPr/>
        </p:nvSpPr>
        <p:spPr bwMode="auto">
          <a:xfrm>
            <a:off x="0" y="762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Metacentric Height</a:t>
            </a:r>
            <a:endParaRPr lang="en-US" sz="2800" b="1">
              <a:latin typeface="Arial" charset="0"/>
            </a:endParaRPr>
          </a:p>
        </p:txBody>
      </p:sp>
      <p:sp>
        <p:nvSpPr>
          <p:cNvPr id="214021" name="Rectangle 5"/>
          <p:cNvSpPr>
            <a:spLocks noChangeArrowheads="1"/>
          </p:cNvSpPr>
          <p:nvPr/>
        </p:nvSpPr>
        <p:spPr bwMode="auto">
          <a:xfrm>
            <a:off x="685800" y="1219200"/>
            <a:ext cx="82296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SUMMARIZING GM CONDITIONS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GM Positive = Positive Stability  (M &gt; G)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GM Zero = Neutral Stability  (M = G)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GM Negative = Negative Stability  (M &lt; G)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Metacentric Height only a good indicator of stability over small angles.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GM is initial slope of Curve Intact Stability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Stability Status</a:t>
            </a:r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4557713" y="2271713"/>
            <a:ext cx="21875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Weight Margin</a:t>
            </a:r>
          </a:p>
        </p:txBody>
      </p:sp>
      <p:sp>
        <p:nvSpPr>
          <p:cNvPr id="128004" name="Rectangle 4"/>
          <p:cNvSpPr>
            <a:spLocks noChangeArrowheads="1"/>
          </p:cNvSpPr>
          <p:nvPr/>
        </p:nvSpPr>
        <p:spPr bwMode="auto">
          <a:xfrm>
            <a:off x="1052513" y="3567113"/>
            <a:ext cx="1281112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Stability</a:t>
            </a:r>
          </a:p>
          <a:p>
            <a:r>
              <a:rPr lang="en-US" sz="2400" b="1"/>
              <a:t>Margin</a:t>
            </a: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3719513" y="2805113"/>
            <a:ext cx="1433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Adequate</a:t>
            </a:r>
          </a:p>
        </p:txBody>
      </p:sp>
      <p:sp>
        <p:nvSpPr>
          <p:cNvPr id="128006" name="Rectangle 6"/>
          <p:cNvSpPr>
            <a:spLocks noChangeArrowheads="1"/>
          </p:cNvSpPr>
          <p:nvPr/>
        </p:nvSpPr>
        <p:spPr bwMode="auto">
          <a:xfrm>
            <a:off x="2347913" y="3414713"/>
            <a:ext cx="14335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Adequate</a:t>
            </a:r>
          </a:p>
        </p:txBody>
      </p:sp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2119313" y="4252913"/>
            <a:ext cx="165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Inadequate</a:t>
            </a:r>
          </a:p>
        </p:txBody>
      </p:sp>
      <p:sp>
        <p:nvSpPr>
          <p:cNvPr id="128008" name="Rectangle 8"/>
          <p:cNvSpPr>
            <a:spLocks noChangeArrowheads="1"/>
          </p:cNvSpPr>
          <p:nvPr/>
        </p:nvSpPr>
        <p:spPr bwMode="auto">
          <a:xfrm>
            <a:off x="5395913" y="2805113"/>
            <a:ext cx="165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Inadequate</a:t>
            </a:r>
          </a:p>
        </p:txBody>
      </p:sp>
      <p:sp>
        <p:nvSpPr>
          <p:cNvPr id="128009" name="Rectangle 9"/>
          <p:cNvSpPr>
            <a:spLocks noChangeArrowheads="1"/>
          </p:cNvSpPr>
          <p:nvPr/>
        </p:nvSpPr>
        <p:spPr bwMode="auto">
          <a:xfrm>
            <a:off x="3948113" y="3262313"/>
            <a:ext cx="925512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400"/>
              <a:t>Status</a:t>
            </a:r>
          </a:p>
          <a:p>
            <a:pPr algn="ctr"/>
            <a:r>
              <a:rPr lang="en-US" sz="2400"/>
              <a:t>1</a:t>
            </a:r>
          </a:p>
        </p:txBody>
      </p:sp>
      <p:sp>
        <p:nvSpPr>
          <p:cNvPr id="128010" name="Rectangle 10"/>
          <p:cNvSpPr>
            <a:spLocks noChangeArrowheads="1"/>
          </p:cNvSpPr>
          <p:nvPr/>
        </p:nvSpPr>
        <p:spPr bwMode="auto">
          <a:xfrm>
            <a:off x="5548313" y="4176713"/>
            <a:ext cx="925512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400"/>
              <a:t>Status</a:t>
            </a:r>
          </a:p>
          <a:p>
            <a:pPr algn="ctr"/>
            <a:r>
              <a:rPr lang="en-US" sz="2400"/>
              <a:t>2</a:t>
            </a:r>
          </a:p>
        </p:txBody>
      </p:sp>
      <p:sp>
        <p:nvSpPr>
          <p:cNvPr id="128011" name="Rectangle 11"/>
          <p:cNvSpPr>
            <a:spLocks noChangeArrowheads="1"/>
          </p:cNvSpPr>
          <p:nvPr/>
        </p:nvSpPr>
        <p:spPr bwMode="auto">
          <a:xfrm>
            <a:off x="3948113" y="4176713"/>
            <a:ext cx="925512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400"/>
              <a:t>Status</a:t>
            </a:r>
          </a:p>
          <a:p>
            <a:pPr algn="ctr"/>
            <a:r>
              <a:rPr lang="en-US" sz="2400"/>
              <a:t>3</a:t>
            </a:r>
          </a:p>
        </p:txBody>
      </p:sp>
      <p:sp>
        <p:nvSpPr>
          <p:cNvPr id="128012" name="Rectangle 12"/>
          <p:cNvSpPr>
            <a:spLocks noChangeArrowheads="1"/>
          </p:cNvSpPr>
          <p:nvPr/>
        </p:nvSpPr>
        <p:spPr bwMode="auto">
          <a:xfrm>
            <a:off x="5548313" y="3262313"/>
            <a:ext cx="925512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400"/>
              <a:t>Status</a:t>
            </a:r>
          </a:p>
          <a:p>
            <a:pPr algn="ctr"/>
            <a:r>
              <a:rPr lang="en-US" sz="2400"/>
              <a:t>4</a:t>
            </a:r>
          </a:p>
        </p:txBody>
      </p:sp>
      <p:sp>
        <p:nvSpPr>
          <p:cNvPr id="128013" name="Line 13"/>
          <p:cNvSpPr>
            <a:spLocks noChangeShapeType="1"/>
          </p:cNvSpPr>
          <p:nvPr/>
        </p:nvSpPr>
        <p:spPr bwMode="auto">
          <a:xfrm>
            <a:off x="5181600" y="28194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14" name="Line 14"/>
          <p:cNvSpPr>
            <a:spLocks noChangeShapeType="1"/>
          </p:cNvSpPr>
          <p:nvPr/>
        </p:nvSpPr>
        <p:spPr bwMode="auto">
          <a:xfrm>
            <a:off x="2209800" y="4038600"/>
            <a:ext cx="480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15" name="Line 15"/>
          <p:cNvSpPr>
            <a:spLocks noChangeShapeType="1"/>
          </p:cNvSpPr>
          <p:nvPr/>
        </p:nvSpPr>
        <p:spPr bwMode="auto">
          <a:xfrm>
            <a:off x="3810000" y="3276600"/>
            <a:ext cx="320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8016" name="Line 16"/>
          <p:cNvSpPr>
            <a:spLocks noChangeShapeType="1"/>
          </p:cNvSpPr>
          <p:nvPr/>
        </p:nvSpPr>
        <p:spPr bwMode="auto">
          <a:xfrm>
            <a:off x="3810000" y="3276600"/>
            <a:ext cx="0" cy="175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48006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    An FFG-7 with a draft of 13.5ft and a KG of 17ft on an even keel inport goes to sea.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	</a:t>
            </a:r>
            <a:r>
              <a:rPr lang="en-US" sz="2000">
                <a:latin typeface="Arial" charset="0"/>
              </a:rPr>
              <a:t>	A space heater in CIC shorts generating a fire which is extinguished by completely filling the 97% permeable 40ft×40ft×10ft space with firefighting (sea) water.  The flooded volume is centered 45ft above the keel and 2.5ft starboard of centerline</a:t>
            </a:r>
            <a:r>
              <a:rPr lang="en-US" sz="2400"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en-US" sz="24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   1</a:t>
            </a:r>
            <a:r>
              <a:rPr lang="en-US" sz="2000">
                <a:latin typeface="Arial" charset="0"/>
              </a:rPr>
              <a:t>.  What is the equilibrium list angle in this condition?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    2.  A large wave hits and forces the ship to a temporary 15° starboard list.  What is the Righting Moment?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0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>
                <a:latin typeface="Arial" charset="0"/>
              </a:rPr>
              <a:t>    3.  The CIC overhead, weakened by the heat of the fire, is blown off by a gale force wind, making the compartment now a free surface.  What is the equilibrium list angle and Righting Moment for a temporary 15° starboard list?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Aspect="1" noChangeShapeType="1"/>
          </p:cNvSpPr>
          <p:nvPr/>
        </p:nvSpPr>
        <p:spPr bwMode="auto">
          <a:xfrm>
            <a:off x="1809750" y="3349625"/>
            <a:ext cx="5510213" cy="1588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Line 3"/>
          <p:cNvSpPr>
            <a:spLocks noChangeAspect="1" noChangeShapeType="1"/>
          </p:cNvSpPr>
          <p:nvPr/>
        </p:nvSpPr>
        <p:spPr bwMode="auto">
          <a:xfrm>
            <a:off x="4529138" y="1211263"/>
            <a:ext cx="1587" cy="40703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40" name="Group 4"/>
          <p:cNvGrpSpPr>
            <a:grpSpLocks noChangeAspect="1"/>
          </p:cNvGrpSpPr>
          <p:nvPr/>
        </p:nvGrpSpPr>
        <p:grpSpPr bwMode="auto">
          <a:xfrm>
            <a:off x="7105650" y="3230563"/>
            <a:ext cx="285750" cy="357187"/>
            <a:chOff x="4656" y="1680"/>
            <a:chExt cx="192" cy="240"/>
          </a:xfrm>
        </p:grpSpPr>
        <p:sp>
          <p:nvSpPr>
            <p:cNvPr id="14341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2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3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44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45" name="AutoShape 9"/>
          <p:cNvSpPr>
            <a:spLocks noChangeAspect="1" noChangeArrowheads="1"/>
          </p:cNvSpPr>
          <p:nvPr/>
        </p:nvSpPr>
        <p:spPr bwMode="auto">
          <a:xfrm rot="6000000">
            <a:off x="2994819" y="2391569"/>
            <a:ext cx="2498725" cy="2554287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46" name="Group 10"/>
          <p:cNvGrpSpPr>
            <a:grpSpLocks noChangeAspect="1"/>
          </p:cNvGrpSpPr>
          <p:nvPr/>
        </p:nvGrpSpPr>
        <p:grpSpPr bwMode="auto">
          <a:xfrm rot="600000">
            <a:off x="3746500" y="5297488"/>
            <a:ext cx="661988" cy="493712"/>
            <a:chOff x="2867" y="3358"/>
            <a:chExt cx="348" cy="250"/>
          </a:xfrm>
        </p:grpSpPr>
        <p:sp>
          <p:nvSpPr>
            <p:cNvPr id="14347" name="Text Box 11"/>
            <p:cNvSpPr txBox="1">
              <a:spLocks noChangeAspect="1" noChangeArrowheads="1"/>
            </p:cNvSpPr>
            <p:nvPr/>
          </p:nvSpPr>
          <p:spPr bwMode="auto">
            <a:xfrm>
              <a:off x="2867" y="3358"/>
              <a:ext cx="22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14348" name="Text Box 12"/>
            <p:cNvSpPr txBox="1">
              <a:spLocks noChangeAspect="1" noChangeArrowheads="1"/>
            </p:cNvSpPr>
            <p:nvPr/>
          </p:nvSpPr>
          <p:spPr bwMode="auto">
            <a:xfrm>
              <a:off x="2927" y="3407"/>
              <a:ext cx="28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14349" name="Text Box 13"/>
          <p:cNvSpPr txBox="1">
            <a:spLocks noChangeAspect="1" noChangeArrowheads="1"/>
          </p:cNvSpPr>
          <p:nvPr/>
        </p:nvSpPr>
        <p:spPr bwMode="auto">
          <a:xfrm rot="600000">
            <a:off x="4038600" y="292258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14350" name="AutoShape 14"/>
          <p:cNvSpPr>
            <a:spLocks noChangeAspect="1" noChangeArrowheads="1"/>
          </p:cNvSpPr>
          <p:nvPr/>
        </p:nvSpPr>
        <p:spPr bwMode="auto">
          <a:xfrm rot="600000">
            <a:off x="4314825" y="3143250"/>
            <a:ext cx="71438" cy="714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1" name="Text Box 15"/>
          <p:cNvSpPr txBox="1">
            <a:spLocks noChangeAspect="1" noChangeArrowheads="1"/>
          </p:cNvSpPr>
          <p:nvPr/>
        </p:nvSpPr>
        <p:spPr bwMode="auto">
          <a:xfrm>
            <a:off x="4549775" y="1982788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14352" name="AutoShape 16"/>
          <p:cNvSpPr>
            <a:spLocks noChangeAspect="1" noChangeArrowheads="1"/>
          </p:cNvSpPr>
          <p:nvPr/>
        </p:nvSpPr>
        <p:spPr bwMode="auto">
          <a:xfrm>
            <a:off x="4494213" y="2184400"/>
            <a:ext cx="71437" cy="714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3" name="Line 17"/>
          <p:cNvSpPr>
            <a:spLocks noChangeAspect="1" noChangeShapeType="1"/>
          </p:cNvSpPr>
          <p:nvPr/>
        </p:nvSpPr>
        <p:spPr bwMode="auto">
          <a:xfrm flipH="1">
            <a:off x="3956050" y="2212975"/>
            <a:ext cx="573088" cy="3076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54" name="Group 18"/>
          <p:cNvGrpSpPr>
            <a:grpSpLocks noChangeAspect="1"/>
          </p:cNvGrpSpPr>
          <p:nvPr/>
        </p:nvGrpSpPr>
        <p:grpSpPr bwMode="auto">
          <a:xfrm>
            <a:off x="4529138" y="3843338"/>
            <a:ext cx="428625" cy="396875"/>
            <a:chOff x="2843" y="2666"/>
            <a:chExt cx="287" cy="266"/>
          </a:xfrm>
        </p:grpSpPr>
        <p:sp>
          <p:nvSpPr>
            <p:cNvPr id="14355" name="Text Box 19"/>
            <p:cNvSpPr txBox="1">
              <a:spLocks noChangeAspect="1" noChangeArrowheads="1"/>
            </p:cNvSpPr>
            <p:nvPr/>
          </p:nvSpPr>
          <p:spPr bwMode="auto">
            <a:xfrm>
              <a:off x="2893" y="2666"/>
              <a:ext cx="237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4356" name="AutoShape 20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357" name="Line 21"/>
          <p:cNvSpPr>
            <a:spLocks noChangeAspect="1" noChangeShapeType="1"/>
          </p:cNvSpPr>
          <p:nvPr/>
        </p:nvSpPr>
        <p:spPr bwMode="auto">
          <a:xfrm>
            <a:off x="2597150" y="3071813"/>
            <a:ext cx="3578225" cy="573087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69" name="Group 33"/>
          <p:cNvGrpSpPr>
            <a:grpSpLocks/>
          </p:cNvGrpSpPr>
          <p:nvPr/>
        </p:nvGrpSpPr>
        <p:grpSpPr bwMode="auto">
          <a:xfrm>
            <a:off x="3962400" y="2133600"/>
            <a:ext cx="973138" cy="2895600"/>
            <a:chOff x="2496" y="1344"/>
            <a:chExt cx="613" cy="1824"/>
          </a:xfrm>
        </p:grpSpPr>
        <p:sp>
          <p:nvSpPr>
            <p:cNvPr id="14359" name="AutoShape 23"/>
            <p:cNvSpPr>
              <a:spLocks noChangeArrowheads="1"/>
            </p:cNvSpPr>
            <p:nvPr/>
          </p:nvSpPr>
          <p:spPr bwMode="auto">
            <a:xfrm rot="5400000">
              <a:off x="2399" y="1441"/>
              <a:ext cx="615" cy="421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4360" name="AutoShape 24"/>
            <p:cNvSpPr>
              <a:spLocks noChangeArrowheads="1"/>
            </p:cNvSpPr>
            <p:nvPr/>
          </p:nvSpPr>
          <p:spPr bwMode="auto">
            <a:xfrm rot="16200000" flipV="1">
              <a:off x="2587" y="2645"/>
              <a:ext cx="624" cy="421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0" y="304800"/>
            <a:ext cx="9151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The </a:t>
            </a:r>
            <a:r>
              <a:rPr lang="en-US" i="1">
                <a:latin typeface="Arial" charset="0"/>
              </a:rPr>
              <a:t>external</a:t>
            </a:r>
            <a:r>
              <a:rPr lang="en-US">
                <a:latin typeface="Arial" charset="0"/>
              </a:rPr>
              <a:t> moment couple causes the creation of the </a:t>
            </a:r>
            <a:r>
              <a:rPr lang="en-US" i="1">
                <a:latin typeface="Arial" charset="0"/>
              </a:rPr>
              <a:t>internal</a:t>
            </a:r>
            <a:r>
              <a:rPr lang="en-US">
                <a:latin typeface="Arial" charset="0"/>
              </a:rPr>
              <a:t> moment couple </a:t>
            </a:r>
          </a:p>
          <a:p>
            <a:r>
              <a:rPr lang="en-US">
                <a:latin typeface="Arial" charset="0"/>
              </a:rPr>
              <a:t>to oppose it.</a:t>
            </a:r>
          </a:p>
        </p:txBody>
      </p:sp>
      <p:grpSp>
        <p:nvGrpSpPr>
          <p:cNvPr id="14368" name="Group 32"/>
          <p:cNvGrpSpPr>
            <a:grpSpLocks/>
          </p:cNvGrpSpPr>
          <p:nvPr/>
        </p:nvGrpSpPr>
        <p:grpSpPr bwMode="auto">
          <a:xfrm>
            <a:off x="1143000" y="2305050"/>
            <a:ext cx="6248400" cy="2266950"/>
            <a:chOff x="720" y="1452"/>
            <a:chExt cx="3936" cy="1428"/>
          </a:xfrm>
        </p:grpSpPr>
        <p:sp>
          <p:nvSpPr>
            <p:cNvPr id="14362" name="AutoShape 26"/>
            <p:cNvSpPr>
              <a:spLocks noChangeArrowheads="1"/>
            </p:cNvSpPr>
            <p:nvPr/>
          </p:nvSpPr>
          <p:spPr bwMode="auto">
            <a:xfrm>
              <a:off x="720" y="1452"/>
              <a:ext cx="759" cy="64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Wind</a:t>
              </a:r>
            </a:p>
          </p:txBody>
        </p:sp>
        <p:sp>
          <p:nvSpPr>
            <p:cNvPr id="14363" name="AutoShape 27"/>
            <p:cNvSpPr>
              <a:spLocks noChangeArrowheads="1"/>
            </p:cNvSpPr>
            <p:nvPr/>
          </p:nvSpPr>
          <p:spPr bwMode="auto">
            <a:xfrm flipH="1">
              <a:off x="3744" y="2334"/>
              <a:ext cx="912" cy="546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/>
                <a:t>Water </a:t>
              </a:r>
            </a:p>
            <a:p>
              <a:pPr algn="ctr"/>
              <a:r>
                <a:rPr lang="en-US" sz="1600"/>
                <a:t>Resistance</a:t>
              </a:r>
            </a:p>
          </p:txBody>
        </p:sp>
      </p:grp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1371600" y="5791200"/>
            <a:ext cx="6677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As a result, the ship is now back into equilibrium, even as it heels over due to the wind force.</a:t>
            </a:r>
          </a:p>
        </p:txBody>
      </p:sp>
      <p:sp>
        <p:nvSpPr>
          <p:cNvPr id="14367" name="Line 31"/>
          <p:cNvSpPr>
            <a:spLocks noChangeShapeType="1"/>
          </p:cNvSpPr>
          <p:nvPr/>
        </p:nvSpPr>
        <p:spPr bwMode="auto">
          <a:xfrm flipV="1">
            <a:off x="3962400" y="3352800"/>
            <a:ext cx="355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4057650" y="23622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</a:t>
            </a:r>
            <a:r>
              <a:rPr lang="en-US" b="1"/>
              <a:t>s</a:t>
            </a:r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4381500" y="4343400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B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57600" y="358140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914400"/>
            <a:ext cx="83820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000" dirty="0" err="1" smtClean="0">
                <a:latin typeface="Arial" charset="0"/>
              </a:rPr>
              <a:t>w</a:t>
            </a:r>
            <a:r>
              <a:rPr lang="en-US" sz="2000" baseline="-25000" dirty="0" err="1" smtClean="0">
                <a:latin typeface="Arial" charset="0"/>
              </a:rPr>
              <a:t>ffwater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l-GR" sz="2000" dirty="0" smtClean="0">
                <a:latin typeface="Times New Roman"/>
                <a:cs typeface="Times New Roman"/>
              </a:rPr>
              <a:t>ρ</a:t>
            </a:r>
            <a:r>
              <a:rPr lang="en-US" sz="2000" dirty="0" err="1" smtClean="0">
                <a:latin typeface="Arial" charset="0"/>
              </a:rPr>
              <a:t>gV</a:t>
            </a:r>
            <a:r>
              <a:rPr lang="en-US" sz="2000" dirty="0" smtClean="0">
                <a:latin typeface="Arial" charset="0"/>
              </a:rPr>
              <a:t>=64lb/ft³×40ft×40ft×10ft</a:t>
            </a:r>
            <a:r>
              <a:rPr lang="en-US" sz="2000" dirty="0">
                <a:latin typeface="Arial" charset="0"/>
              </a:rPr>
              <a:t>×.97</a:t>
            </a:r>
            <a:br>
              <a:rPr lang="en-US" sz="2000" dirty="0">
                <a:latin typeface="Arial" charset="0"/>
              </a:rPr>
            </a:br>
            <a:r>
              <a:rPr lang="en-US" sz="2000" dirty="0">
                <a:latin typeface="Arial" charset="0"/>
              </a:rPr>
              <a:t>×1LT/2240lb =443LT(@Kg=45ft)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l-GR" sz="2000" dirty="0" smtClean="0"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latin typeface="Arial" charset="0"/>
              </a:rPr>
              <a:t>(Curves </a:t>
            </a:r>
            <a:r>
              <a:rPr lang="en-US" sz="2000" dirty="0">
                <a:latin typeface="Arial" charset="0"/>
              </a:rPr>
              <a:t>of Form[T=13.5ft]) =100×30LT=3000LT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</a:t>
            </a:r>
            <a:r>
              <a:rPr lang="en-US" sz="2000" dirty="0" smtClean="0">
                <a:latin typeface="Arial" charset="0"/>
              </a:rPr>
              <a:t>KG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+Kg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-Kg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)/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f</a:t>
            </a:r>
            <a:endParaRPr lang="en-US" sz="2000" baseline="-25000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=(17ft×3000LT+45ft×443LT) /(3000LT+443LT)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=20.6ft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</a:t>
            </a:r>
            <a:r>
              <a:rPr lang="en-US" sz="2000" dirty="0" smtClean="0">
                <a:latin typeface="Arial" charset="0"/>
              </a:rPr>
              <a:t>TCG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+Tcg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-Tcg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)/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f</a:t>
            </a: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=(0ft×3000LT+2.5ft×443LT) /(3443LT)</a:t>
            </a: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=0.32ft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3840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KM</a:t>
            </a:r>
            <a:r>
              <a:rPr lang="en-US" sz="2000" baseline="-25000" dirty="0" err="1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(Curves of </a:t>
            </a:r>
            <a:r>
              <a:rPr lang="en-US" sz="2000" dirty="0" smtClean="0">
                <a:latin typeface="Arial" charset="0"/>
              </a:rPr>
              <a:t>Form[</a:t>
            </a:r>
            <a:r>
              <a:rPr lang="el-GR" sz="2000" dirty="0">
                <a:cs typeface="Times New Roman"/>
              </a:rPr>
              <a:t>Δ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3443LT;T=14.6ft]) =114×.2ft=22.8ft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GM</a:t>
            </a:r>
            <a:r>
              <a:rPr lang="en-US" sz="2000" baseline="-25000" dirty="0" err="1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=</a:t>
            </a:r>
            <a:r>
              <a:rPr lang="en-US" sz="2000" dirty="0" err="1">
                <a:latin typeface="Arial" charset="0"/>
              </a:rPr>
              <a:t>KM</a:t>
            </a:r>
            <a:r>
              <a:rPr lang="en-US" sz="2000" baseline="-25000" dirty="0" err="1">
                <a:latin typeface="Arial" charset="0"/>
              </a:rPr>
              <a:t>t</a:t>
            </a:r>
            <a:r>
              <a:rPr lang="en-US" sz="2000" dirty="0" err="1">
                <a:latin typeface="Arial" charset="0"/>
              </a:rPr>
              <a:t>-KG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=22.8ft-20.6ft=2.2ft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tan(</a:t>
            </a:r>
            <a:r>
              <a:rPr lang="el-GR" sz="2000" dirty="0" smtClean="0">
                <a:latin typeface="Times New Roman"/>
                <a:cs typeface="Times New Roman"/>
              </a:rPr>
              <a:t>φ</a:t>
            </a:r>
            <a:r>
              <a:rPr lang="en-US" sz="2000" dirty="0" smtClean="0">
                <a:latin typeface="Arial" charset="0"/>
              </a:rPr>
              <a:t>)=</a:t>
            </a: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/</a:t>
            </a:r>
            <a:r>
              <a:rPr lang="en-US" sz="2000" dirty="0" err="1">
                <a:latin typeface="Arial" charset="0"/>
              </a:rPr>
              <a:t>GM</a:t>
            </a:r>
            <a:r>
              <a:rPr lang="en-US" sz="2000" baseline="-25000" dirty="0" err="1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=0.32ft/2.2ft; </a:t>
            </a:r>
            <a:r>
              <a:rPr lang="el-GR" sz="2000" dirty="0">
                <a:cs typeface="Times New Roman"/>
              </a:rPr>
              <a:t>φ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8.3°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G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Z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(Cross </a:t>
            </a:r>
            <a:r>
              <a:rPr lang="en-US" sz="2000" dirty="0" smtClean="0">
                <a:latin typeface="Arial" charset="0"/>
              </a:rPr>
              <a:t>Curves[</a:t>
            </a:r>
            <a:r>
              <a:rPr lang="el-GR" sz="2000" dirty="0" smtClean="0">
                <a:cs typeface="Times New Roman"/>
              </a:rPr>
              <a:t>Δ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3443LT</a:t>
            </a:r>
            <a:r>
              <a:rPr lang="en-US" sz="2000" dirty="0" smtClean="0">
                <a:latin typeface="Arial" charset="0"/>
              </a:rPr>
              <a:t>;</a:t>
            </a:r>
            <a:r>
              <a:rPr lang="el-GR" sz="2000" dirty="0">
                <a:cs typeface="Times New Roman"/>
              </a:rPr>
              <a:t> φ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15°])=6ft</a:t>
            </a:r>
          </a:p>
          <a:p>
            <a:pPr>
              <a:lnSpc>
                <a:spcPct val="90000"/>
              </a:lnSpc>
            </a:pPr>
            <a:r>
              <a:rPr lang="en-US" sz="2000" dirty="0" err="1" smtClean="0">
                <a:latin typeface="Arial" charset="0"/>
              </a:rPr>
              <a:t>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Z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=G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Z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-KG</a:t>
            </a:r>
            <a:r>
              <a:rPr lang="en-US" sz="2000" baseline="-25000" dirty="0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sin</a:t>
            </a:r>
            <a:r>
              <a:rPr lang="el-GR" sz="2000" dirty="0">
                <a:cs typeface="Times New Roman"/>
              </a:rPr>
              <a:t> φ </a:t>
            </a:r>
            <a:r>
              <a:rPr lang="en-US" sz="2000" dirty="0" smtClean="0">
                <a:latin typeface="Arial" charset="0"/>
              </a:rPr>
              <a:t>-</a:t>
            </a:r>
            <a:r>
              <a:rPr lang="en-US" sz="2000" dirty="0" err="1" smtClean="0">
                <a:latin typeface="Arial" charset="0"/>
              </a:rPr>
              <a:t>TCG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cos</a:t>
            </a:r>
            <a:r>
              <a:rPr lang="el-GR" sz="2000" dirty="0">
                <a:cs typeface="Times New Roman"/>
              </a:rPr>
              <a:t> φ</a:t>
            </a: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=6ft-20.6ft×sin(15°)-(.32ft)×</a:t>
            </a:r>
            <a:r>
              <a:rPr lang="en-US" sz="2000" dirty="0" err="1">
                <a:latin typeface="Arial" charset="0"/>
              </a:rPr>
              <a:t>cos</a:t>
            </a:r>
            <a:r>
              <a:rPr lang="en-US" sz="2000" dirty="0">
                <a:latin typeface="Arial" charset="0"/>
              </a:rPr>
              <a:t>(15°)=0.36ft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R.M</a:t>
            </a:r>
            <a:r>
              <a:rPr lang="en-US" sz="2000" dirty="0" smtClean="0">
                <a:latin typeface="Arial" charset="0"/>
              </a:rPr>
              <a:t>.=</a:t>
            </a:r>
            <a:r>
              <a:rPr lang="el-GR" sz="2000" dirty="0" smtClean="0">
                <a:cs typeface="Times New Roman"/>
              </a:rPr>
              <a:t> Δ </a:t>
            </a:r>
            <a:r>
              <a:rPr lang="en-US" sz="2000" dirty="0" smtClean="0">
                <a:latin typeface="Arial" charset="0"/>
              </a:rPr>
              <a:t>×</a:t>
            </a: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=3443LT×0.36ft=1240ft-LT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9144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u="sng" dirty="0">
                <a:latin typeface="Arial" charset="0"/>
              </a:rPr>
              <a:t>CIC Overhead Blown Off: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i</a:t>
            </a:r>
            <a:r>
              <a:rPr lang="en-US" sz="2000" baseline="-25000" dirty="0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=lb³/12=40ft×(40ft)³/12=213,333ft</a:t>
            </a:r>
            <a:r>
              <a:rPr lang="en-US" sz="2000" baseline="30000" dirty="0">
                <a:latin typeface="Arial" charset="0"/>
              </a:rPr>
              <a:t>4</a:t>
            </a:r>
          </a:p>
          <a:p>
            <a:pPr>
              <a:lnSpc>
                <a:spcPct val="90000"/>
              </a:lnSpc>
            </a:pPr>
            <a:endParaRPr lang="en-US" sz="2000" baseline="30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V</a:t>
            </a:r>
            <a:r>
              <a:rPr lang="en-US" sz="2000" baseline="-25000" dirty="0" smtClean="0">
                <a:latin typeface="Arial" charset="0"/>
              </a:rPr>
              <a:t>S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l-GR" sz="2000" dirty="0" smtClean="0"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latin typeface="Arial" charset="0"/>
              </a:rPr>
              <a:t>/(</a:t>
            </a:r>
            <a:r>
              <a:rPr lang="el-GR" sz="2000" dirty="0" smtClean="0">
                <a:latin typeface="Times New Roman"/>
                <a:cs typeface="Times New Roman"/>
              </a:rPr>
              <a:t>ρ</a:t>
            </a:r>
            <a:r>
              <a:rPr lang="en-US" sz="2000" dirty="0" smtClean="0">
                <a:latin typeface="Arial" charset="0"/>
              </a:rPr>
              <a:t>g</a:t>
            </a:r>
            <a:r>
              <a:rPr lang="en-US" sz="2000" dirty="0">
                <a:latin typeface="Arial" charset="0"/>
              </a:rPr>
              <a:t>)=3443LT×2240lb/LT/(64lb/ft³)=120,505ft³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FSC</a:t>
            </a:r>
            <a:r>
              <a:rPr lang="en-US" sz="2000" dirty="0" smtClean="0">
                <a:latin typeface="Arial" charset="0"/>
              </a:rPr>
              <a:t>=(</a:t>
            </a:r>
            <a:r>
              <a:rPr lang="el-GR" sz="2000" dirty="0" smtClean="0">
                <a:latin typeface="Times New Roman"/>
                <a:cs typeface="Times New Roman"/>
              </a:rPr>
              <a:t>ρ</a:t>
            </a:r>
            <a:r>
              <a:rPr lang="en-US" sz="2000" baseline="-25000" dirty="0" smtClean="0">
                <a:latin typeface="Arial" charset="0"/>
              </a:rPr>
              <a:t>t</a:t>
            </a:r>
            <a:r>
              <a:rPr lang="en-US" sz="2000" dirty="0" smtClean="0">
                <a:latin typeface="Arial" charset="0"/>
              </a:rPr>
              <a:t>i</a:t>
            </a:r>
            <a:r>
              <a:rPr lang="en-US" sz="2000" baseline="-25000" dirty="0" smtClean="0">
                <a:latin typeface="Arial" charset="0"/>
              </a:rPr>
              <a:t>t</a:t>
            </a:r>
            <a:r>
              <a:rPr lang="en-US" sz="2000" dirty="0" smtClean="0">
                <a:latin typeface="Arial" charset="0"/>
              </a:rPr>
              <a:t>)/(</a:t>
            </a:r>
            <a:r>
              <a:rPr lang="el-GR" sz="2000" dirty="0" smtClean="0">
                <a:latin typeface="Times New Roman"/>
                <a:cs typeface="Times New Roman"/>
              </a:rPr>
              <a:t>ρ</a:t>
            </a:r>
            <a:r>
              <a:rPr lang="en-US" sz="2000" baseline="-25000" dirty="0" smtClean="0">
                <a:latin typeface="Arial" charset="0"/>
              </a:rPr>
              <a:t>S</a:t>
            </a:r>
            <a:r>
              <a:rPr lang="en-US" sz="2000" dirty="0" smtClean="0">
                <a:latin typeface="Arial" charset="0"/>
              </a:rPr>
              <a:t>V</a:t>
            </a:r>
            <a:r>
              <a:rPr lang="en-US" sz="2000" baseline="-25000" dirty="0" smtClean="0">
                <a:latin typeface="Arial" charset="0"/>
              </a:rPr>
              <a:t>S</a:t>
            </a:r>
            <a:r>
              <a:rPr lang="en-US" sz="2000" dirty="0">
                <a:latin typeface="Arial" charset="0"/>
              </a:rPr>
              <a:t>)=i</a:t>
            </a:r>
            <a:r>
              <a:rPr lang="en-US" sz="2000" baseline="-25000" dirty="0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/V</a:t>
            </a:r>
            <a:r>
              <a:rPr lang="en-US" sz="2000" baseline="-25000" dirty="0">
                <a:latin typeface="Arial" charset="0"/>
              </a:rPr>
              <a:t>S</a:t>
            </a:r>
            <a:r>
              <a:rPr lang="en-US" sz="2000" dirty="0">
                <a:latin typeface="Arial" charset="0"/>
              </a:rPr>
              <a:t>=1.77ft </a:t>
            </a:r>
            <a:r>
              <a:rPr lang="en-US" sz="2000" dirty="0" smtClean="0">
                <a:latin typeface="Arial" charset="0"/>
              </a:rPr>
              <a:t>(</a:t>
            </a:r>
            <a:r>
              <a:rPr lang="el-GR" sz="2000" dirty="0" smtClean="0">
                <a:cs typeface="Times New Roman"/>
              </a:rPr>
              <a:t>ρ</a:t>
            </a:r>
            <a:r>
              <a:rPr lang="en-US" sz="2000" baseline="-25000" dirty="0" smtClean="0">
                <a:latin typeface="Arial" charset="0"/>
              </a:rPr>
              <a:t>t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l-GR" sz="2000" dirty="0" smtClean="0">
                <a:cs typeface="Times New Roman"/>
              </a:rPr>
              <a:t>ρ</a:t>
            </a:r>
            <a:r>
              <a:rPr lang="en-US" sz="2000" baseline="-25000" dirty="0" smtClean="0">
                <a:latin typeface="Arial" charset="0"/>
              </a:rPr>
              <a:t>S</a:t>
            </a:r>
            <a:r>
              <a:rPr lang="en-US" sz="2000" dirty="0">
                <a:latin typeface="Arial" charset="0"/>
              </a:rPr>
              <a:t>)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GM</a:t>
            </a:r>
            <a:r>
              <a:rPr lang="en-US" sz="2000" baseline="-25000" dirty="0" err="1">
                <a:latin typeface="Arial" charset="0"/>
              </a:rPr>
              <a:t>eff</a:t>
            </a:r>
            <a:r>
              <a:rPr lang="en-US" sz="2000" dirty="0">
                <a:latin typeface="Arial" charset="0"/>
              </a:rPr>
              <a:t>=</a:t>
            </a:r>
            <a:r>
              <a:rPr lang="en-US" sz="2000" dirty="0" err="1">
                <a:latin typeface="Arial" charset="0"/>
              </a:rPr>
              <a:t>KM</a:t>
            </a:r>
            <a:r>
              <a:rPr lang="en-US" sz="2000" baseline="-25000" dirty="0" err="1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-KG-FSC=22.8ft-20.6ft-1.77ft=0.43ft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smtClean="0">
                <a:latin typeface="Arial" charset="0"/>
              </a:rPr>
              <a:t>tan(</a:t>
            </a:r>
            <a:r>
              <a:rPr lang="el-GR" sz="2000" dirty="0" smtClean="0">
                <a:latin typeface="Times New Roman"/>
                <a:cs typeface="Times New Roman"/>
              </a:rPr>
              <a:t>φ</a:t>
            </a:r>
            <a:r>
              <a:rPr lang="en-US" sz="2000" dirty="0" smtClean="0">
                <a:latin typeface="Arial" charset="0"/>
              </a:rPr>
              <a:t>)=</a:t>
            </a: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/</a:t>
            </a:r>
            <a:r>
              <a:rPr lang="en-US" sz="2000" dirty="0" err="1">
                <a:latin typeface="Arial" charset="0"/>
              </a:rPr>
              <a:t>GM</a:t>
            </a:r>
            <a:r>
              <a:rPr lang="en-US" sz="2000" baseline="-25000" dirty="0" err="1">
                <a:latin typeface="Arial" charset="0"/>
              </a:rPr>
              <a:t>eff</a:t>
            </a:r>
            <a:r>
              <a:rPr lang="en-US" sz="2000" dirty="0">
                <a:latin typeface="Arial" charset="0"/>
              </a:rPr>
              <a:t>=0.32ft/0.43ft; f=36.7°(vice 8.3°)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 smtClean="0">
                <a:latin typeface="Arial" charset="0"/>
              </a:rPr>
              <a:t>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Z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=G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Z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-KG</a:t>
            </a:r>
            <a:r>
              <a:rPr lang="en-US" sz="2000" baseline="-25000" dirty="0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sin</a:t>
            </a:r>
            <a:r>
              <a:rPr lang="el-GR" sz="2000" dirty="0" smtClean="0">
                <a:latin typeface="Times New Roman"/>
                <a:cs typeface="Times New Roman"/>
              </a:rPr>
              <a:t>φ</a:t>
            </a:r>
            <a:r>
              <a:rPr lang="en-US" sz="2000" dirty="0" smtClean="0">
                <a:latin typeface="Arial" charset="0"/>
              </a:rPr>
              <a:t>-</a:t>
            </a:r>
            <a:r>
              <a:rPr lang="en-US" sz="2000" dirty="0" err="1" smtClean="0">
                <a:latin typeface="Arial" charset="0"/>
              </a:rPr>
              <a:t>TCG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cos</a:t>
            </a:r>
            <a:r>
              <a:rPr lang="el-GR" sz="2000" dirty="0">
                <a:cs typeface="Times New Roman"/>
              </a:rPr>
              <a:t> φ </a:t>
            </a:r>
            <a:r>
              <a:rPr lang="en-US" sz="2000" dirty="0" smtClean="0">
                <a:latin typeface="Arial" charset="0"/>
              </a:rPr>
              <a:t>-</a:t>
            </a:r>
            <a:r>
              <a:rPr lang="en-US" sz="2000" dirty="0" err="1" smtClean="0">
                <a:latin typeface="Arial" charset="0"/>
              </a:rPr>
              <a:t>FSCsin</a:t>
            </a:r>
            <a:r>
              <a:rPr lang="el-GR" sz="2000" dirty="0">
                <a:cs typeface="Times New Roman"/>
              </a:rPr>
              <a:t> φ</a:t>
            </a: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=6ft-20.6ft×sin(15°)-(.32ft)×</a:t>
            </a:r>
            <a:r>
              <a:rPr lang="en-US" sz="2000" dirty="0" err="1">
                <a:latin typeface="Arial" charset="0"/>
              </a:rPr>
              <a:t>cos</a:t>
            </a:r>
            <a:r>
              <a:rPr lang="en-US" sz="2000" dirty="0">
                <a:latin typeface="Arial" charset="0"/>
              </a:rPr>
              <a:t>(15°)-1.77ft×sin(15°)=(-)0.1ft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R.M</a:t>
            </a:r>
            <a:r>
              <a:rPr lang="en-US" sz="2000" dirty="0" smtClean="0">
                <a:latin typeface="Arial" charset="0"/>
              </a:rPr>
              <a:t>.=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dirty="0" smtClean="0">
                <a:latin typeface="Arial" charset="0"/>
              </a:rPr>
              <a:t>×</a:t>
            </a: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=3443LT×(-)0.1ft=(-)344.3ft-LT(vice +1240ft-LT)</a:t>
            </a:r>
          </a:p>
          <a:p>
            <a:pPr>
              <a:lnSpc>
                <a:spcPct val="90000"/>
              </a:lnSpc>
            </a:pPr>
            <a:endParaRPr lang="en-US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000" dirty="0">
                <a:latin typeface="Arial" charset="0"/>
              </a:rPr>
              <a:t>At 15°, ship lists starboard but wants to list further starboard to reach 36.7°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35814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   Below are body plan views of three proposals for outriggers.  Sketch the respective curves of Intact Statical Stability and comment on the stability and ride characteristics for each option</a:t>
            </a:r>
            <a:r>
              <a:rPr lang="en-US"/>
              <a:t>.</a:t>
            </a: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219200" y="5257800"/>
            <a:ext cx="9144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3" name="Oval 5"/>
          <p:cNvSpPr>
            <a:spLocks noChangeArrowheads="1"/>
          </p:cNvSpPr>
          <p:nvPr/>
        </p:nvSpPr>
        <p:spPr bwMode="auto">
          <a:xfrm>
            <a:off x="25146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4" name="Oval 6"/>
          <p:cNvSpPr>
            <a:spLocks noChangeArrowheads="1"/>
          </p:cNvSpPr>
          <p:nvPr/>
        </p:nvSpPr>
        <p:spPr bwMode="auto">
          <a:xfrm>
            <a:off x="533400" y="5562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55" name="Line 7"/>
          <p:cNvSpPr>
            <a:spLocks noChangeShapeType="1"/>
          </p:cNvSpPr>
          <p:nvPr/>
        </p:nvSpPr>
        <p:spPr bwMode="auto">
          <a:xfrm flipV="1">
            <a:off x="609600" y="4953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6" name="Line 8"/>
          <p:cNvSpPr>
            <a:spLocks noChangeShapeType="1"/>
          </p:cNvSpPr>
          <p:nvPr/>
        </p:nvSpPr>
        <p:spPr bwMode="auto">
          <a:xfrm flipV="1">
            <a:off x="2743200" y="4953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7" name="Line 9"/>
          <p:cNvSpPr>
            <a:spLocks noChangeShapeType="1"/>
          </p:cNvSpPr>
          <p:nvPr/>
        </p:nvSpPr>
        <p:spPr bwMode="auto">
          <a:xfrm flipV="1">
            <a:off x="7620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8" name="Line 10"/>
          <p:cNvSpPr>
            <a:spLocks noChangeShapeType="1"/>
          </p:cNvSpPr>
          <p:nvPr/>
        </p:nvSpPr>
        <p:spPr bwMode="auto">
          <a:xfrm flipV="1">
            <a:off x="25908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9" name="Line 11"/>
          <p:cNvSpPr>
            <a:spLocks noChangeShapeType="1"/>
          </p:cNvSpPr>
          <p:nvPr/>
        </p:nvSpPr>
        <p:spPr bwMode="auto">
          <a:xfrm>
            <a:off x="381000" y="57150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0" name="Line 12"/>
          <p:cNvSpPr>
            <a:spLocks noChangeShapeType="1"/>
          </p:cNvSpPr>
          <p:nvPr/>
        </p:nvSpPr>
        <p:spPr bwMode="auto">
          <a:xfrm flipV="1">
            <a:off x="20574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 flipV="1">
            <a:off x="12954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>
            <a:off x="762000" y="5181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 flipV="1">
            <a:off x="609600" y="4343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4" name="Line 16"/>
          <p:cNvSpPr>
            <a:spLocks noChangeShapeType="1"/>
          </p:cNvSpPr>
          <p:nvPr/>
        </p:nvSpPr>
        <p:spPr bwMode="auto">
          <a:xfrm flipH="1" flipV="1">
            <a:off x="1676400" y="4343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5" name="Oval 17"/>
          <p:cNvSpPr>
            <a:spLocks noChangeArrowheads="1"/>
          </p:cNvSpPr>
          <p:nvPr/>
        </p:nvSpPr>
        <p:spPr bwMode="auto">
          <a:xfrm>
            <a:off x="4038600" y="5257800"/>
            <a:ext cx="9144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66" name="Oval 18"/>
          <p:cNvSpPr>
            <a:spLocks noChangeArrowheads="1"/>
          </p:cNvSpPr>
          <p:nvPr/>
        </p:nvSpPr>
        <p:spPr bwMode="auto">
          <a:xfrm>
            <a:off x="53340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67" name="Oval 19"/>
          <p:cNvSpPr>
            <a:spLocks noChangeArrowheads="1"/>
          </p:cNvSpPr>
          <p:nvPr/>
        </p:nvSpPr>
        <p:spPr bwMode="auto">
          <a:xfrm>
            <a:off x="3352800" y="51816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68" name="Line 20"/>
          <p:cNvSpPr>
            <a:spLocks noChangeShapeType="1"/>
          </p:cNvSpPr>
          <p:nvPr/>
        </p:nvSpPr>
        <p:spPr bwMode="auto">
          <a:xfrm flipV="1">
            <a:off x="3429000" y="4953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69" name="Line 21"/>
          <p:cNvSpPr>
            <a:spLocks noChangeShapeType="1"/>
          </p:cNvSpPr>
          <p:nvPr/>
        </p:nvSpPr>
        <p:spPr bwMode="auto">
          <a:xfrm flipV="1">
            <a:off x="5562600" y="49530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0" name="Line 22"/>
          <p:cNvSpPr>
            <a:spLocks noChangeShapeType="1"/>
          </p:cNvSpPr>
          <p:nvPr/>
        </p:nvSpPr>
        <p:spPr bwMode="auto">
          <a:xfrm>
            <a:off x="3200400" y="57150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1" name="Line 23"/>
          <p:cNvSpPr>
            <a:spLocks noChangeShapeType="1"/>
          </p:cNvSpPr>
          <p:nvPr/>
        </p:nvSpPr>
        <p:spPr bwMode="auto">
          <a:xfrm flipV="1">
            <a:off x="48768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2" name="Line 24"/>
          <p:cNvSpPr>
            <a:spLocks noChangeShapeType="1"/>
          </p:cNvSpPr>
          <p:nvPr/>
        </p:nvSpPr>
        <p:spPr bwMode="auto">
          <a:xfrm flipV="1">
            <a:off x="41148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3" name="Line 25"/>
          <p:cNvSpPr>
            <a:spLocks noChangeShapeType="1"/>
          </p:cNvSpPr>
          <p:nvPr/>
        </p:nvSpPr>
        <p:spPr bwMode="auto">
          <a:xfrm>
            <a:off x="3581400" y="5181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4" name="Line 26"/>
          <p:cNvSpPr>
            <a:spLocks noChangeShapeType="1"/>
          </p:cNvSpPr>
          <p:nvPr/>
        </p:nvSpPr>
        <p:spPr bwMode="auto">
          <a:xfrm flipV="1">
            <a:off x="3429000" y="4343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5" name="Line 27"/>
          <p:cNvSpPr>
            <a:spLocks noChangeShapeType="1"/>
          </p:cNvSpPr>
          <p:nvPr/>
        </p:nvSpPr>
        <p:spPr bwMode="auto">
          <a:xfrm flipH="1" flipV="1">
            <a:off x="4495800" y="4343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6" name="Oval 28"/>
          <p:cNvSpPr>
            <a:spLocks noChangeArrowheads="1"/>
          </p:cNvSpPr>
          <p:nvPr/>
        </p:nvSpPr>
        <p:spPr bwMode="auto">
          <a:xfrm>
            <a:off x="6858000" y="5257800"/>
            <a:ext cx="9144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77" name="Line 29"/>
          <p:cNvSpPr>
            <a:spLocks noChangeShapeType="1"/>
          </p:cNvSpPr>
          <p:nvPr/>
        </p:nvSpPr>
        <p:spPr bwMode="auto">
          <a:xfrm flipV="1">
            <a:off x="6248400" y="49530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8" name="Line 30"/>
          <p:cNvSpPr>
            <a:spLocks noChangeShapeType="1"/>
          </p:cNvSpPr>
          <p:nvPr/>
        </p:nvSpPr>
        <p:spPr bwMode="auto">
          <a:xfrm flipV="1">
            <a:off x="8382000" y="49530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79" name="Line 31"/>
          <p:cNvSpPr>
            <a:spLocks noChangeShapeType="1"/>
          </p:cNvSpPr>
          <p:nvPr/>
        </p:nvSpPr>
        <p:spPr bwMode="auto">
          <a:xfrm flipV="1">
            <a:off x="6400800" y="5181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0" name="Line 32"/>
          <p:cNvSpPr>
            <a:spLocks noChangeShapeType="1"/>
          </p:cNvSpPr>
          <p:nvPr/>
        </p:nvSpPr>
        <p:spPr bwMode="auto">
          <a:xfrm flipV="1">
            <a:off x="8229600" y="51816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1" name="Line 33"/>
          <p:cNvSpPr>
            <a:spLocks noChangeShapeType="1"/>
          </p:cNvSpPr>
          <p:nvPr/>
        </p:nvSpPr>
        <p:spPr bwMode="auto">
          <a:xfrm>
            <a:off x="6019800" y="57150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2" name="Line 34"/>
          <p:cNvSpPr>
            <a:spLocks noChangeShapeType="1"/>
          </p:cNvSpPr>
          <p:nvPr/>
        </p:nvSpPr>
        <p:spPr bwMode="auto">
          <a:xfrm flipV="1">
            <a:off x="76962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3" name="Line 35"/>
          <p:cNvSpPr>
            <a:spLocks noChangeShapeType="1"/>
          </p:cNvSpPr>
          <p:nvPr/>
        </p:nvSpPr>
        <p:spPr bwMode="auto">
          <a:xfrm flipV="1">
            <a:off x="6934200" y="5181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4" name="Line 36"/>
          <p:cNvSpPr>
            <a:spLocks noChangeShapeType="1"/>
          </p:cNvSpPr>
          <p:nvPr/>
        </p:nvSpPr>
        <p:spPr bwMode="auto">
          <a:xfrm>
            <a:off x="6400800" y="51816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5" name="Line 37"/>
          <p:cNvSpPr>
            <a:spLocks noChangeShapeType="1"/>
          </p:cNvSpPr>
          <p:nvPr/>
        </p:nvSpPr>
        <p:spPr bwMode="auto">
          <a:xfrm flipV="1">
            <a:off x="6248400" y="4343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6" name="Line 38"/>
          <p:cNvSpPr>
            <a:spLocks noChangeShapeType="1"/>
          </p:cNvSpPr>
          <p:nvPr/>
        </p:nvSpPr>
        <p:spPr bwMode="auto">
          <a:xfrm flipH="1" flipV="1">
            <a:off x="7315200" y="43434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7" name="Arc 39"/>
          <p:cNvSpPr>
            <a:spLocks/>
          </p:cNvSpPr>
          <p:nvPr/>
        </p:nvSpPr>
        <p:spPr bwMode="auto">
          <a:xfrm>
            <a:off x="6400800" y="5715000"/>
            <a:ext cx="914400" cy="8382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562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562" y="21599"/>
                </a:moveTo>
                <a:cubicBezTo>
                  <a:pt x="9647" y="21579"/>
                  <a:pt x="0" y="11914"/>
                  <a:pt x="0" y="0"/>
                </a:cubicBezTo>
              </a:path>
              <a:path w="21600" h="21600" stroke="0" extrusionOk="0">
                <a:moveTo>
                  <a:pt x="21562" y="21599"/>
                </a:moveTo>
                <a:cubicBezTo>
                  <a:pt x="9647" y="21579"/>
                  <a:pt x="0" y="11914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8" name="Arc 40"/>
          <p:cNvSpPr>
            <a:spLocks/>
          </p:cNvSpPr>
          <p:nvPr/>
        </p:nvSpPr>
        <p:spPr bwMode="auto">
          <a:xfrm>
            <a:off x="7315200" y="5715000"/>
            <a:ext cx="914400" cy="838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89" name="Arc 41"/>
          <p:cNvSpPr>
            <a:spLocks/>
          </p:cNvSpPr>
          <p:nvPr/>
        </p:nvSpPr>
        <p:spPr bwMode="auto">
          <a:xfrm>
            <a:off x="6248400" y="5715000"/>
            <a:ext cx="1066800" cy="990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568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568" y="21599"/>
                </a:moveTo>
                <a:cubicBezTo>
                  <a:pt x="9651" y="21582"/>
                  <a:pt x="0" y="11916"/>
                  <a:pt x="0" y="0"/>
                </a:cubicBezTo>
              </a:path>
              <a:path w="21600" h="21600" stroke="0" extrusionOk="0">
                <a:moveTo>
                  <a:pt x="21568" y="21599"/>
                </a:moveTo>
                <a:cubicBezTo>
                  <a:pt x="9651" y="21582"/>
                  <a:pt x="0" y="11916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90" name="Arc 42"/>
          <p:cNvSpPr>
            <a:spLocks/>
          </p:cNvSpPr>
          <p:nvPr/>
        </p:nvSpPr>
        <p:spPr bwMode="auto">
          <a:xfrm>
            <a:off x="7315200" y="5715000"/>
            <a:ext cx="1066800" cy="9906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91" name="Rectangle 43"/>
          <p:cNvSpPr>
            <a:spLocks noChangeArrowheads="1"/>
          </p:cNvSpPr>
          <p:nvPr/>
        </p:nvSpPr>
        <p:spPr bwMode="auto">
          <a:xfrm>
            <a:off x="1524000" y="52578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G</a:t>
            </a:r>
          </a:p>
        </p:txBody>
      </p:sp>
      <p:sp>
        <p:nvSpPr>
          <p:cNvPr id="130092" name="Rectangle 44"/>
          <p:cNvSpPr>
            <a:spLocks noChangeArrowheads="1"/>
          </p:cNvSpPr>
          <p:nvPr/>
        </p:nvSpPr>
        <p:spPr bwMode="auto">
          <a:xfrm>
            <a:off x="4343400" y="48768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G</a:t>
            </a:r>
          </a:p>
        </p:txBody>
      </p:sp>
      <p:sp>
        <p:nvSpPr>
          <p:cNvPr id="130093" name="Rectangle 45"/>
          <p:cNvSpPr>
            <a:spLocks noChangeArrowheads="1"/>
          </p:cNvSpPr>
          <p:nvPr/>
        </p:nvSpPr>
        <p:spPr bwMode="auto">
          <a:xfrm>
            <a:off x="7162800" y="55626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1219200" y="1905000"/>
            <a:ext cx="9144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533400" y="2209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V="1">
            <a:off x="609600" y="16002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 flipV="1">
            <a:off x="2743200" y="16002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4" name="Line 8"/>
          <p:cNvSpPr>
            <a:spLocks noChangeShapeType="1"/>
          </p:cNvSpPr>
          <p:nvPr/>
        </p:nvSpPr>
        <p:spPr bwMode="auto">
          <a:xfrm flipV="1">
            <a:off x="7620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5" name="Line 9"/>
          <p:cNvSpPr>
            <a:spLocks noChangeShapeType="1"/>
          </p:cNvSpPr>
          <p:nvPr/>
        </p:nvSpPr>
        <p:spPr bwMode="auto">
          <a:xfrm flipV="1">
            <a:off x="25908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6" name="Line 10"/>
          <p:cNvSpPr>
            <a:spLocks noChangeShapeType="1"/>
          </p:cNvSpPr>
          <p:nvPr/>
        </p:nvSpPr>
        <p:spPr bwMode="auto">
          <a:xfrm>
            <a:off x="381000" y="23622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 flipV="1">
            <a:off x="20574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V="1">
            <a:off x="12954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09" name="Line 13"/>
          <p:cNvSpPr>
            <a:spLocks noChangeShapeType="1"/>
          </p:cNvSpPr>
          <p:nvPr/>
        </p:nvSpPr>
        <p:spPr bwMode="auto">
          <a:xfrm>
            <a:off x="762000" y="1828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0" name="Line 14"/>
          <p:cNvSpPr>
            <a:spLocks noChangeShapeType="1"/>
          </p:cNvSpPr>
          <p:nvPr/>
        </p:nvSpPr>
        <p:spPr bwMode="auto">
          <a:xfrm flipV="1">
            <a:off x="609600" y="9906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1" name="Line 15"/>
          <p:cNvSpPr>
            <a:spLocks noChangeShapeType="1"/>
          </p:cNvSpPr>
          <p:nvPr/>
        </p:nvSpPr>
        <p:spPr bwMode="auto">
          <a:xfrm flipH="1" flipV="1">
            <a:off x="1676400" y="9906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2" name="Oval 16"/>
          <p:cNvSpPr>
            <a:spLocks noChangeArrowheads="1"/>
          </p:cNvSpPr>
          <p:nvPr/>
        </p:nvSpPr>
        <p:spPr bwMode="auto">
          <a:xfrm>
            <a:off x="4038600" y="1905000"/>
            <a:ext cx="9144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13" name="Oval 17"/>
          <p:cNvSpPr>
            <a:spLocks noChangeArrowheads="1"/>
          </p:cNvSpPr>
          <p:nvPr/>
        </p:nvSpPr>
        <p:spPr bwMode="auto">
          <a:xfrm>
            <a:off x="53340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14" name="Oval 18"/>
          <p:cNvSpPr>
            <a:spLocks noChangeArrowheads="1"/>
          </p:cNvSpPr>
          <p:nvPr/>
        </p:nvSpPr>
        <p:spPr bwMode="auto">
          <a:xfrm>
            <a:off x="3352800" y="1828800"/>
            <a:ext cx="304800" cy="3048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15" name="Line 19"/>
          <p:cNvSpPr>
            <a:spLocks noChangeShapeType="1"/>
          </p:cNvSpPr>
          <p:nvPr/>
        </p:nvSpPr>
        <p:spPr bwMode="auto">
          <a:xfrm flipV="1">
            <a:off x="3429000" y="160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6" name="Line 20"/>
          <p:cNvSpPr>
            <a:spLocks noChangeShapeType="1"/>
          </p:cNvSpPr>
          <p:nvPr/>
        </p:nvSpPr>
        <p:spPr bwMode="auto">
          <a:xfrm flipV="1">
            <a:off x="5562600" y="160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7" name="Line 21"/>
          <p:cNvSpPr>
            <a:spLocks noChangeShapeType="1"/>
          </p:cNvSpPr>
          <p:nvPr/>
        </p:nvSpPr>
        <p:spPr bwMode="auto">
          <a:xfrm>
            <a:off x="3200400" y="23622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8" name="Line 22"/>
          <p:cNvSpPr>
            <a:spLocks noChangeShapeType="1"/>
          </p:cNvSpPr>
          <p:nvPr/>
        </p:nvSpPr>
        <p:spPr bwMode="auto">
          <a:xfrm flipV="1">
            <a:off x="48768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19" name="Line 23"/>
          <p:cNvSpPr>
            <a:spLocks noChangeShapeType="1"/>
          </p:cNvSpPr>
          <p:nvPr/>
        </p:nvSpPr>
        <p:spPr bwMode="auto">
          <a:xfrm flipV="1">
            <a:off x="41148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0" name="Line 24"/>
          <p:cNvSpPr>
            <a:spLocks noChangeShapeType="1"/>
          </p:cNvSpPr>
          <p:nvPr/>
        </p:nvSpPr>
        <p:spPr bwMode="auto">
          <a:xfrm>
            <a:off x="3581400" y="1828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1" name="Line 25"/>
          <p:cNvSpPr>
            <a:spLocks noChangeShapeType="1"/>
          </p:cNvSpPr>
          <p:nvPr/>
        </p:nvSpPr>
        <p:spPr bwMode="auto">
          <a:xfrm flipV="1">
            <a:off x="3429000" y="9906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2" name="Line 26"/>
          <p:cNvSpPr>
            <a:spLocks noChangeShapeType="1"/>
          </p:cNvSpPr>
          <p:nvPr/>
        </p:nvSpPr>
        <p:spPr bwMode="auto">
          <a:xfrm flipH="1" flipV="1">
            <a:off x="4495800" y="9906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3" name="Oval 27"/>
          <p:cNvSpPr>
            <a:spLocks noChangeArrowheads="1"/>
          </p:cNvSpPr>
          <p:nvPr/>
        </p:nvSpPr>
        <p:spPr bwMode="auto">
          <a:xfrm>
            <a:off x="6858000" y="1905000"/>
            <a:ext cx="914400" cy="9144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124" name="Line 28"/>
          <p:cNvSpPr>
            <a:spLocks noChangeShapeType="1"/>
          </p:cNvSpPr>
          <p:nvPr/>
        </p:nvSpPr>
        <p:spPr bwMode="auto">
          <a:xfrm flipV="1">
            <a:off x="6248400" y="1600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5" name="Line 29"/>
          <p:cNvSpPr>
            <a:spLocks noChangeShapeType="1"/>
          </p:cNvSpPr>
          <p:nvPr/>
        </p:nvSpPr>
        <p:spPr bwMode="auto">
          <a:xfrm flipV="1">
            <a:off x="8382000" y="1600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6" name="Line 30"/>
          <p:cNvSpPr>
            <a:spLocks noChangeShapeType="1"/>
          </p:cNvSpPr>
          <p:nvPr/>
        </p:nvSpPr>
        <p:spPr bwMode="auto">
          <a:xfrm flipV="1">
            <a:off x="6400800" y="182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7" name="Line 31"/>
          <p:cNvSpPr>
            <a:spLocks noChangeShapeType="1"/>
          </p:cNvSpPr>
          <p:nvPr/>
        </p:nvSpPr>
        <p:spPr bwMode="auto">
          <a:xfrm flipV="1">
            <a:off x="8229600" y="182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8" name="Line 32"/>
          <p:cNvSpPr>
            <a:spLocks noChangeShapeType="1"/>
          </p:cNvSpPr>
          <p:nvPr/>
        </p:nvSpPr>
        <p:spPr bwMode="auto">
          <a:xfrm>
            <a:off x="6019800" y="2362200"/>
            <a:ext cx="28194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29" name="Line 33"/>
          <p:cNvSpPr>
            <a:spLocks noChangeShapeType="1"/>
          </p:cNvSpPr>
          <p:nvPr/>
        </p:nvSpPr>
        <p:spPr bwMode="auto">
          <a:xfrm flipV="1">
            <a:off x="76962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0" name="Line 34"/>
          <p:cNvSpPr>
            <a:spLocks noChangeShapeType="1"/>
          </p:cNvSpPr>
          <p:nvPr/>
        </p:nvSpPr>
        <p:spPr bwMode="auto">
          <a:xfrm flipV="1">
            <a:off x="6934200" y="182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1" name="Line 35"/>
          <p:cNvSpPr>
            <a:spLocks noChangeShapeType="1"/>
          </p:cNvSpPr>
          <p:nvPr/>
        </p:nvSpPr>
        <p:spPr bwMode="auto">
          <a:xfrm>
            <a:off x="6400800" y="1828800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2" name="Line 36"/>
          <p:cNvSpPr>
            <a:spLocks noChangeShapeType="1"/>
          </p:cNvSpPr>
          <p:nvPr/>
        </p:nvSpPr>
        <p:spPr bwMode="auto">
          <a:xfrm flipV="1">
            <a:off x="6248400" y="9906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3" name="Line 37"/>
          <p:cNvSpPr>
            <a:spLocks noChangeShapeType="1"/>
          </p:cNvSpPr>
          <p:nvPr/>
        </p:nvSpPr>
        <p:spPr bwMode="auto">
          <a:xfrm flipH="1" flipV="1">
            <a:off x="7315200" y="9906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4" name="Arc 38"/>
          <p:cNvSpPr>
            <a:spLocks/>
          </p:cNvSpPr>
          <p:nvPr/>
        </p:nvSpPr>
        <p:spPr bwMode="auto">
          <a:xfrm>
            <a:off x="6400800" y="2362200"/>
            <a:ext cx="914400" cy="8382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562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562" y="21599"/>
                </a:moveTo>
                <a:cubicBezTo>
                  <a:pt x="9647" y="21579"/>
                  <a:pt x="0" y="11914"/>
                  <a:pt x="0" y="0"/>
                </a:cubicBezTo>
              </a:path>
              <a:path w="21600" h="21600" stroke="0" extrusionOk="0">
                <a:moveTo>
                  <a:pt x="21562" y="21599"/>
                </a:moveTo>
                <a:cubicBezTo>
                  <a:pt x="9647" y="21579"/>
                  <a:pt x="0" y="11914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5" name="Arc 39"/>
          <p:cNvSpPr>
            <a:spLocks/>
          </p:cNvSpPr>
          <p:nvPr/>
        </p:nvSpPr>
        <p:spPr bwMode="auto">
          <a:xfrm>
            <a:off x="7315200" y="2362200"/>
            <a:ext cx="914400" cy="8382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6" name="Arc 40"/>
          <p:cNvSpPr>
            <a:spLocks/>
          </p:cNvSpPr>
          <p:nvPr/>
        </p:nvSpPr>
        <p:spPr bwMode="auto">
          <a:xfrm>
            <a:off x="6248400" y="2362200"/>
            <a:ext cx="1066800" cy="990600"/>
          </a:xfrm>
          <a:custGeom>
            <a:avLst/>
            <a:gdLst>
              <a:gd name="G0" fmla="+- 21600 0 0"/>
              <a:gd name="G1" fmla="+- 0 0 0"/>
              <a:gd name="G2" fmla="+- 21600 0 0"/>
              <a:gd name="T0" fmla="*/ 21568 w 21600"/>
              <a:gd name="T1" fmla="*/ 21600 h 21600"/>
              <a:gd name="T2" fmla="*/ 0 w 21600"/>
              <a:gd name="T3" fmla="*/ 0 h 21600"/>
              <a:gd name="T4" fmla="*/ 2160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568" y="21599"/>
                </a:moveTo>
                <a:cubicBezTo>
                  <a:pt x="9651" y="21582"/>
                  <a:pt x="0" y="11916"/>
                  <a:pt x="0" y="0"/>
                </a:cubicBezTo>
              </a:path>
              <a:path w="21600" h="21600" stroke="0" extrusionOk="0">
                <a:moveTo>
                  <a:pt x="21568" y="21599"/>
                </a:moveTo>
                <a:cubicBezTo>
                  <a:pt x="9651" y="21582"/>
                  <a:pt x="0" y="11916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2137" name="Arc 41"/>
          <p:cNvSpPr>
            <a:spLocks/>
          </p:cNvSpPr>
          <p:nvPr/>
        </p:nvSpPr>
        <p:spPr bwMode="auto">
          <a:xfrm>
            <a:off x="7315200" y="2362200"/>
            <a:ext cx="1066800" cy="990600"/>
          </a:xfrm>
          <a:custGeom>
            <a:avLst/>
            <a:gdLst>
              <a:gd name="G0" fmla="+- 0 0 0"/>
              <a:gd name="G1" fmla="+- 0 0 0"/>
              <a:gd name="G2" fmla="+- 21600 0 0"/>
              <a:gd name="T0" fmla="*/ 21600 w 21600"/>
              <a:gd name="T1" fmla="*/ 0 h 21600"/>
              <a:gd name="T2" fmla="*/ 0 w 21600"/>
              <a:gd name="T3" fmla="*/ 21600 h 21600"/>
              <a:gd name="T4" fmla="*/ 0 w 21600"/>
              <a:gd name="T5" fmla="*/ 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32138" name="Group 42"/>
          <p:cNvGrpSpPr>
            <a:grpSpLocks/>
          </p:cNvGrpSpPr>
          <p:nvPr/>
        </p:nvGrpSpPr>
        <p:grpSpPr bwMode="auto">
          <a:xfrm>
            <a:off x="0" y="3429000"/>
            <a:ext cx="2935288" cy="1600200"/>
            <a:chOff x="0" y="2160"/>
            <a:chExt cx="1849" cy="1008"/>
          </a:xfrm>
        </p:grpSpPr>
        <p:sp>
          <p:nvSpPr>
            <p:cNvPr id="132139" name="Line 43"/>
            <p:cNvSpPr>
              <a:spLocks noChangeShapeType="1"/>
            </p:cNvSpPr>
            <p:nvPr/>
          </p:nvSpPr>
          <p:spPr bwMode="auto">
            <a:xfrm>
              <a:off x="797" y="2328"/>
              <a:ext cx="0" cy="8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40" name="Line 44"/>
            <p:cNvSpPr>
              <a:spLocks noChangeShapeType="1"/>
            </p:cNvSpPr>
            <p:nvPr/>
          </p:nvSpPr>
          <p:spPr bwMode="auto">
            <a:xfrm>
              <a:off x="0" y="2716"/>
              <a:ext cx="159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41" name="Arc 45"/>
            <p:cNvSpPr>
              <a:spLocks/>
            </p:cNvSpPr>
            <p:nvPr/>
          </p:nvSpPr>
          <p:spPr bwMode="auto">
            <a:xfrm>
              <a:off x="799" y="2460"/>
              <a:ext cx="381" cy="259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21599"/>
                <a:gd name="T1" fmla="*/ 21350 h 21600"/>
                <a:gd name="T2" fmla="*/ 21542 w 21599"/>
                <a:gd name="T3" fmla="*/ 0 h 21600"/>
                <a:gd name="T4" fmla="*/ 21599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21350"/>
                  </a:moveTo>
                  <a:cubicBezTo>
                    <a:pt x="137" y="9541"/>
                    <a:pt x="9732" y="31"/>
                    <a:pt x="21542" y="0"/>
                  </a:cubicBezTo>
                </a:path>
                <a:path w="21599" h="21600" stroke="0" extrusionOk="0">
                  <a:moveTo>
                    <a:pt x="0" y="21350"/>
                  </a:moveTo>
                  <a:cubicBezTo>
                    <a:pt x="137" y="9541"/>
                    <a:pt x="9732" y="31"/>
                    <a:pt x="21542" y="0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42" name="Arc 46"/>
            <p:cNvSpPr>
              <a:spLocks/>
            </p:cNvSpPr>
            <p:nvPr/>
          </p:nvSpPr>
          <p:spPr bwMode="auto">
            <a:xfrm>
              <a:off x="1178" y="2460"/>
              <a:ext cx="382" cy="258"/>
            </a:xfrm>
            <a:custGeom>
              <a:avLst/>
              <a:gdLst>
                <a:gd name="G0" fmla="+- 57 0 0"/>
                <a:gd name="G1" fmla="+- 21600 0 0"/>
                <a:gd name="G2" fmla="+- 21600 0 0"/>
                <a:gd name="T0" fmla="*/ 0 w 21657"/>
                <a:gd name="T1" fmla="*/ 0 h 21600"/>
                <a:gd name="T2" fmla="*/ 21657 w 21657"/>
                <a:gd name="T3" fmla="*/ 21600 h 21600"/>
                <a:gd name="T4" fmla="*/ 57 w 2165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57" h="21600" fill="none" extrusionOk="0">
                  <a:moveTo>
                    <a:pt x="0" y="0"/>
                  </a:moveTo>
                  <a:cubicBezTo>
                    <a:pt x="19" y="0"/>
                    <a:pt x="38" y="-1"/>
                    <a:pt x="57" y="0"/>
                  </a:cubicBezTo>
                  <a:cubicBezTo>
                    <a:pt x="11986" y="0"/>
                    <a:pt x="21657" y="9670"/>
                    <a:pt x="21657" y="21600"/>
                  </a:cubicBezTo>
                </a:path>
                <a:path w="21657" h="21600" stroke="0" extrusionOk="0">
                  <a:moveTo>
                    <a:pt x="0" y="0"/>
                  </a:moveTo>
                  <a:cubicBezTo>
                    <a:pt x="19" y="0"/>
                    <a:pt x="38" y="-1"/>
                    <a:pt x="57" y="0"/>
                  </a:cubicBezTo>
                  <a:cubicBezTo>
                    <a:pt x="11986" y="0"/>
                    <a:pt x="21657" y="9670"/>
                    <a:pt x="21657" y="21600"/>
                  </a:cubicBezTo>
                  <a:lnTo>
                    <a:pt x="57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43" name="Arc 47"/>
            <p:cNvSpPr>
              <a:spLocks/>
            </p:cNvSpPr>
            <p:nvPr/>
          </p:nvSpPr>
          <p:spPr bwMode="auto">
            <a:xfrm rot="10800000">
              <a:off x="419" y="2719"/>
              <a:ext cx="381" cy="259"/>
            </a:xfrm>
            <a:custGeom>
              <a:avLst/>
              <a:gdLst>
                <a:gd name="G0" fmla="+- 21599 0 0"/>
                <a:gd name="G1" fmla="+- 21600 0 0"/>
                <a:gd name="G2" fmla="+- 21600 0 0"/>
                <a:gd name="T0" fmla="*/ 0 w 21599"/>
                <a:gd name="T1" fmla="*/ 21350 h 21600"/>
                <a:gd name="T2" fmla="*/ 21542 w 21599"/>
                <a:gd name="T3" fmla="*/ 0 h 21600"/>
                <a:gd name="T4" fmla="*/ 21599 w 21599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9" h="21600" fill="none" extrusionOk="0">
                  <a:moveTo>
                    <a:pt x="0" y="21350"/>
                  </a:moveTo>
                  <a:cubicBezTo>
                    <a:pt x="137" y="9541"/>
                    <a:pt x="9732" y="31"/>
                    <a:pt x="21542" y="0"/>
                  </a:cubicBezTo>
                </a:path>
                <a:path w="21599" h="21600" stroke="0" extrusionOk="0">
                  <a:moveTo>
                    <a:pt x="0" y="21350"/>
                  </a:moveTo>
                  <a:cubicBezTo>
                    <a:pt x="137" y="9541"/>
                    <a:pt x="9732" y="31"/>
                    <a:pt x="21542" y="0"/>
                  </a:cubicBezTo>
                  <a:lnTo>
                    <a:pt x="21599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44" name="Arc 48"/>
            <p:cNvSpPr>
              <a:spLocks/>
            </p:cNvSpPr>
            <p:nvPr/>
          </p:nvSpPr>
          <p:spPr bwMode="auto">
            <a:xfrm rot="10800000">
              <a:off x="34" y="2719"/>
              <a:ext cx="383" cy="259"/>
            </a:xfrm>
            <a:custGeom>
              <a:avLst/>
              <a:gdLst>
                <a:gd name="G0" fmla="+- 57 0 0"/>
                <a:gd name="G1" fmla="+- 21600 0 0"/>
                <a:gd name="G2" fmla="+- 21600 0 0"/>
                <a:gd name="T0" fmla="*/ 0 w 21657"/>
                <a:gd name="T1" fmla="*/ 0 h 21600"/>
                <a:gd name="T2" fmla="*/ 21657 w 21657"/>
                <a:gd name="T3" fmla="*/ 21600 h 21600"/>
                <a:gd name="T4" fmla="*/ 57 w 2165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57" h="21600" fill="none" extrusionOk="0">
                  <a:moveTo>
                    <a:pt x="0" y="0"/>
                  </a:moveTo>
                  <a:cubicBezTo>
                    <a:pt x="19" y="0"/>
                    <a:pt x="38" y="-1"/>
                    <a:pt x="57" y="0"/>
                  </a:cubicBezTo>
                  <a:cubicBezTo>
                    <a:pt x="11986" y="0"/>
                    <a:pt x="21657" y="9670"/>
                    <a:pt x="21657" y="21600"/>
                  </a:cubicBezTo>
                </a:path>
                <a:path w="21657" h="21600" stroke="0" extrusionOk="0">
                  <a:moveTo>
                    <a:pt x="0" y="0"/>
                  </a:moveTo>
                  <a:cubicBezTo>
                    <a:pt x="19" y="0"/>
                    <a:pt x="38" y="-1"/>
                    <a:pt x="57" y="0"/>
                  </a:cubicBezTo>
                  <a:cubicBezTo>
                    <a:pt x="11986" y="0"/>
                    <a:pt x="21657" y="9670"/>
                    <a:pt x="21657" y="21600"/>
                  </a:cubicBezTo>
                  <a:lnTo>
                    <a:pt x="57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45" name="Rectangle 49"/>
            <p:cNvSpPr>
              <a:spLocks noChangeArrowheads="1"/>
            </p:cNvSpPr>
            <p:nvPr/>
          </p:nvSpPr>
          <p:spPr bwMode="auto">
            <a:xfrm>
              <a:off x="1588" y="2612"/>
              <a:ext cx="26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>
                  <a:latin typeface="Symbol" pitchFamily="18" charset="2"/>
                </a:rPr>
                <a:t>F</a:t>
              </a:r>
            </a:p>
          </p:txBody>
        </p:sp>
        <p:sp>
          <p:nvSpPr>
            <p:cNvPr id="132146" name="Rectangle 50"/>
            <p:cNvSpPr>
              <a:spLocks noChangeArrowheads="1"/>
            </p:cNvSpPr>
            <p:nvPr/>
          </p:nvSpPr>
          <p:spPr bwMode="auto">
            <a:xfrm>
              <a:off x="652" y="2192"/>
              <a:ext cx="37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/>
                <a:t>GZ</a:t>
              </a:r>
            </a:p>
          </p:txBody>
        </p:sp>
        <p:sp>
          <p:nvSpPr>
            <p:cNvPr id="132147" name="Rectangle 51"/>
            <p:cNvSpPr>
              <a:spLocks noChangeArrowheads="1"/>
            </p:cNvSpPr>
            <p:nvPr/>
          </p:nvSpPr>
          <p:spPr bwMode="auto">
            <a:xfrm>
              <a:off x="28" y="2160"/>
              <a:ext cx="763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/>
                <a:t>Statical</a:t>
              </a:r>
            </a:p>
            <a:p>
              <a:r>
                <a:rPr lang="en-US" sz="2400"/>
                <a:t>Stability</a:t>
              </a:r>
            </a:p>
          </p:txBody>
        </p:sp>
        <p:grpSp>
          <p:nvGrpSpPr>
            <p:cNvPr id="132148" name="Group 52"/>
            <p:cNvGrpSpPr>
              <a:grpSpLocks/>
            </p:cNvGrpSpPr>
            <p:nvPr/>
          </p:nvGrpSpPr>
          <p:grpSpPr bwMode="auto">
            <a:xfrm>
              <a:off x="1042" y="2458"/>
              <a:ext cx="206" cy="193"/>
              <a:chOff x="1042" y="2458"/>
              <a:chExt cx="206" cy="193"/>
            </a:xfrm>
          </p:grpSpPr>
          <p:sp>
            <p:nvSpPr>
              <p:cNvPr id="132149" name="Arc 53"/>
              <p:cNvSpPr>
                <a:spLocks/>
              </p:cNvSpPr>
              <p:nvPr/>
            </p:nvSpPr>
            <p:spPr bwMode="auto">
              <a:xfrm>
                <a:off x="1144" y="2554"/>
                <a:ext cx="104" cy="97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600 w 21600"/>
                  <a:gd name="T1" fmla="*/ 0 h 21600"/>
                  <a:gd name="T2" fmla="*/ 0 w 21600"/>
                  <a:gd name="T3" fmla="*/ 21600 h 21600"/>
                  <a:gd name="T4" fmla="*/ 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50" name="Arc 54"/>
              <p:cNvSpPr>
                <a:spLocks/>
              </p:cNvSpPr>
              <p:nvPr/>
            </p:nvSpPr>
            <p:spPr bwMode="auto">
              <a:xfrm>
                <a:off x="1144" y="2458"/>
                <a:ext cx="104" cy="97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51" name="Arc 55"/>
              <p:cNvSpPr>
                <a:spLocks/>
              </p:cNvSpPr>
              <p:nvPr/>
            </p:nvSpPr>
            <p:spPr bwMode="auto">
              <a:xfrm>
                <a:off x="1042" y="2554"/>
                <a:ext cx="104" cy="97"/>
              </a:xfrm>
              <a:custGeom>
                <a:avLst/>
                <a:gdLst>
                  <a:gd name="G0" fmla="+- 21600 0 0"/>
                  <a:gd name="G1" fmla="+- 0 0 0"/>
                  <a:gd name="G2" fmla="+- 21600 0 0"/>
                  <a:gd name="T0" fmla="*/ 21180 w 21600"/>
                  <a:gd name="T1" fmla="*/ 21596 h 21596"/>
                  <a:gd name="T2" fmla="*/ 0 w 21600"/>
                  <a:gd name="T3" fmla="*/ 0 h 21596"/>
                  <a:gd name="T4" fmla="*/ 21600 w 21600"/>
                  <a:gd name="T5" fmla="*/ 0 h 215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596" fill="none" extrusionOk="0">
                    <a:moveTo>
                      <a:pt x="21180" y="21595"/>
                    </a:moveTo>
                    <a:cubicBezTo>
                      <a:pt x="9416" y="21367"/>
                      <a:pt x="0" y="11765"/>
                      <a:pt x="0" y="0"/>
                    </a:cubicBezTo>
                  </a:path>
                  <a:path w="21600" h="21596" stroke="0" extrusionOk="0">
                    <a:moveTo>
                      <a:pt x="21180" y="21595"/>
                    </a:moveTo>
                    <a:cubicBezTo>
                      <a:pt x="9416" y="21367"/>
                      <a:pt x="0" y="11765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2152" name="Group 56"/>
            <p:cNvGrpSpPr>
              <a:grpSpLocks/>
            </p:cNvGrpSpPr>
            <p:nvPr/>
          </p:nvGrpSpPr>
          <p:grpSpPr bwMode="auto">
            <a:xfrm>
              <a:off x="1041" y="2781"/>
              <a:ext cx="207" cy="193"/>
              <a:chOff x="1041" y="2781"/>
              <a:chExt cx="207" cy="193"/>
            </a:xfrm>
          </p:grpSpPr>
          <p:sp>
            <p:nvSpPr>
              <p:cNvPr id="132153" name="Arc 57"/>
              <p:cNvSpPr>
                <a:spLocks/>
              </p:cNvSpPr>
              <p:nvPr/>
            </p:nvSpPr>
            <p:spPr bwMode="auto">
              <a:xfrm>
                <a:off x="1144" y="2781"/>
                <a:ext cx="104" cy="97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54" name="Arc 58"/>
              <p:cNvSpPr>
                <a:spLocks/>
              </p:cNvSpPr>
              <p:nvPr/>
            </p:nvSpPr>
            <p:spPr bwMode="auto">
              <a:xfrm>
                <a:off x="1144" y="2877"/>
                <a:ext cx="104" cy="97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600 w 21600"/>
                  <a:gd name="T1" fmla="*/ 0 h 21600"/>
                  <a:gd name="T2" fmla="*/ 0 w 21600"/>
                  <a:gd name="T3" fmla="*/ 21600 h 21600"/>
                  <a:gd name="T4" fmla="*/ 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55" name="Arc 59"/>
              <p:cNvSpPr>
                <a:spLocks/>
              </p:cNvSpPr>
              <p:nvPr/>
            </p:nvSpPr>
            <p:spPr bwMode="auto">
              <a:xfrm>
                <a:off x="1041" y="2781"/>
                <a:ext cx="104" cy="97"/>
              </a:xfrm>
              <a:custGeom>
                <a:avLst/>
                <a:gdLst>
                  <a:gd name="G0" fmla="+- 21595 0 0"/>
                  <a:gd name="G1" fmla="+- 21599 0 0"/>
                  <a:gd name="G2" fmla="+- 21600 0 0"/>
                  <a:gd name="T0" fmla="*/ 0 w 21595"/>
                  <a:gd name="T1" fmla="*/ 21154 h 21599"/>
                  <a:gd name="T2" fmla="*/ 21387 w 21595"/>
                  <a:gd name="T3" fmla="*/ 0 h 21599"/>
                  <a:gd name="T4" fmla="*/ 21595 w 21595"/>
                  <a:gd name="T5" fmla="*/ 21599 h 21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95" h="21599" fill="none" extrusionOk="0">
                    <a:moveTo>
                      <a:pt x="-1" y="21153"/>
                    </a:moveTo>
                    <a:cubicBezTo>
                      <a:pt x="240" y="9481"/>
                      <a:pt x="9712" y="112"/>
                      <a:pt x="21387" y="0"/>
                    </a:cubicBezTo>
                  </a:path>
                  <a:path w="21595" h="21599" stroke="0" extrusionOk="0">
                    <a:moveTo>
                      <a:pt x="-1" y="21153"/>
                    </a:moveTo>
                    <a:cubicBezTo>
                      <a:pt x="240" y="9481"/>
                      <a:pt x="9712" y="112"/>
                      <a:pt x="21387" y="0"/>
                    </a:cubicBezTo>
                    <a:lnTo>
                      <a:pt x="21595" y="21599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2156" name="Group 60"/>
          <p:cNvGrpSpPr>
            <a:grpSpLocks/>
          </p:cNvGrpSpPr>
          <p:nvPr/>
        </p:nvGrpSpPr>
        <p:grpSpPr bwMode="auto">
          <a:xfrm>
            <a:off x="3257550" y="3490913"/>
            <a:ext cx="2814638" cy="1538287"/>
            <a:chOff x="2052" y="2199"/>
            <a:chExt cx="1773" cy="969"/>
          </a:xfrm>
        </p:grpSpPr>
        <p:sp>
          <p:nvSpPr>
            <p:cNvPr id="132157" name="Line 61"/>
            <p:cNvSpPr>
              <a:spLocks noChangeShapeType="1"/>
            </p:cNvSpPr>
            <p:nvPr/>
          </p:nvSpPr>
          <p:spPr bwMode="auto">
            <a:xfrm>
              <a:off x="2811" y="2360"/>
              <a:ext cx="0" cy="8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58" name="Line 62"/>
            <p:cNvSpPr>
              <a:spLocks noChangeShapeType="1"/>
            </p:cNvSpPr>
            <p:nvPr/>
          </p:nvSpPr>
          <p:spPr bwMode="auto">
            <a:xfrm>
              <a:off x="2052" y="2733"/>
              <a:ext cx="151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59" name="Arc 63"/>
            <p:cNvSpPr>
              <a:spLocks/>
            </p:cNvSpPr>
            <p:nvPr/>
          </p:nvSpPr>
          <p:spPr bwMode="auto">
            <a:xfrm>
              <a:off x="3177" y="2487"/>
              <a:ext cx="198" cy="249"/>
            </a:xfrm>
            <a:custGeom>
              <a:avLst/>
              <a:gdLst>
                <a:gd name="G0" fmla="+- 21598 0 0"/>
                <a:gd name="G1" fmla="+- 21600 0 0"/>
                <a:gd name="G2" fmla="+- 21600 0 0"/>
                <a:gd name="T0" fmla="*/ 0 w 21598"/>
                <a:gd name="T1" fmla="*/ 21340 h 21600"/>
                <a:gd name="T2" fmla="*/ 21489 w 21598"/>
                <a:gd name="T3" fmla="*/ 0 h 21600"/>
                <a:gd name="T4" fmla="*/ 21598 w 2159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8" h="21600" fill="none" extrusionOk="0">
                  <a:moveTo>
                    <a:pt x="-1" y="21339"/>
                  </a:moveTo>
                  <a:cubicBezTo>
                    <a:pt x="141" y="9555"/>
                    <a:pt x="9703" y="59"/>
                    <a:pt x="21489" y="0"/>
                  </a:cubicBezTo>
                </a:path>
                <a:path w="21598" h="21600" stroke="0" extrusionOk="0">
                  <a:moveTo>
                    <a:pt x="-1" y="21339"/>
                  </a:moveTo>
                  <a:cubicBezTo>
                    <a:pt x="141" y="9555"/>
                    <a:pt x="9703" y="59"/>
                    <a:pt x="21489" y="0"/>
                  </a:cubicBezTo>
                  <a:lnTo>
                    <a:pt x="21598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0" name="Arc 64"/>
            <p:cNvSpPr>
              <a:spLocks/>
            </p:cNvSpPr>
            <p:nvPr/>
          </p:nvSpPr>
          <p:spPr bwMode="auto">
            <a:xfrm>
              <a:off x="3376" y="2487"/>
              <a:ext cx="165" cy="249"/>
            </a:xfrm>
            <a:custGeom>
              <a:avLst/>
              <a:gdLst>
                <a:gd name="G0" fmla="+- 131 0 0"/>
                <a:gd name="G1" fmla="+- 21600 0 0"/>
                <a:gd name="G2" fmla="+- 21600 0 0"/>
                <a:gd name="T0" fmla="*/ 0 w 21731"/>
                <a:gd name="T1" fmla="*/ 0 h 21600"/>
                <a:gd name="T2" fmla="*/ 21731 w 21731"/>
                <a:gd name="T3" fmla="*/ 21600 h 21600"/>
                <a:gd name="T4" fmla="*/ 131 w 21731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731" h="21600" fill="none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</a:path>
                <a:path w="21731" h="21600" stroke="0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  <a:lnTo>
                    <a:pt x="131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1" name="Arc 65"/>
            <p:cNvSpPr>
              <a:spLocks/>
            </p:cNvSpPr>
            <p:nvPr/>
          </p:nvSpPr>
          <p:spPr bwMode="auto">
            <a:xfrm rot="10800000">
              <a:off x="2253" y="2736"/>
              <a:ext cx="198" cy="248"/>
            </a:xfrm>
            <a:custGeom>
              <a:avLst/>
              <a:gdLst>
                <a:gd name="G0" fmla="+- 21598 0 0"/>
                <a:gd name="G1" fmla="+- 21600 0 0"/>
                <a:gd name="G2" fmla="+- 21600 0 0"/>
                <a:gd name="T0" fmla="*/ 0 w 21598"/>
                <a:gd name="T1" fmla="*/ 21339 h 21600"/>
                <a:gd name="T2" fmla="*/ 21489 w 21598"/>
                <a:gd name="T3" fmla="*/ 0 h 21600"/>
                <a:gd name="T4" fmla="*/ 21598 w 2159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8" h="21600" fill="none" extrusionOk="0">
                  <a:moveTo>
                    <a:pt x="-1" y="21338"/>
                  </a:moveTo>
                  <a:cubicBezTo>
                    <a:pt x="141" y="9554"/>
                    <a:pt x="9704" y="59"/>
                    <a:pt x="21489" y="0"/>
                  </a:cubicBezTo>
                </a:path>
                <a:path w="21598" h="21600" stroke="0" extrusionOk="0">
                  <a:moveTo>
                    <a:pt x="-1" y="21338"/>
                  </a:moveTo>
                  <a:cubicBezTo>
                    <a:pt x="141" y="9554"/>
                    <a:pt x="9704" y="59"/>
                    <a:pt x="21489" y="0"/>
                  </a:cubicBezTo>
                  <a:lnTo>
                    <a:pt x="21598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2" name="Arc 66"/>
            <p:cNvSpPr>
              <a:spLocks/>
            </p:cNvSpPr>
            <p:nvPr/>
          </p:nvSpPr>
          <p:spPr bwMode="auto">
            <a:xfrm rot="10800000">
              <a:off x="2087" y="2736"/>
              <a:ext cx="167" cy="248"/>
            </a:xfrm>
            <a:custGeom>
              <a:avLst/>
              <a:gdLst>
                <a:gd name="G0" fmla="+- 131 0 0"/>
                <a:gd name="G1" fmla="+- 21600 0 0"/>
                <a:gd name="G2" fmla="+- 21600 0 0"/>
                <a:gd name="T0" fmla="*/ 0 w 21731"/>
                <a:gd name="T1" fmla="*/ 0 h 21600"/>
                <a:gd name="T2" fmla="*/ 21731 w 21731"/>
                <a:gd name="T3" fmla="*/ 21600 h 21600"/>
                <a:gd name="T4" fmla="*/ 131 w 21731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731" h="21600" fill="none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</a:path>
                <a:path w="21731" h="21600" stroke="0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  <a:lnTo>
                    <a:pt x="131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3" name="Rectangle 67"/>
            <p:cNvSpPr>
              <a:spLocks noChangeArrowheads="1"/>
            </p:cNvSpPr>
            <p:nvPr/>
          </p:nvSpPr>
          <p:spPr bwMode="auto">
            <a:xfrm>
              <a:off x="3564" y="2634"/>
              <a:ext cx="26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>
                  <a:latin typeface="Symbol" pitchFamily="18" charset="2"/>
                </a:rPr>
                <a:t>F</a:t>
              </a:r>
            </a:p>
          </p:txBody>
        </p:sp>
        <p:sp>
          <p:nvSpPr>
            <p:cNvPr id="132164" name="Rectangle 68"/>
            <p:cNvSpPr>
              <a:spLocks noChangeArrowheads="1"/>
            </p:cNvSpPr>
            <p:nvPr/>
          </p:nvSpPr>
          <p:spPr bwMode="auto">
            <a:xfrm>
              <a:off x="2673" y="2230"/>
              <a:ext cx="37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/>
                <a:t>GZ</a:t>
              </a:r>
            </a:p>
          </p:txBody>
        </p:sp>
        <p:sp>
          <p:nvSpPr>
            <p:cNvPr id="132165" name="Rectangle 69"/>
            <p:cNvSpPr>
              <a:spLocks noChangeArrowheads="1"/>
            </p:cNvSpPr>
            <p:nvPr/>
          </p:nvSpPr>
          <p:spPr bwMode="auto">
            <a:xfrm>
              <a:off x="2079" y="2199"/>
              <a:ext cx="765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/>
                <a:t>Statical</a:t>
              </a:r>
            </a:p>
            <a:p>
              <a:r>
                <a:rPr lang="en-US" sz="2400"/>
                <a:t>Stability</a:t>
              </a:r>
            </a:p>
          </p:txBody>
        </p:sp>
        <p:sp>
          <p:nvSpPr>
            <p:cNvPr id="132166" name="Arc 70"/>
            <p:cNvSpPr>
              <a:spLocks/>
            </p:cNvSpPr>
            <p:nvPr/>
          </p:nvSpPr>
          <p:spPr bwMode="auto">
            <a:xfrm>
              <a:off x="2451" y="2611"/>
              <a:ext cx="198" cy="125"/>
            </a:xfrm>
            <a:custGeom>
              <a:avLst/>
              <a:gdLst>
                <a:gd name="G0" fmla="+- 21594 0 0"/>
                <a:gd name="G1" fmla="+- 21600 0 0"/>
                <a:gd name="G2" fmla="+- 21600 0 0"/>
                <a:gd name="T0" fmla="*/ 0 w 21594"/>
                <a:gd name="T1" fmla="*/ 21082 h 21600"/>
                <a:gd name="T2" fmla="*/ 21485 w 21594"/>
                <a:gd name="T3" fmla="*/ 0 h 21600"/>
                <a:gd name="T4" fmla="*/ 21594 w 2159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4" h="21600" fill="none" extrusionOk="0">
                  <a:moveTo>
                    <a:pt x="0" y="21082"/>
                  </a:moveTo>
                  <a:cubicBezTo>
                    <a:pt x="280" y="9400"/>
                    <a:pt x="9799" y="59"/>
                    <a:pt x="21485" y="0"/>
                  </a:cubicBezTo>
                </a:path>
                <a:path w="21594" h="21600" stroke="0" extrusionOk="0">
                  <a:moveTo>
                    <a:pt x="0" y="21082"/>
                  </a:moveTo>
                  <a:cubicBezTo>
                    <a:pt x="280" y="9400"/>
                    <a:pt x="9799" y="59"/>
                    <a:pt x="21485" y="0"/>
                  </a:cubicBezTo>
                  <a:lnTo>
                    <a:pt x="21594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7" name="Arc 71"/>
            <p:cNvSpPr>
              <a:spLocks/>
            </p:cNvSpPr>
            <p:nvPr/>
          </p:nvSpPr>
          <p:spPr bwMode="auto">
            <a:xfrm>
              <a:off x="2648" y="2611"/>
              <a:ext cx="167" cy="125"/>
            </a:xfrm>
            <a:custGeom>
              <a:avLst/>
              <a:gdLst>
                <a:gd name="G0" fmla="+- 131 0 0"/>
                <a:gd name="G1" fmla="+- 21600 0 0"/>
                <a:gd name="G2" fmla="+- 21600 0 0"/>
                <a:gd name="T0" fmla="*/ 0 w 21731"/>
                <a:gd name="T1" fmla="*/ 0 h 21600"/>
                <a:gd name="T2" fmla="*/ 21731 w 21731"/>
                <a:gd name="T3" fmla="*/ 21600 h 21600"/>
                <a:gd name="T4" fmla="*/ 131 w 21731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731" h="21600" fill="none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</a:path>
                <a:path w="21731" h="21600" stroke="0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  <a:lnTo>
                    <a:pt x="131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8" name="Arc 72"/>
            <p:cNvSpPr>
              <a:spLocks/>
            </p:cNvSpPr>
            <p:nvPr/>
          </p:nvSpPr>
          <p:spPr bwMode="auto">
            <a:xfrm rot="10800000">
              <a:off x="2979" y="2736"/>
              <a:ext cx="198" cy="124"/>
            </a:xfrm>
            <a:custGeom>
              <a:avLst/>
              <a:gdLst>
                <a:gd name="G0" fmla="+- 21594 0 0"/>
                <a:gd name="G1" fmla="+- 21600 0 0"/>
                <a:gd name="G2" fmla="+- 21600 0 0"/>
                <a:gd name="T0" fmla="*/ 0 w 21594"/>
                <a:gd name="T1" fmla="*/ 21078 h 21600"/>
                <a:gd name="T2" fmla="*/ 21485 w 21594"/>
                <a:gd name="T3" fmla="*/ 0 h 21600"/>
                <a:gd name="T4" fmla="*/ 21594 w 2159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4" h="21600" fill="none" extrusionOk="0">
                  <a:moveTo>
                    <a:pt x="0" y="21078"/>
                  </a:moveTo>
                  <a:cubicBezTo>
                    <a:pt x="282" y="9397"/>
                    <a:pt x="9801" y="59"/>
                    <a:pt x="21485" y="0"/>
                  </a:cubicBezTo>
                </a:path>
                <a:path w="21594" h="21600" stroke="0" extrusionOk="0">
                  <a:moveTo>
                    <a:pt x="0" y="21078"/>
                  </a:moveTo>
                  <a:cubicBezTo>
                    <a:pt x="282" y="9397"/>
                    <a:pt x="9801" y="59"/>
                    <a:pt x="21485" y="0"/>
                  </a:cubicBezTo>
                  <a:lnTo>
                    <a:pt x="21594" y="21600"/>
                  </a:lnTo>
                  <a:close/>
                </a:path>
              </a:pathLst>
            </a:custGeom>
            <a:noFill/>
            <a:ln w="12700" cap="rnd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69" name="Arc 73"/>
            <p:cNvSpPr>
              <a:spLocks/>
            </p:cNvSpPr>
            <p:nvPr/>
          </p:nvSpPr>
          <p:spPr bwMode="auto">
            <a:xfrm rot="10800000">
              <a:off x="2813" y="2736"/>
              <a:ext cx="167" cy="124"/>
            </a:xfrm>
            <a:custGeom>
              <a:avLst/>
              <a:gdLst>
                <a:gd name="G0" fmla="+- 131 0 0"/>
                <a:gd name="G1" fmla="+- 21600 0 0"/>
                <a:gd name="G2" fmla="+- 21600 0 0"/>
                <a:gd name="T0" fmla="*/ 0 w 21731"/>
                <a:gd name="T1" fmla="*/ 0 h 21600"/>
                <a:gd name="T2" fmla="*/ 21731 w 21731"/>
                <a:gd name="T3" fmla="*/ 21600 h 21600"/>
                <a:gd name="T4" fmla="*/ 131 w 21731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731" h="21600" fill="none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</a:path>
                <a:path w="21731" h="21600" stroke="0" extrusionOk="0">
                  <a:moveTo>
                    <a:pt x="0" y="0"/>
                  </a:moveTo>
                  <a:cubicBezTo>
                    <a:pt x="43" y="0"/>
                    <a:pt x="87" y="-1"/>
                    <a:pt x="131" y="0"/>
                  </a:cubicBezTo>
                  <a:cubicBezTo>
                    <a:pt x="12060" y="0"/>
                    <a:pt x="21731" y="9670"/>
                    <a:pt x="21731" y="21600"/>
                  </a:cubicBezTo>
                  <a:lnTo>
                    <a:pt x="131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2170" name="Group 74"/>
            <p:cNvGrpSpPr>
              <a:grpSpLocks/>
            </p:cNvGrpSpPr>
            <p:nvPr/>
          </p:nvGrpSpPr>
          <p:grpSpPr bwMode="auto">
            <a:xfrm>
              <a:off x="3044" y="2486"/>
              <a:ext cx="196" cy="185"/>
              <a:chOff x="3044" y="2486"/>
              <a:chExt cx="196" cy="185"/>
            </a:xfrm>
          </p:grpSpPr>
          <p:sp>
            <p:nvSpPr>
              <p:cNvPr id="132171" name="Arc 75"/>
              <p:cNvSpPr>
                <a:spLocks/>
              </p:cNvSpPr>
              <p:nvPr/>
            </p:nvSpPr>
            <p:spPr bwMode="auto">
              <a:xfrm>
                <a:off x="3141" y="2578"/>
                <a:ext cx="99" cy="93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600 w 21600"/>
                  <a:gd name="T1" fmla="*/ 0 h 21600"/>
                  <a:gd name="T2" fmla="*/ 0 w 21600"/>
                  <a:gd name="T3" fmla="*/ 21600 h 21600"/>
                  <a:gd name="T4" fmla="*/ 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72" name="Arc 76"/>
              <p:cNvSpPr>
                <a:spLocks/>
              </p:cNvSpPr>
              <p:nvPr/>
            </p:nvSpPr>
            <p:spPr bwMode="auto">
              <a:xfrm>
                <a:off x="3141" y="2486"/>
                <a:ext cx="99" cy="9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73" name="Arc 77"/>
              <p:cNvSpPr>
                <a:spLocks/>
              </p:cNvSpPr>
              <p:nvPr/>
            </p:nvSpPr>
            <p:spPr bwMode="auto">
              <a:xfrm>
                <a:off x="3044" y="2578"/>
                <a:ext cx="99" cy="93"/>
              </a:xfrm>
              <a:custGeom>
                <a:avLst/>
                <a:gdLst>
                  <a:gd name="G0" fmla="+- 21600 0 0"/>
                  <a:gd name="G1" fmla="+- 0 0 0"/>
                  <a:gd name="G2" fmla="+- 21600 0 0"/>
                  <a:gd name="T0" fmla="*/ 21159 w 21600"/>
                  <a:gd name="T1" fmla="*/ 21595 h 21595"/>
                  <a:gd name="T2" fmla="*/ 0 w 21600"/>
                  <a:gd name="T3" fmla="*/ 0 h 21595"/>
                  <a:gd name="T4" fmla="*/ 21600 w 21600"/>
                  <a:gd name="T5" fmla="*/ 0 h 215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595" fill="none" extrusionOk="0">
                    <a:moveTo>
                      <a:pt x="21158" y="21595"/>
                    </a:moveTo>
                    <a:cubicBezTo>
                      <a:pt x="9403" y="21355"/>
                      <a:pt x="0" y="11757"/>
                      <a:pt x="0" y="0"/>
                    </a:cubicBezTo>
                  </a:path>
                  <a:path w="21600" h="21595" stroke="0" extrusionOk="0">
                    <a:moveTo>
                      <a:pt x="21158" y="21595"/>
                    </a:moveTo>
                    <a:cubicBezTo>
                      <a:pt x="9403" y="21355"/>
                      <a:pt x="0" y="11757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2174" name="Group 78"/>
            <p:cNvGrpSpPr>
              <a:grpSpLocks/>
            </p:cNvGrpSpPr>
            <p:nvPr/>
          </p:nvGrpSpPr>
          <p:grpSpPr bwMode="auto">
            <a:xfrm>
              <a:off x="3045" y="2796"/>
              <a:ext cx="195" cy="186"/>
              <a:chOff x="3045" y="2796"/>
              <a:chExt cx="195" cy="186"/>
            </a:xfrm>
          </p:grpSpPr>
          <p:sp>
            <p:nvSpPr>
              <p:cNvPr id="132175" name="Arc 79"/>
              <p:cNvSpPr>
                <a:spLocks/>
              </p:cNvSpPr>
              <p:nvPr/>
            </p:nvSpPr>
            <p:spPr bwMode="auto">
              <a:xfrm>
                <a:off x="3141" y="2796"/>
                <a:ext cx="99" cy="9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76" name="Arc 80"/>
              <p:cNvSpPr>
                <a:spLocks/>
              </p:cNvSpPr>
              <p:nvPr/>
            </p:nvSpPr>
            <p:spPr bwMode="auto">
              <a:xfrm>
                <a:off x="3141" y="2888"/>
                <a:ext cx="99" cy="94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600 w 21600"/>
                  <a:gd name="T1" fmla="*/ 0 h 21600"/>
                  <a:gd name="T2" fmla="*/ 0 w 21600"/>
                  <a:gd name="T3" fmla="*/ 21600 h 21600"/>
                  <a:gd name="T4" fmla="*/ 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77" name="Arc 81"/>
              <p:cNvSpPr>
                <a:spLocks/>
              </p:cNvSpPr>
              <p:nvPr/>
            </p:nvSpPr>
            <p:spPr bwMode="auto">
              <a:xfrm>
                <a:off x="3045" y="2796"/>
                <a:ext cx="99" cy="94"/>
              </a:xfrm>
              <a:custGeom>
                <a:avLst/>
                <a:gdLst>
                  <a:gd name="G0" fmla="+- 21595 0 0"/>
                  <a:gd name="G1" fmla="+- 21599 0 0"/>
                  <a:gd name="G2" fmla="+- 21600 0 0"/>
                  <a:gd name="T0" fmla="*/ 0 w 21595"/>
                  <a:gd name="T1" fmla="*/ 21140 h 21599"/>
                  <a:gd name="T2" fmla="*/ 21377 w 21595"/>
                  <a:gd name="T3" fmla="*/ 0 h 21599"/>
                  <a:gd name="T4" fmla="*/ 21595 w 21595"/>
                  <a:gd name="T5" fmla="*/ 21599 h 21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95" h="21599" fill="none" extrusionOk="0">
                    <a:moveTo>
                      <a:pt x="-1" y="21139"/>
                    </a:moveTo>
                    <a:cubicBezTo>
                      <a:pt x="247" y="9476"/>
                      <a:pt x="9711" y="117"/>
                      <a:pt x="21377" y="0"/>
                    </a:cubicBezTo>
                  </a:path>
                  <a:path w="21595" h="21599" stroke="0" extrusionOk="0">
                    <a:moveTo>
                      <a:pt x="-1" y="21139"/>
                    </a:moveTo>
                    <a:cubicBezTo>
                      <a:pt x="247" y="9476"/>
                      <a:pt x="9711" y="117"/>
                      <a:pt x="21377" y="0"/>
                    </a:cubicBezTo>
                    <a:lnTo>
                      <a:pt x="21595" y="21599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32178" name="Group 82"/>
          <p:cNvGrpSpPr>
            <a:grpSpLocks/>
          </p:cNvGrpSpPr>
          <p:nvPr/>
        </p:nvGrpSpPr>
        <p:grpSpPr bwMode="auto">
          <a:xfrm>
            <a:off x="6172200" y="3505200"/>
            <a:ext cx="2679700" cy="1538288"/>
            <a:chOff x="3888" y="2208"/>
            <a:chExt cx="1688" cy="969"/>
          </a:xfrm>
        </p:grpSpPr>
        <p:sp>
          <p:nvSpPr>
            <p:cNvPr id="132179" name="Line 83"/>
            <p:cNvSpPr>
              <a:spLocks noChangeShapeType="1"/>
            </p:cNvSpPr>
            <p:nvPr/>
          </p:nvSpPr>
          <p:spPr bwMode="auto">
            <a:xfrm>
              <a:off x="4604" y="2369"/>
              <a:ext cx="0" cy="80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0" name="Line 84"/>
            <p:cNvSpPr>
              <a:spLocks noChangeShapeType="1"/>
            </p:cNvSpPr>
            <p:nvPr/>
          </p:nvSpPr>
          <p:spPr bwMode="auto">
            <a:xfrm>
              <a:off x="3888" y="2742"/>
              <a:ext cx="14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1" name="Arc 85"/>
            <p:cNvSpPr>
              <a:spLocks/>
            </p:cNvSpPr>
            <p:nvPr/>
          </p:nvSpPr>
          <p:spPr bwMode="auto">
            <a:xfrm>
              <a:off x="4794" y="2496"/>
              <a:ext cx="155" cy="124"/>
            </a:xfrm>
            <a:custGeom>
              <a:avLst/>
              <a:gdLst>
                <a:gd name="G0" fmla="+- 21594 0 0"/>
                <a:gd name="G1" fmla="+- 21600 0 0"/>
                <a:gd name="G2" fmla="+- 21600 0 0"/>
                <a:gd name="T0" fmla="*/ 0 w 21594"/>
                <a:gd name="T1" fmla="*/ 21078 h 21600"/>
                <a:gd name="T2" fmla="*/ 21455 w 21594"/>
                <a:gd name="T3" fmla="*/ 0 h 21600"/>
                <a:gd name="T4" fmla="*/ 21594 w 2159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4" h="21600" fill="none" extrusionOk="0">
                  <a:moveTo>
                    <a:pt x="0" y="21078"/>
                  </a:moveTo>
                  <a:cubicBezTo>
                    <a:pt x="282" y="9409"/>
                    <a:pt x="9783" y="75"/>
                    <a:pt x="21455" y="0"/>
                  </a:cubicBezTo>
                </a:path>
                <a:path w="21594" h="21600" stroke="0" extrusionOk="0">
                  <a:moveTo>
                    <a:pt x="0" y="21078"/>
                  </a:moveTo>
                  <a:cubicBezTo>
                    <a:pt x="282" y="9409"/>
                    <a:pt x="9783" y="75"/>
                    <a:pt x="21455" y="0"/>
                  </a:cubicBezTo>
                  <a:lnTo>
                    <a:pt x="21594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2" name="Arc 86"/>
            <p:cNvSpPr>
              <a:spLocks/>
            </p:cNvSpPr>
            <p:nvPr/>
          </p:nvSpPr>
          <p:spPr bwMode="auto">
            <a:xfrm>
              <a:off x="4947" y="2496"/>
              <a:ext cx="343" cy="249"/>
            </a:xfrm>
            <a:custGeom>
              <a:avLst/>
              <a:gdLst>
                <a:gd name="G0" fmla="+- 63 0 0"/>
                <a:gd name="G1" fmla="+- 21600 0 0"/>
                <a:gd name="G2" fmla="+- 21600 0 0"/>
                <a:gd name="T0" fmla="*/ 0 w 21663"/>
                <a:gd name="T1" fmla="*/ 0 h 21600"/>
                <a:gd name="T2" fmla="*/ 21663 w 21663"/>
                <a:gd name="T3" fmla="*/ 21600 h 21600"/>
                <a:gd name="T4" fmla="*/ 63 w 2166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63" h="21600" fill="none" extrusionOk="0">
                  <a:moveTo>
                    <a:pt x="0" y="0"/>
                  </a:moveTo>
                  <a:cubicBezTo>
                    <a:pt x="21" y="0"/>
                    <a:pt x="42" y="-1"/>
                    <a:pt x="63" y="0"/>
                  </a:cubicBezTo>
                  <a:cubicBezTo>
                    <a:pt x="11992" y="0"/>
                    <a:pt x="21663" y="9670"/>
                    <a:pt x="21663" y="21600"/>
                  </a:cubicBezTo>
                </a:path>
                <a:path w="21663" h="21600" stroke="0" extrusionOk="0">
                  <a:moveTo>
                    <a:pt x="0" y="0"/>
                  </a:moveTo>
                  <a:cubicBezTo>
                    <a:pt x="21" y="0"/>
                    <a:pt x="42" y="-1"/>
                    <a:pt x="63" y="0"/>
                  </a:cubicBezTo>
                  <a:cubicBezTo>
                    <a:pt x="11992" y="0"/>
                    <a:pt x="21663" y="9670"/>
                    <a:pt x="21663" y="21600"/>
                  </a:cubicBezTo>
                  <a:lnTo>
                    <a:pt x="63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3" name="Arc 87"/>
            <p:cNvSpPr>
              <a:spLocks/>
            </p:cNvSpPr>
            <p:nvPr/>
          </p:nvSpPr>
          <p:spPr bwMode="auto">
            <a:xfrm rot="10800000">
              <a:off x="4264" y="2869"/>
              <a:ext cx="187" cy="124"/>
            </a:xfrm>
            <a:custGeom>
              <a:avLst/>
              <a:gdLst>
                <a:gd name="G0" fmla="+- 21594 0 0"/>
                <a:gd name="G1" fmla="+- 21600 0 0"/>
                <a:gd name="G2" fmla="+- 21600 0 0"/>
                <a:gd name="T0" fmla="*/ 0 w 21594"/>
                <a:gd name="T1" fmla="*/ 21078 h 21600"/>
                <a:gd name="T2" fmla="*/ 21478 w 21594"/>
                <a:gd name="T3" fmla="*/ 0 h 21600"/>
                <a:gd name="T4" fmla="*/ 21594 w 2159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4" h="21600" fill="none" extrusionOk="0">
                  <a:moveTo>
                    <a:pt x="0" y="21078"/>
                  </a:moveTo>
                  <a:cubicBezTo>
                    <a:pt x="282" y="9400"/>
                    <a:pt x="9797" y="63"/>
                    <a:pt x="21478" y="0"/>
                  </a:cubicBezTo>
                </a:path>
                <a:path w="21594" h="21600" stroke="0" extrusionOk="0">
                  <a:moveTo>
                    <a:pt x="0" y="21078"/>
                  </a:moveTo>
                  <a:cubicBezTo>
                    <a:pt x="282" y="9400"/>
                    <a:pt x="9797" y="63"/>
                    <a:pt x="21478" y="0"/>
                  </a:cubicBezTo>
                  <a:lnTo>
                    <a:pt x="21594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4" name="Arc 88"/>
            <p:cNvSpPr>
              <a:spLocks/>
            </p:cNvSpPr>
            <p:nvPr/>
          </p:nvSpPr>
          <p:spPr bwMode="auto">
            <a:xfrm rot="10800000">
              <a:off x="3918" y="2745"/>
              <a:ext cx="345" cy="248"/>
            </a:xfrm>
            <a:custGeom>
              <a:avLst/>
              <a:gdLst>
                <a:gd name="G0" fmla="+- 63 0 0"/>
                <a:gd name="G1" fmla="+- 21600 0 0"/>
                <a:gd name="G2" fmla="+- 21600 0 0"/>
                <a:gd name="T0" fmla="*/ 0 w 21663"/>
                <a:gd name="T1" fmla="*/ 0 h 21600"/>
                <a:gd name="T2" fmla="*/ 21663 w 21663"/>
                <a:gd name="T3" fmla="*/ 21600 h 21600"/>
                <a:gd name="T4" fmla="*/ 63 w 21663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63" h="21600" fill="none" extrusionOk="0">
                  <a:moveTo>
                    <a:pt x="0" y="0"/>
                  </a:moveTo>
                  <a:cubicBezTo>
                    <a:pt x="21" y="0"/>
                    <a:pt x="42" y="-1"/>
                    <a:pt x="63" y="0"/>
                  </a:cubicBezTo>
                  <a:cubicBezTo>
                    <a:pt x="11992" y="0"/>
                    <a:pt x="21663" y="9670"/>
                    <a:pt x="21663" y="21600"/>
                  </a:cubicBezTo>
                </a:path>
                <a:path w="21663" h="21600" stroke="0" extrusionOk="0">
                  <a:moveTo>
                    <a:pt x="0" y="0"/>
                  </a:moveTo>
                  <a:cubicBezTo>
                    <a:pt x="21" y="0"/>
                    <a:pt x="42" y="-1"/>
                    <a:pt x="63" y="0"/>
                  </a:cubicBezTo>
                  <a:cubicBezTo>
                    <a:pt x="11992" y="0"/>
                    <a:pt x="21663" y="9670"/>
                    <a:pt x="21663" y="21600"/>
                  </a:cubicBezTo>
                  <a:lnTo>
                    <a:pt x="63" y="2160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5" name="Rectangle 89"/>
            <p:cNvSpPr>
              <a:spLocks noChangeArrowheads="1"/>
            </p:cNvSpPr>
            <p:nvPr/>
          </p:nvSpPr>
          <p:spPr bwMode="auto">
            <a:xfrm>
              <a:off x="5315" y="2643"/>
              <a:ext cx="26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>
                  <a:latin typeface="Symbol" pitchFamily="18" charset="2"/>
                </a:rPr>
                <a:t>F</a:t>
              </a:r>
            </a:p>
          </p:txBody>
        </p:sp>
        <p:sp>
          <p:nvSpPr>
            <p:cNvPr id="132186" name="Rectangle 90"/>
            <p:cNvSpPr>
              <a:spLocks noChangeArrowheads="1"/>
            </p:cNvSpPr>
            <p:nvPr/>
          </p:nvSpPr>
          <p:spPr bwMode="auto">
            <a:xfrm>
              <a:off x="4474" y="2239"/>
              <a:ext cx="370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/>
                <a:t>GZ</a:t>
              </a:r>
            </a:p>
          </p:txBody>
        </p:sp>
        <p:sp>
          <p:nvSpPr>
            <p:cNvPr id="132187" name="Rectangle 91"/>
            <p:cNvSpPr>
              <a:spLocks noChangeArrowheads="1"/>
            </p:cNvSpPr>
            <p:nvPr/>
          </p:nvSpPr>
          <p:spPr bwMode="auto">
            <a:xfrm>
              <a:off x="3913" y="2208"/>
              <a:ext cx="765" cy="51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/>
                <a:t>Statical</a:t>
              </a:r>
            </a:p>
            <a:p>
              <a:r>
                <a:rPr lang="en-US" sz="2400"/>
                <a:t>Stability</a:t>
              </a:r>
            </a:p>
          </p:txBody>
        </p:sp>
        <p:sp>
          <p:nvSpPr>
            <p:cNvPr id="132188" name="Arc 92"/>
            <p:cNvSpPr>
              <a:spLocks/>
            </p:cNvSpPr>
            <p:nvPr/>
          </p:nvSpPr>
          <p:spPr bwMode="auto">
            <a:xfrm>
              <a:off x="4698" y="2618"/>
              <a:ext cx="93" cy="12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600 w 21600"/>
                <a:gd name="T1" fmla="*/ 0 h 21600"/>
                <a:gd name="T2" fmla="*/ 0 w 21600"/>
                <a:gd name="T3" fmla="*/ 21600 h 21600"/>
                <a:gd name="T4" fmla="*/ 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</a:path>
                <a:path w="21600" h="21600" stroke="0" extrusionOk="0">
                  <a:moveTo>
                    <a:pt x="21600" y="0"/>
                  </a:moveTo>
                  <a:cubicBezTo>
                    <a:pt x="21600" y="11929"/>
                    <a:pt x="11929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2189" name="Arc 93"/>
            <p:cNvSpPr>
              <a:spLocks/>
            </p:cNvSpPr>
            <p:nvPr/>
          </p:nvSpPr>
          <p:spPr bwMode="auto">
            <a:xfrm>
              <a:off x="4451" y="2745"/>
              <a:ext cx="62" cy="124"/>
            </a:xfrm>
            <a:custGeom>
              <a:avLst/>
              <a:gdLst>
                <a:gd name="G0" fmla="+- 21594 0 0"/>
                <a:gd name="G1" fmla="+- 21597 0 0"/>
                <a:gd name="G2" fmla="+- 21600 0 0"/>
                <a:gd name="T0" fmla="*/ 0 w 21594"/>
                <a:gd name="T1" fmla="*/ 21075 h 21597"/>
                <a:gd name="T2" fmla="*/ 21246 w 21594"/>
                <a:gd name="T3" fmla="*/ 0 h 21597"/>
                <a:gd name="T4" fmla="*/ 21594 w 21594"/>
                <a:gd name="T5" fmla="*/ 21597 h 21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94" h="21597" fill="none" extrusionOk="0">
                  <a:moveTo>
                    <a:pt x="0" y="21075"/>
                  </a:moveTo>
                  <a:cubicBezTo>
                    <a:pt x="280" y="9487"/>
                    <a:pt x="9656" y="186"/>
                    <a:pt x="21245" y="-1"/>
                  </a:cubicBezTo>
                </a:path>
                <a:path w="21594" h="21597" stroke="0" extrusionOk="0">
                  <a:moveTo>
                    <a:pt x="0" y="21075"/>
                  </a:moveTo>
                  <a:cubicBezTo>
                    <a:pt x="280" y="9487"/>
                    <a:pt x="9656" y="186"/>
                    <a:pt x="21245" y="-1"/>
                  </a:cubicBezTo>
                  <a:lnTo>
                    <a:pt x="21594" y="21597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132190" name="Group 94"/>
            <p:cNvGrpSpPr>
              <a:grpSpLocks/>
            </p:cNvGrpSpPr>
            <p:nvPr/>
          </p:nvGrpSpPr>
          <p:grpSpPr bwMode="auto">
            <a:xfrm>
              <a:off x="4823" y="2464"/>
              <a:ext cx="186" cy="185"/>
              <a:chOff x="4823" y="2464"/>
              <a:chExt cx="186" cy="185"/>
            </a:xfrm>
          </p:grpSpPr>
          <p:sp>
            <p:nvSpPr>
              <p:cNvPr id="132191" name="Arc 95"/>
              <p:cNvSpPr>
                <a:spLocks/>
              </p:cNvSpPr>
              <p:nvPr/>
            </p:nvSpPr>
            <p:spPr bwMode="auto">
              <a:xfrm>
                <a:off x="4915" y="2556"/>
                <a:ext cx="94" cy="93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600 w 21600"/>
                  <a:gd name="T1" fmla="*/ 0 h 21600"/>
                  <a:gd name="T2" fmla="*/ 0 w 21600"/>
                  <a:gd name="T3" fmla="*/ 21600 h 21600"/>
                  <a:gd name="T4" fmla="*/ 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92" name="Arc 96"/>
              <p:cNvSpPr>
                <a:spLocks/>
              </p:cNvSpPr>
              <p:nvPr/>
            </p:nvSpPr>
            <p:spPr bwMode="auto">
              <a:xfrm>
                <a:off x="4915" y="2464"/>
                <a:ext cx="94" cy="9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93" name="Arc 97"/>
              <p:cNvSpPr>
                <a:spLocks/>
              </p:cNvSpPr>
              <p:nvPr/>
            </p:nvSpPr>
            <p:spPr bwMode="auto">
              <a:xfrm>
                <a:off x="4823" y="2556"/>
                <a:ext cx="94" cy="93"/>
              </a:xfrm>
              <a:custGeom>
                <a:avLst/>
                <a:gdLst>
                  <a:gd name="G0" fmla="+- 21600 0 0"/>
                  <a:gd name="G1" fmla="+- 0 0 0"/>
                  <a:gd name="G2" fmla="+- 21600 0 0"/>
                  <a:gd name="T0" fmla="*/ 21136 w 21600"/>
                  <a:gd name="T1" fmla="*/ 21595 h 21595"/>
                  <a:gd name="T2" fmla="*/ 0 w 21600"/>
                  <a:gd name="T3" fmla="*/ 0 h 21595"/>
                  <a:gd name="T4" fmla="*/ 21600 w 21600"/>
                  <a:gd name="T5" fmla="*/ 0 h 215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595" fill="none" extrusionOk="0">
                    <a:moveTo>
                      <a:pt x="21135" y="21595"/>
                    </a:moveTo>
                    <a:cubicBezTo>
                      <a:pt x="9390" y="21342"/>
                      <a:pt x="0" y="11748"/>
                      <a:pt x="0" y="0"/>
                    </a:cubicBezTo>
                  </a:path>
                  <a:path w="21600" h="21595" stroke="0" extrusionOk="0">
                    <a:moveTo>
                      <a:pt x="21135" y="21595"/>
                    </a:moveTo>
                    <a:cubicBezTo>
                      <a:pt x="9390" y="21342"/>
                      <a:pt x="0" y="11748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2194" name="Group 98"/>
            <p:cNvGrpSpPr>
              <a:grpSpLocks/>
            </p:cNvGrpSpPr>
            <p:nvPr/>
          </p:nvGrpSpPr>
          <p:grpSpPr bwMode="auto">
            <a:xfrm>
              <a:off x="4823" y="2774"/>
              <a:ext cx="186" cy="186"/>
              <a:chOff x="4823" y="2774"/>
              <a:chExt cx="186" cy="186"/>
            </a:xfrm>
          </p:grpSpPr>
          <p:sp>
            <p:nvSpPr>
              <p:cNvPr id="132195" name="Arc 99"/>
              <p:cNvSpPr>
                <a:spLocks/>
              </p:cNvSpPr>
              <p:nvPr/>
            </p:nvSpPr>
            <p:spPr bwMode="auto">
              <a:xfrm>
                <a:off x="4915" y="2774"/>
                <a:ext cx="94" cy="9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96" name="Arc 100"/>
              <p:cNvSpPr>
                <a:spLocks/>
              </p:cNvSpPr>
              <p:nvPr/>
            </p:nvSpPr>
            <p:spPr bwMode="auto">
              <a:xfrm>
                <a:off x="4915" y="2866"/>
                <a:ext cx="94" cy="94"/>
              </a:xfrm>
              <a:custGeom>
                <a:avLst/>
                <a:gdLst>
                  <a:gd name="G0" fmla="+- 0 0 0"/>
                  <a:gd name="G1" fmla="+- 0 0 0"/>
                  <a:gd name="G2" fmla="+- 21600 0 0"/>
                  <a:gd name="T0" fmla="*/ 21600 w 21600"/>
                  <a:gd name="T1" fmla="*/ 0 h 21600"/>
                  <a:gd name="T2" fmla="*/ 0 w 21600"/>
                  <a:gd name="T3" fmla="*/ 21600 h 21600"/>
                  <a:gd name="T4" fmla="*/ 0 w 21600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</a:path>
                  <a:path w="21600" h="21600" stroke="0" extrusionOk="0">
                    <a:moveTo>
                      <a:pt x="21600" y="0"/>
                    </a:moveTo>
                    <a:cubicBezTo>
                      <a:pt x="21600" y="11929"/>
                      <a:pt x="11929" y="21599"/>
                      <a:pt x="0" y="21600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2197" name="Arc 101"/>
              <p:cNvSpPr>
                <a:spLocks/>
              </p:cNvSpPr>
              <p:nvPr/>
            </p:nvSpPr>
            <p:spPr bwMode="auto">
              <a:xfrm>
                <a:off x="4823" y="2774"/>
                <a:ext cx="94" cy="94"/>
              </a:xfrm>
              <a:custGeom>
                <a:avLst/>
                <a:gdLst>
                  <a:gd name="G0" fmla="+- 21595 0 0"/>
                  <a:gd name="G1" fmla="+- 21599 0 0"/>
                  <a:gd name="G2" fmla="+- 21600 0 0"/>
                  <a:gd name="T0" fmla="*/ 0 w 21595"/>
                  <a:gd name="T1" fmla="*/ 21140 h 21599"/>
                  <a:gd name="T2" fmla="*/ 21365 w 21595"/>
                  <a:gd name="T3" fmla="*/ 0 h 21599"/>
                  <a:gd name="T4" fmla="*/ 21595 w 21595"/>
                  <a:gd name="T5" fmla="*/ 21599 h 21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595" h="21599" fill="none" extrusionOk="0">
                    <a:moveTo>
                      <a:pt x="-1" y="21139"/>
                    </a:moveTo>
                    <a:cubicBezTo>
                      <a:pt x="247" y="9481"/>
                      <a:pt x="9704" y="124"/>
                      <a:pt x="21365" y="0"/>
                    </a:cubicBezTo>
                  </a:path>
                  <a:path w="21595" h="21599" stroke="0" extrusionOk="0">
                    <a:moveTo>
                      <a:pt x="-1" y="21139"/>
                    </a:moveTo>
                    <a:cubicBezTo>
                      <a:pt x="247" y="9481"/>
                      <a:pt x="9704" y="124"/>
                      <a:pt x="21365" y="0"/>
                    </a:cubicBezTo>
                    <a:lnTo>
                      <a:pt x="21595" y="21599"/>
                    </a:lnTo>
                    <a:close/>
                  </a:path>
                </a:pathLst>
              </a:custGeom>
              <a:noFill/>
              <a:ln w="12700" cap="rnd">
                <a:solidFill>
                  <a:schemeClr val="hlink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32198" name="Rectangle 102"/>
          <p:cNvSpPr>
            <a:spLocks noChangeArrowheads="1"/>
          </p:cNvSpPr>
          <p:nvPr/>
        </p:nvSpPr>
        <p:spPr bwMode="auto">
          <a:xfrm>
            <a:off x="220663" y="5210175"/>
            <a:ext cx="2435225" cy="581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Positively stable:</a:t>
            </a:r>
          </a:p>
          <a:p>
            <a:r>
              <a:rPr lang="en-US" sz="1600"/>
              <a:t>Very stiff roll characteristic</a:t>
            </a:r>
          </a:p>
        </p:txBody>
      </p:sp>
      <p:sp>
        <p:nvSpPr>
          <p:cNvPr id="132199" name="Rectangle 103"/>
          <p:cNvSpPr>
            <a:spLocks noChangeArrowheads="1"/>
          </p:cNvSpPr>
          <p:nvPr/>
        </p:nvSpPr>
        <p:spPr bwMode="auto">
          <a:xfrm>
            <a:off x="3276600" y="5210175"/>
            <a:ext cx="2525713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Unstable at Zero List:</a:t>
            </a:r>
          </a:p>
          <a:p>
            <a:r>
              <a:rPr lang="en-US" sz="1600"/>
              <a:t>Very likely to Loll and settle</a:t>
            </a:r>
          </a:p>
          <a:p>
            <a:r>
              <a:rPr lang="en-US" sz="1600"/>
              <a:t>on one of the outriggers</a:t>
            </a:r>
          </a:p>
        </p:txBody>
      </p:sp>
      <p:sp>
        <p:nvSpPr>
          <p:cNvPr id="132200" name="Rectangle 104"/>
          <p:cNvSpPr>
            <a:spLocks noChangeArrowheads="1"/>
          </p:cNvSpPr>
          <p:nvPr/>
        </p:nvSpPr>
        <p:spPr bwMode="auto">
          <a:xfrm>
            <a:off x="6324600" y="5257800"/>
            <a:ext cx="2616200" cy="825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/>
              <a:t>Neutrally Stable:</a:t>
            </a:r>
          </a:p>
          <a:p>
            <a:r>
              <a:rPr lang="en-US" sz="1600"/>
              <a:t>until deck hits water</a:t>
            </a:r>
          </a:p>
          <a:p>
            <a:r>
              <a:rPr lang="en-US" sz="1600"/>
              <a:t>Very tender roll characteristic</a:t>
            </a:r>
          </a:p>
        </p:txBody>
      </p:sp>
      <p:sp>
        <p:nvSpPr>
          <p:cNvPr id="132201" name="Rectangle 105"/>
          <p:cNvSpPr>
            <a:spLocks noChangeArrowheads="1"/>
          </p:cNvSpPr>
          <p:nvPr/>
        </p:nvSpPr>
        <p:spPr bwMode="auto">
          <a:xfrm>
            <a:off x="1524000" y="198120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G</a:t>
            </a:r>
          </a:p>
        </p:txBody>
      </p:sp>
      <p:sp>
        <p:nvSpPr>
          <p:cNvPr id="132202" name="Rectangle 106"/>
          <p:cNvSpPr>
            <a:spLocks noChangeArrowheads="1"/>
          </p:cNvSpPr>
          <p:nvPr/>
        </p:nvSpPr>
        <p:spPr bwMode="auto">
          <a:xfrm>
            <a:off x="4343400" y="15684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G</a:t>
            </a:r>
          </a:p>
        </p:txBody>
      </p:sp>
      <p:sp>
        <p:nvSpPr>
          <p:cNvPr id="132203" name="Rectangle 107"/>
          <p:cNvSpPr>
            <a:spLocks noChangeArrowheads="1"/>
          </p:cNvSpPr>
          <p:nvPr/>
        </p:nvSpPr>
        <p:spPr bwMode="auto">
          <a:xfrm>
            <a:off x="7162800" y="2178050"/>
            <a:ext cx="34290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solidFill>
                  <a:schemeClr val="hlink"/>
                </a:solidFill>
              </a:rPr>
              <a:t>G</a:t>
            </a:r>
          </a:p>
        </p:txBody>
      </p:sp>
      <p:sp>
        <p:nvSpPr>
          <p:cNvPr id="132204" name="Rectangle 108"/>
          <p:cNvSpPr>
            <a:spLocks noChangeArrowheads="1"/>
          </p:cNvSpPr>
          <p:nvPr/>
        </p:nvSpPr>
        <p:spPr bwMode="auto">
          <a:xfrm>
            <a:off x="4343400" y="2178050"/>
            <a:ext cx="37623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M</a:t>
            </a:r>
          </a:p>
        </p:txBody>
      </p:sp>
      <p:sp>
        <p:nvSpPr>
          <p:cNvPr id="132205" name="Rectangle 109"/>
          <p:cNvSpPr>
            <a:spLocks noChangeArrowheads="1"/>
          </p:cNvSpPr>
          <p:nvPr/>
        </p:nvSpPr>
        <p:spPr bwMode="auto">
          <a:xfrm>
            <a:off x="1528763" y="654050"/>
            <a:ext cx="376237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M</a:t>
            </a:r>
          </a:p>
        </p:txBody>
      </p:sp>
      <p:sp>
        <p:nvSpPr>
          <p:cNvPr id="132206" name="Rectangle 110"/>
          <p:cNvSpPr>
            <a:spLocks noChangeArrowheads="1"/>
          </p:cNvSpPr>
          <p:nvPr/>
        </p:nvSpPr>
        <p:spPr bwMode="auto">
          <a:xfrm>
            <a:off x="7167563" y="2178050"/>
            <a:ext cx="376237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/>
              <a:t>M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0" name="Group 10"/>
          <p:cNvGrpSpPr>
            <a:grpSpLocks noChangeAspect="1"/>
          </p:cNvGrpSpPr>
          <p:nvPr/>
        </p:nvGrpSpPr>
        <p:grpSpPr bwMode="auto">
          <a:xfrm rot="600000">
            <a:off x="3776663" y="5421313"/>
            <a:ext cx="793750" cy="523875"/>
            <a:chOff x="2868" y="3353"/>
            <a:chExt cx="347" cy="223"/>
          </a:xfrm>
        </p:grpSpPr>
        <p:sp>
          <p:nvSpPr>
            <p:cNvPr id="5131" name="Text Box 11"/>
            <p:cNvSpPr txBox="1">
              <a:spLocks noChangeAspect="1" noChangeArrowheads="1"/>
            </p:cNvSpPr>
            <p:nvPr/>
          </p:nvSpPr>
          <p:spPr bwMode="auto">
            <a:xfrm>
              <a:off x="2868" y="3353"/>
              <a:ext cx="223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5132" name="Text Box 12"/>
            <p:cNvSpPr txBox="1">
              <a:spLocks noChangeAspect="1" noChangeArrowheads="1"/>
            </p:cNvSpPr>
            <p:nvPr/>
          </p:nvSpPr>
          <p:spPr bwMode="auto">
            <a:xfrm>
              <a:off x="2927" y="3407"/>
              <a:ext cx="288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212725" y="87313"/>
            <a:ext cx="8824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We are concerned with the created internal moment caused by the offsetting </a:t>
            </a:r>
          </a:p>
          <a:p>
            <a:r>
              <a:rPr lang="en-US">
                <a:latin typeface="Arial" charset="0"/>
              </a:rPr>
              <a:t>of the ship’s weight and the buoyant force.</a:t>
            </a:r>
          </a:p>
        </p:txBody>
      </p:sp>
      <p:grpSp>
        <p:nvGrpSpPr>
          <p:cNvPr id="5168" name="Group 48"/>
          <p:cNvGrpSpPr>
            <a:grpSpLocks/>
          </p:cNvGrpSpPr>
          <p:nvPr/>
        </p:nvGrpSpPr>
        <p:grpSpPr bwMode="auto">
          <a:xfrm>
            <a:off x="0" y="5943604"/>
            <a:ext cx="9266238" cy="769938"/>
            <a:chOff x="144" y="3742"/>
            <a:chExt cx="5837" cy="485"/>
          </a:xfrm>
        </p:grpSpPr>
        <p:sp>
          <p:nvSpPr>
            <p:cNvPr id="5158" name="Text Box 38"/>
            <p:cNvSpPr txBox="1">
              <a:spLocks noChangeArrowheads="1"/>
            </p:cNvSpPr>
            <p:nvPr/>
          </p:nvSpPr>
          <p:spPr bwMode="auto">
            <a:xfrm>
              <a:off x="144" y="3742"/>
              <a:ext cx="5837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The offset distance of the applied forces, GZ, is called the MOMENT ARM.  The </a:t>
              </a:r>
            </a:p>
            <a:p>
              <a:r>
                <a:rPr lang="en-US" dirty="0">
                  <a:latin typeface="Arial" charset="0"/>
                </a:rPr>
                <a:t>length of this moment arm is a function of the heeling angle</a:t>
              </a:r>
              <a:r>
                <a:rPr lang="en-US" dirty="0" smtClean="0">
                  <a:latin typeface="Arial" charset="0"/>
                </a:rPr>
                <a:t>,</a:t>
              </a:r>
              <a:r>
                <a:rPr lang="en-US" sz="2400" dirty="0" smtClean="0">
                  <a:latin typeface="Arial" charset="0"/>
                </a:rPr>
                <a:t> </a:t>
              </a:r>
              <a:r>
                <a:rPr lang="el-GR" sz="2400" dirty="0" smtClean="0">
                  <a:latin typeface="Times New Roman"/>
                  <a:cs typeface="Times New Roman"/>
                </a:rPr>
                <a:t>φ</a:t>
              </a:r>
              <a:r>
                <a:rPr lang="en-US" dirty="0" smtClean="0">
                  <a:latin typeface="Arial" charset="0"/>
                </a:rPr>
                <a:t>.</a:t>
              </a:r>
              <a:endParaRPr lang="en-US" dirty="0">
                <a:latin typeface="Arial" charset="0"/>
              </a:endParaRPr>
            </a:p>
          </p:txBody>
        </p:sp>
        <p:sp>
          <p:nvSpPr>
            <p:cNvPr id="5160" name="Line 40"/>
            <p:cNvSpPr>
              <a:spLocks noChangeShapeType="1"/>
            </p:cNvSpPr>
            <p:nvPr/>
          </p:nvSpPr>
          <p:spPr bwMode="auto">
            <a:xfrm>
              <a:off x="3120" y="379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4572000" y="2743200"/>
            <a:ext cx="152400" cy="15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Line 2"/>
          <p:cNvSpPr>
            <a:spLocks noChangeAspect="1" noChangeShapeType="1"/>
          </p:cNvSpPr>
          <p:nvPr/>
        </p:nvSpPr>
        <p:spPr bwMode="auto">
          <a:xfrm>
            <a:off x="1447800" y="3089275"/>
            <a:ext cx="6619875" cy="1588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Line 3"/>
          <p:cNvSpPr>
            <a:spLocks noChangeAspect="1" noChangeShapeType="1"/>
          </p:cNvSpPr>
          <p:nvPr/>
        </p:nvSpPr>
        <p:spPr bwMode="auto">
          <a:xfrm>
            <a:off x="4714875" y="520700"/>
            <a:ext cx="1588" cy="488950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24" name="Group 4"/>
          <p:cNvGrpSpPr>
            <a:grpSpLocks noChangeAspect="1"/>
          </p:cNvGrpSpPr>
          <p:nvPr/>
        </p:nvGrpSpPr>
        <p:grpSpPr bwMode="auto">
          <a:xfrm>
            <a:off x="7808913" y="2944813"/>
            <a:ext cx="344487" cy="430212"/>
            <a:chOff x="4656" y="1680"/>
            <a:chExt cx="192" cy="240"/>
          </a:xfrm>
        </p:grpSpPr>
        <p:sp>
          <p:nvSpPr>
            <p:cNvPr id="5125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9" name="AutoShape 9"/>
          <p:cNvSpPr>
            <a:spLocks noChangeAspect="1" noChangeArrowheads="1"/>
          </p:cNvSpPr>
          <p:nvPr/>
        </p:nvSpPr>
        <p:spPr bwMode="auto">
          <a:xfrm rot="6000000">
            <a:off x="2871788" y="1936750"/>
            <a:ext cx="3000375" cy="3070225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13"/>
          <p:cNvSpPr txBox="1">
            <a:spLocks noChangeAspect="1" noChangeArrowheads="1"/>
          </p:cNvSpPr>
          <p:nvPr/>
        </p:nvSpPr>
        <p:spPr bwMode="auto">
          <a:xfrm rot="600000">
            <a:off x="4132263" y="2570163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5135" name="Text Box 15"/>
          <p:cNvSpPr txBox="1">
            <a:spLocks noChangeAspect="1" noChangeArrowheads="1"/>
          </p:cNvSpPr>
          <p:nvPr/>
        </p:nvSpPr>
        <p:spPr bwMode="auto">
          <a:xfrm>
            <a:off x="4740275" y="1447800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5136" name="AutoShape 16"/>
          <p:cNvSpPr>
            <a:spLocks noChangeAspect="1" noChangeArrowheads="1"/>
          </p:cNvSpPr>
          <p:nvPr/>
        </p:nvSpPr>
        <p:spPr bwMode="auto">
          <a:xfrm>
            <a:off x="4672013" y="1690688"/>
            <a:ext cx="85725" cy="857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Aspect="1" noChangeShapeType="1"/>
          </p:cNvSpPr>
          <p:nvPr/>
        </p:nvSpPr>
        <p:spPr bwMode="auto">
          <a:xfrm flipH="1">
            <a:off x="4027488" y="1724025"/>
            <a:ext cx="687387" cy="3695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Aspect="1" noChangeShapeType="1"/>
          </p:cNvSpPr>
          <p:nvPr/>
        </p:nvSpPr>
        <p:spPr bwMode="auto">
          <a:xfrm>
            <a:off x="3917950" y="2298700"/>
            <a:ext cx="687388" cy="85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9" name="Line 19"/>
          <p:cNvSpPr>
            <a:spLocks noChangeAspect="1" noChangeShapeType="1"/>
          </p:cNvSpPr>
          <p:nvPr/>
        </p:nvSpPr>
        <p:spPr bwMode="auto">
          <a:xfrm flipH="1">
            <a:off x="4776788" y="2212975"/>
            <a:ext cx="688975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40" name="Text Box 20"/>
          <p:cNvSpPr txBox="1">
            <a:spLocks noChangeAspect="1" noChangeArrowheads="1"/>
          </p:cNvSpPr>
          <p:nvPr/>
        </p:nvSpPr>
        <p:spPr bwMode="auto">
          <a:xfrm>
            <a:off x="5143500" y="2209800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grpSp>
        <p:nvGrpSpPr>
          <p:cNvPr id="5141" name="Group 21"/>
          <p:cNvGrpSpPr>
            <a:grpSpLocks noChangeAspect="1"/>
          </p:cNvGrpSpPr>
          <p:nvPr/>
        </p:nvGrpSpPr>
        <p:grpSpPr bwMode="auto">
          <a:xfrm>
            <a:off x="4714875" y="3683000"/>
            <a:ext cx="442913" cy="396875"/>
            <a:chOff x="2843" y="2666"/>
            <a:chExt cx="247" cy="221"/>
          </a:xfrm>
        </p:grpSpPr>
        <p:sp>
          <p:nvSpPr>
            <p:cNvPr id="5142" name="Text Box 22"/>
            <p:cNvSpPr txBox="1">
              <a:spLocks noChangeAspect="1" noChangeArrowheads="1"/>
            </p:cNvSpPr>
            <p:nvPr/>
          </p:nvSpPr>
          <p:spPr bwMode="auto">
            <a:xfrm>
              <a:off x="2893" y="2666"/>
              <a:ext cx="197" cy="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5143" name="AutoShape 23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46" name="Line 26"/>
          <p:cNvSpPr>
            <a:spLocks noChangeAspect="1" noChangeShapeType="1"/>
          </p:cNvSpPr>
          <p:nvPr/>
        </p:nvSpPr>
        <p:spPr bwMode="auto">
          <a:xfrm>
            <a:off x="2393950" y="2755900"/>
            <a:ext cx="4297363" cy="687388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53" name="AutoShape 33"/>
          <p:cNvSpPr>
            <a:spLocks noChangeArrowheads="1"/>
          </p:cNvSpPr>
          <p:nvPr/>
        </p:nvSpPr>
        <p:spPr bwMode="auto">
          <a:xfrm rot="5400000">
            <a:off x="3978276" y="2149475"/>
            <a:ext cx="976312" cy="211137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5154" name="AutoShape 34"/>
          <p:cNvSpPr>
            <a:spLocks noChangeArrowheads="1"/>
          </p:cNvSpPr>
          <p:nvPr/>
        </p:nvSpPr>
        <p:spPr bwMode="auto">
          <a:xfrm rot="16200000" flipV="1">
            <a:off x="4267200" y="4343400"/>
            <a:ext cx="990600" cy="2286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4572000" y="5029200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B</a:t>
            </a:r>
          </a:p>
        </p:txBody>
      </p:sp>
      <p:sp>
        <p:nvSpPr>
          <p:cNvPr id="5156" name="Text Box 36"/>
          <p:cNvSpPr txBox="1">
            <a:spLocks noChangeArrowheads="1"/>
          </p:cNvSpPr>
          <p:nvPr/>
        </p:nvSpPr>
        <p:spPr bwMode="auto">
          <a:xfrm>
            <a:off x="4210050" y="14319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Symbol" pitchFamily="18" charset="2"/>
              </a:rPr>
              <a:t>D</a:t>
            </a:r>
            <a:r>
              <a:rPr lang="en-US"/>
              <a:t>s</a:t>
            </a:r>
          </a:p>
        </p:txBody>
      </p:sp>
      <p:sp>
        <p:nvSpPr>
          <p:cNvPr id="5134" name="AutoShape 14"/>
          <p:cNvSpPr>
            <a:spLocks noChangeAspect="1" noChangeArrowheads="1"/>
          </p:cNvSpPr>
          <p:nvPr/>
        </p:nvSpPr>
        <p:spPr bwMode="auto">
          <a:xfrm rot="600000">
            <a:off x="4456113" y="2819400"/>
            <a:ext cx="87312" cy="857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51" name="Text Box 31"/>
          <p:cNvSpPr txBox="1">
            <a:spLocks noChangeAspect="1" noChangeArrowheads="1"/>
          </p:cNvSpPr>
          <p:nvPr/>
        </p:nvSpPr>
        <p:spPr bwMode="auto">
          <a:xfrm>
            <a:off x="4749800" y="2727325"/>
            <a:ext cx="339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</a:p>
        </p:txBody>
      </p:sp>
      <p:sp>
        <p:nvSpPr>
          <p:cNvPr id="5152" name="AutoShape 32"/>
          <p:cNvSpPr>
            <a:spLocks noChangeAspect="1" noChangeArrowheads="1"/>
          </p:cNvSpPr>
          <p:nvPr/>
        </p:nvSpPr>
        <p:spPr bwMode="auto">
          <a:xfrm>
            <a:off x="4662488" y="2819400"/>
            <a:ext cx="85725" cy="8572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65" name="Line 45"/>
          <p:cNvSpPr>
            <a:spLocks noChangeShapeType="1"/>
          </p:cNvSpPr>
          <p:nvPr/>
        </p:nvSpPr>
        <p:spPr bwMode="auto">
          <a:xfrm>
            <a:off x="4495800" y="2895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609600"/>
            <a:ext cx="856456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Remember that a </a:t>
            </a:r>
            <a:r>
              <a:rPr lang="en-US" sz="2800" b="1">
                <a:latin typeface="Arial" charset="0"/>
              </a:rPr>
              <a:t>moment</a:t>
            </a:r>
            <a:r>
              <a:rPr lang="en-US" sz="2400">
                <a:latin typeface="Arial" charset="0"/>
              </a:rPr>
              <a:t> is created when a force acts at a </a:t>
            </a:r>
          </a:p>
          <a:p>
            <a:r>
              <a:rPr lang="en-US" sz="2800" b="1">
                <a:latin typeface="Arial" charset="0"/>
              </a:rPr>
              <a:t>distance</a:t>
            </a:r>
            <a:r>
              <a:rPr lang="en-US" sz="2400">
                <a:latin typeface="Arial" charset="0"/>
              </a:rPr>
              <a:t> from a given point.</a:t>
            </a:r>
            <a:r>
              <a:rPr lang="en-US" sz="2400" b="1"/>
              <a:t> </a:t>
            </a:r>
            <a:endParaRPr lang="en-US" sz="2400"/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8600" y="3886200"/>
            <a:ext cx="4838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The created moment is called the internal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>
            <a:off x="5181600" y="3810000"/>
            <a:ext cx="334327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kern="10"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RIGHTING MOMENT</a:t>
            </a:r>
          </a:p>
        </p:txBody>
      </p:sp>
      <p:grpSp>
        <p:nvGrpSpPr>
          <p:cNvPr id="6159" name="Group 15"/>
          <p:cNvGrpSpPr>
            <a:grpSpLocks/>
          </p:cNvGrpSpPr>
          <p:nvPr/>
        </p:nvGrpSpPr>
        <p:grpSpPr bwMode="auto">
          <a:xfrm>
            <a:off x="2895600" y="4876800"/>
            <a:ext cx="3276600" cy="609600"/>
            <a:chOff x="1584" y="3072"/>
            <a:chExt cx="2064" cy="384"/>
          </a:xfrm>
        </p:grpSpPr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1584" y="3072"/>
              <a:ext cx="2064" cy="384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154" name="Group 10"/>
            <p:cNvGrpSpPr>
              <a:grpSpLocks/>
            </p:cNvGrpSpPr>
            <p:nvPr/>
          </p:nvGrpSpPr>
          <p:grpSpPr bwMode="auto">
            <a:xfrm>
              <a:off x="1622" y="3110"/>
              <a:ext cx="2008" cy="327"/>
              <a:chOff x="1622" y="3110"/>
              <a:chExt cx="2008" cy="327"/>
            </a:xfrm>
          </p:grpSpPr>
          <p:sp>
            <p:nvSpPr>
              <p:cNvPr id="6150" name="Text Box 6"/>
              <p:cNvSpPr txBox="1">
                <a:spLocks noChangeArrowheads="1"/>
              </p:cNvSpPr>
              <p:nvPr/>
            </p:nvSpPr>
            <p:spPr bwMode="auto">
              <a:xfrm>
                <a:off x="1622" y="3110"/>
                <a:ext cx="2008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sz="2800"/>
                  <a:t>RM = GZ</a:t>
                </a:r>
                <a:r>
                  <a:rPr lang="en-US" sz="2800">
                    <a:latin typeface="Symbol" pitchFamily="18" charset="2"/>
                  </a:rPr>
                  <a:t>D</a:t>
                </a:r>
                <a:r>
                  <a:rPr lang="en-US" sz="2800" baseline="-25000"/>
                  <a:t>s</a:t>
                </a:r>
                <a:r>
                  <a:rPr lang="en-US" sz="2800"/>
                  <a:t> = GZF</a:t>
                </a:r>
                <a:r>
                  <a:rPr lang="en-US" sz="2800" baseline="-25000"/>
                  <a:t>B</a:t>
                </a:r>
                <a:endParaRPr lang="en-US" sz="2800"/>
              </a:p>
            </p:txBody>
          </p:sp>
          <p:sp>
            <p:nvSpPr>
              <p:cNvPr id="6151" name="Line 7"/>
              <p:cNvSpPr>
                <a:spLocks noChangeShapeType="1"/>
              </p:cNvSpPr>
              <p:nvPr/>
            </p:nvSpPr>
            <p:spPr bwMode="auto">
              <a:xfrm>
                <a:off x="2256" y="316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2" name="Line 8"/>
              <p:cNvSpPr>
                <a:spLocks noChangeShapeType="1"/>
              </p:cNvSpPr>
              <p:nvPr/>
            </p:nvSpPr>
            <p:spPr bwMode="auto">
              <a:xfrm>
                <a:off x="2976" y="3168"/>
                <a:ext cx="28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6160" name="Group 16"/>
          <p:cNvGrpSpPr>
            <a:grpSpLocks/>
          </p:cNvGrpSpPr>
          <p:nvPr/>
        </p:nvGrpSpPr>
        <p:grpSpPr bwMode="auto">
          <a:xfrm>
            <a:off x="746125" y="2549525"/>
            <a:ext cx="8024813" cy="762000"/>
            <a:chOff x="470" y="1606"/>
            <a:chExt cx="5055" cy="480"/>
          </a:xfrm>
        </p:grpSpPr>
        <p:sp>
          <p:nvSpPr>
            <p:cNvPr id="6147" name="Text Box 3"/>
            <p:cNvSpPr txBox="1">
              <a:spLocks noChangeArrowheads="1"/>
            </p:cNvSpPr>
            <p:nvPr/>
          </p:nvSpPr>
          <p:spPr bwMode="auto">
            <a:xfrm>
              <a:off x="470" y="1606"/>
              <a:ext cx="5055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>
                  <a:latin typeface="Arial" charset="0"/>
                </a:rPr>
                <a:t>In the case of the created internal moment couple, we have the two force,</a:t>
              </a:r>
              <a:r>
                <a:rPr lang="en-US"/>
                <a:t> </a:t>
              </a:r>
              <a:r>
                <a:rPr lang="en-US" sz="2400">
                  <a:latin typeface="Symbol" pitchFamily="18" charset="2"/>
                </a:rPr>
                <a:t>D</a:t>
              </a:r>
              <a:r>
                <a:rPr lang="en-US"/>
                <a:t>s </a:t>
              </a:r>
              <a:r>
                <a:rPr lang="en-US">
                  <a:latin typeface="Arial" charset="0"/>
                </a:rPr>
                <a:t>and F</a:t>
              </a:r>
              <a:r>
                <a:rPr lang="en-US" baseline="-25000">
                  <a:latin typeface="Arial" charset="0"/>
                </a:rPr>
                <a:t>B</a:t>
              </a:r>
              <a:r>
                <a:rPr lang="en-US">
                  <a:latin typeface="Arial" charset="0"/>
                </a:rPr>
                <a:t>, acting over the distance GZ.</a:t>
              </a:r>
            </a:p>
          </p:txBody>
        </p:sp>
        <p:sp>
          <p:nvSpPr>
            <p:cNvPr id="6153" name="Line 9"/>
            <p:cNvSpPr>
              <a:spLocks noChangeShapeType="1"/>
            </p:cNvSpPr>
            <p:nvPr/>
          </p:nvSpPr>
          <p:spPr bwMode="auto">
            <a:xfrm>
              <a:off x="3491" y="1863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1" name="Group 3"/>
          <p:cNvGrpSpPr>
            <a:grpSpLocks noChangeAspect="1"/>
          </p:cNvGrpSpPr>
          <p:nvPr/>
        </p:nvGrpSpPr>
        <p:grpSpPr bwMode="auto">
          <a:xfrm>
            <a:off x="1905000" y="1260475"/>
            <a:ext cx="5791200" cy="4732338"/>
            <a:chOff x="912" y="328"/>
            <a:chExt cx="4224" cy="3452"/>
          </a:xfrm>
        </p:grpSpPr>
        <p:sp>
          <p:nvSpPr>
            <p:cNvPr id="7172" name="Line 4"/>
            <p:cNvSpPr>
              <a:spLocks noChangeAspect="1" noChangeShapeType="1"/>
            </p:cNvSpPr>
            <p:nvPr/>
          </p:nvSpPr>
          <p:spPr bwMode="auto">
            <a:xfrm>
              <a:off x="912" y="1946"/>
              <a:ext cx="4170" cy="1"/>
            </a:xfrm>
            <a:prstGeom prst="line">
              <a:avLst/>
            </a:prstGeom>
            <a:noFill/>
            <a:ln w="9525" cap="rnd">
              <a:solidFill>
                <a:schemeClr val="accent2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3" name="Line 5"/>
            <p:cNvSpPr>
              <a:spLocks noChangeAspect="1" noChangeShapeType="1"/>
            </p:cNvSpPr>
            <p:nvPr/>
          </p:nvSpPr>
          <p:spPr bwMode="auto">
            <a:xfrm>
              <a:off x="2970" y="328"/>
              <a:ext cx="1" cy="3080"/>
            </a:xfrm>
            <a:prstGeom prst="line">
              <a:avLst/>
            </a:prstGeom>
            <a:noFill/>
            <a:ln w="9525">
              <a:solidFill>
                <a:srgbClr val="FF3300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74" name="Group 6"/>
            <p:cNvGrpSpPr>
              <a:grpSpLocks noChangeAspect="1"/>
            </p:cNvGrpSpPr>
            <p:nvPr/>
          </p:nvGrpSpPr>
          <p:grpSpPr bwMode="auto">
            <a:xfrm>
              <a:off x="4919" y="1855"/>
              <a:ext cx="217" cy="271"/>
              <a:chOff x="4656" y="1680"/>
              <a:chExt cx="192" cy="240"/>
            </a:xfrm>
          </p:grpSpPr>
          <p:sp>
            <p:nvSpPr>
              <p:cNvPr id="7175" name="AutoShape 7"/>
              <p:cNvSpPr>
                <a:spLocks noChangeAspect="1" noChangeArrowheads="1"/>
              </p:cNvSpPr>
              <p:nvPr/>
            </p:nvSpPr>
            <p:spPr bwMode="auto">
              <a:xfrm rot="10800000">
                <a:off x="4656" y="1680"/>
                <a:ext cx="144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Line 8"/>
              <p:cNvSpPr>
                <a:spLocks noChangeAspect="1" noChangeShapeType="1"/>
              </p:cNvSpPr>
              <p:nvPr/>
            </p:nvSpPr>
            <p:spPr bwMode="auto">
              <a:xfrm>
                <a:off x="4656" y="182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7" name="Line 9"/>
              <p:cNvSpPr>
                <a:spLocks noChangeAspect="1" noChangeShapeType="1"/>
              </p:cNvSpPr>
              <p:nvPr/>
            </p:nvSpPr>
            <p:spPr bwMode="auto">
              <a:xfrm>
                <a:off x="4704" y="1872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8" name="Line 10"/>
              <p:cNvSpPr>
                <a:spLocks noChangeAspect="1" noChangeShapeType="1"/>
              </p:cNvSpPr>
              <p:nvPr/>
            </p:nvSpPr>
            <p:spPr bwMode="auto">
              <a:xfrm>
                <a:off x="4704" y="1920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9" name="AutoShape 11"/>
            <p:cNvSpPr>
              <a:spLocks noChangeAspect="1" noChangeArrowheads="1"/>
            </p:cNvSpPr>
            <p:nvPr/>
          </p:nvSpPr>
          <p:spPr bwMode="auto">
            <a:xfrm rot="6000000">
              <a:off x="1809" y="1220"/>
              <a:ext cx="1890" cy="1934"/>
            </a:xfrm>
            <a:prstGeom prst="flowChartDelay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80" name="Group 12"/>
            <p:cNvGrpSpPr>
              <a:grpSpLocks noChangeAspect="1"/>
            </p:cNvGrpSpPr>
            <p:nvPr/>
          </p:nvGrpSpPr>
          <p:grpSpPr bwMode="auto">
            <a:xfrm rot="600000">
              <a:off x="2376" y="3415"/>
              <a:ext cx="498" cy="365"/>
              <a:chOff x="2865" y="3353"/>
              <a:chExt cx="345" cy="246"/>
            </a:xfrm>
          </p:grpSpPr>
          <p:sp>
            <p:nvSpPr>
              <p:cNvPr id="7181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2865" y="3353"/>
                <a:ext cx="223" cy="1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b="1"/>
                  <a:t>C</a:t>
                </a:r>
              </a:p>
            </p:txBody>
          </p:sp>
          <p:sp>
            <p:nvSpPr>
              <p:cNvPr id="7182" name="Text Box 14"/>
              <p:cNvSpPr txBox="1">
                <a:spLocks noChangeAspect="1" noChangeArrowheads="1"/>
              </p:cNvSpPr>
              <p:nvPr/>
            </p:nvSpPr>
            <p:spPr bwMode="auto">
              <a:xfrm>
                <a:off x="2921" y="3404"/>
                <a:ext cx="289" cy="1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 b="1"/>
                  <a:t>L</a:t>
                </a:r>
              </a:p>
            </p:txBody>
          </p:sp>
        </p:grpSp>
        <p:sp>
          <p:nvSpPr>
            <p:cNvPr id="7183" name="Text Box 15"/>
            <p:cNvSpPr txBox="1">
              <a:spLocks noChangeAspect="1" noChangeArrowheads="1"/>
            </p:cNvSpPr>
            <p:nvPr/>
          </p:nvSpPr>
          <p:spPr bwMode="auto">
            <a:xfrm rot="600000">
              <a:off x="2599" y="1624"/>
              <a:ext cx="269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G</a:t>
              </a:r>
            </a:p>
          </p:txBody>
        </p:sp>
        <p:sp>
          <p:nvSpPr>
            <p:cNvPr id="7184" name="AutoShape 16"/>
            <p:cNvSpPr>
              <a:spLocks noChangeAspect="1" noChangeArrowheads="1"/>
            </p:cNvSpPr>
            <p:nvPr/>
          </p:nvSpPr>
          <p:spPr bwMode="auto">
            <a:xfrm rot="600000">
              <a:off x="2807" y="1790"/>
              <a:ext cx="55" cy="54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5" name="Text Box 17"/>
            <p:cNvSpPr txBox="1">
              <a:spLocks noChangeAspect="1" noChangeArrowheads="1"/>
            </p:cNvSpPr>
            <p:nvPr/>
          </p:nvSpPr>
          <p:spPr bwMode="auto">
            <a:xfrm>
              <a:off x="2986" y="912"/>
              <a:ext cx="373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M</a:t>
              </a:r>
              <a:r>
                <a:rPr lang="en-US" baseline="-25000"/>
                <a:t>T</a:t>
              </a:r>
              <a:endParaRPr lang="en-US"/>
            </a:p>
          </p:txBody>
        </p:sp>
        <p:sp>
          <p:nvSpPr>
            <p:cNvPr id="7186" name="AutoShape 18"/>
            <p:cNvSpPr>
              <a:spLocks noChangeAspect="1" noChangeArrowheads="1"/>
            </p:cNvSpPr>
            <p:nvPr/>
          </p:nvSpPr>
          <p:spPr bwMode="auto">
            <a:xfrm>
              <a:off x="2943" y="1065"/>
              <a:ext cx="54" cy="54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Line 19"/>
            <p:cNvSpPr>
              <a:spLocks noChangeAspect="1" noChangeShapeType="1"/>
            </p:cNvSpPr>
            <p:nvPr/>
          </p:nvSpPr>
          <p:spPr bwMode="auto">
            <a:xfrm flipH="1">
              <a:off x="2537" y="1086"/>
              <a:ext cx="433" cy="23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Line 20"/>
            <p:cNvSpPr>
              <a:spLocks noChangeAspect="1" noChangeShapeType="1"/>
            </p:cNvSpPr>
            <p:nvPr/>
          </p:nvSpPr>
          <p:spPr bwMode="auto">
            <a:xfrm>
              <a:off x="2468" y="1448"/>
              <a:ext cx="433" cy="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Line 21"/>
            <p:cNvSpPr>
              <a:spLocks noChangeAspect="1" noChangeShapeType="1"/>
            </p:cNvSpPr>
            <p:nvPr/>
          </p:nvSpPr>
          <p:spPr bwMode="auto">
            <a:xfrm flipH="1">
              <a:off x="3009" y="1394"/>
              <a:ext cx="434" cy="1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Text Box 22"/>
            <p:cNvSpPr txBox="1">
              <a:spLocks noChangeAspect="1" noChangeArrowheads="1"/>
            </p:cNvSpPr>
            <p:nvPr/>
          </p:nvSpPr>
          <p:spPr bwMode="auto">
            <a:xfrm>
              <a:off x="3241" y="1392"/>
              <a:ext cx="250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Symbol" pitchFamily="18" charset="2"/>
                </a:rPr>
                <a:t>f</a:t>
              </a:r>
              <a:endParaRPr lang="en-US" sz="2400"/>
            </a:p>
          </p:txBody>
        </p:sp>
        <p:grpSp>
          <p:nvGrpSpPr>
            <p:cNvPr id="7191" name="Group 23"/>
            <p:cNvGrpSpPr>
              <a:grpSpLocks noChangeAspect="1"/>
            </p:cNvGrpSpPr>
            <p:nvPr/>
          </p:nvGrpSpPr>
          <p:grpSpPr bwMode="auto">
            <a:xfrm>
              <a:off x="2970" y="2321"/>
              <a:ext cx="315" cy="289"/>
              <a:chOff x="2843" y="2667"/>
              <a:chExt cx="279" cy="256"/>
            </a:xfrm>
          </p:grpSpPr>
          <p:sp>
            <p:nvSpPr>
              <p:cNvPr id="7192" name="Text Box 24"/>
              <p:cNvSpPr txBox="1">
                <a:spLocks noChangeAspect="1" noChangeArrowheads="1"/>
              </p:cNvSpPr>
              <p:nvPr/>
            </p:nvSpPr>
            <p:spPr bwMode="auto">
              <a:xfrm>
                <a:off x="2893" y="2667"/>
                <a:ext cx="229" cy="2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B</a:t>
                </a:r>
              </a:p>
            </p:txBody>
          </p:sp>
          <p:sp>
            <p:nvSpPr>
              <p:cNvPr id="7193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2843" y="2743"/>
                <a:ext cx="48" cy="48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4" name="Line 26"/>
            <p:cNvSpPr>
              <a:spLocks noChangeAspect="1" noChangeShapeType="1"/>
            </p:cNvSpPr>
            <p:nvPr/>
          </p:nvSpPr>
          <p:spPr bwMode="auto">
            <a:xfrm>
              <a:off x="1508" y="1736"/>
              <a:ext cx="2707" cy="433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5" name="Line 27"/>
            <p:cNvSpPr>
              <a:spLocks noChangeAspect="1" noChangeShapeType="1"/>
            </p:cNvSpPr>
            <p:nvPr/>
          </p:nvSpPr>
          <p:spPr bwMode="auto">
            <a:xfrm>
              <a:off x="2832" y="182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196" name="Group 28"/>
            <p:cNvGrpSpPr>
              <a:grpSpLocks noChangeAspect="1"/>
            </p:cNvGrpSpPr>
            <p:nvPr/>
          </p:nvGrpSpPr>
          <p:grpSpPr bwMode="auto">
            <a:xfrm>
              <a:off x="2937" y="1716"/>
              <a:ext cx="305" cy="290"/>
              <a:chOff x="2843" y="2664"/>
              <a:chExt cx="270" cy="257"/>
            </a:xfrm>
          </p:grpSpPr>
          <p:sp>
            <p:nvSpPr>
              <p:cNvPr id="7197" name="Text Box 29"/>
              <p:cNvSpPr txBox="1">
                <a:spLocks noChangeAspect="1" noChangeArrowheads="1"/>
              </p:cNvSpPr>
              <p:nvPr/>
            </p:nvSpPr>
            <p:spPr bwMode="auto">
              <a:xfrm>
                <a:off x="2893" y="2664"/>
                <a:ext cx="220" cy="2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Z</a:t>
                </a:r>
              </a:p>
            </p:txBody>
          </p:sp>
          <p:sp>
            <p:nvSpPr>
              <p:cNvPr id="7198" name="AutoShape 30"/>
              <p:cNvSpPr>
                <a:spLocks noChangeAspect="1" noChangeArrowheads="1"/>
              </p:cNvSpPr>
              <p:nvPr/>
            </p:nvSpPr>
            <p:spPr bwMode="auto">
              <a:xfrm>
                <a:off x="2843" y="2743"/>
                <a:ext cx="48" cy="48"/>
              </a:xfrm>
              <a:prstGeom prst="flowChartConnector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99" name="AutoShape 31"/>
            <p:cNvSpPr>
              <a:spLocks noChangeAspect="1" noChangeArrowheads="1"/>
            </p:cNvSpPr>
            <p:nvPr/>
          </p:nvSpPr>
          <p:spPr bwMode="auto">
            <a:xfrm rot="5400000">
              <a:off x="2506" y="1354"/>
              <a:ext cx="615" cy="133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7200" name="AutoShape 32"/>
            <p:cNvSpPr>
              <a:spLocks noChangeAspect="1" noChangeArrowheads="1"/>
            </p:cNvSpPr>
            <p:nvPr/>
          </p:nvSpPr>
          <p:spPr bwMode="auto">
            <a:xfrm rot="16200000" flipV="1">
              <a:off x="2688" y="2736"/>
              <a:ext cx="624" cy="144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7201" name="Rectangle 33"/>
            <p:cNvSpPr>
              <a:spLocks noChangeAspect="1" noChangeArrowheads="1"/>
            </p:cNvSpPr>
            <p:nvPr/>
          </p:nvSpPr>
          <p:spPr bwMode="auto">
            <a:xfrm>
              <a:off x="2880" y="3168"/>
              <a:ext cx="318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  <a:r>
                <a:rPr lang="en-US" baseline="-25000"/>
                <a:t>B</a:t>
              </a:r>
            </a:p>
          </p:txBody>
        </p:sp>
        <p:sp>
          <p:nvSpPr>
            <p:cNvPr id="7202" name="Text Box 34"/>
            <p:cNvSpPr txBox="1">
              <a:spLocks noChangeAspect="1" noChangeArrowheads="1"/>
            </p:cNvSpPr>
            <p:nvPr/>
          </p:nvSpPr>
          <p:spPr bwMode="auto">
            <a:xfrm>
              <a:off x="2652" y="902"/>
              <a:ext cx="320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Symbol" pitchFamily="18" charset="2"/>
                </a:rPr>
                <a:t>D</a:t>
              </a:r>
              <a:r>
                <a:rPr lang="en-US"/>
                <a:t>s</a:t>
              </a:r>
            </a:p>
          </p:txBody>
        </p:sp>
      </p:grpSp>
      <p:sp>
        <p:nvSpPr>
          <p:cNvPr id="7203" name="Text Box 35"/>
          <p:cNvSpPr txBox="1">
            <a:spLocks noChangeArrowheads="1"/>
          </p:cNvSpPr>
          <p:nvPr/>
        </p:nvSpPr>
        <p:spPr bwMode="auto">
          <a:xfrm>
            <a:off x="381000" y="228600"/>
            <a:ext cx="8557343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This illustrates just one potential moment arm based upon one particular </a:t>
            </a:r>
          </a:p>
          <a:p>
            <a:r>
              <a:rPr lang="en-US" dirty="0">
                <a:latin typeface="Arial" charset="0"/>
              </a:rPr>
              <a:t>angle of </a:t>
            </a:r>
            <a:r>
              <a:rPr lang="el-GR" sz="2400" dirty="0" smtClean="0">
                <a:latin typeface="Times New Roman"/>
                <a:cs typeface="Times New Roman"/>
              </a:rPr>
              <a:t>φ</a:t>
            </a:r>
            <a:r>
              <a:rPr lang="en-US" dirty="0" smtClean="0">
                <a:latin typeface="Arial" charset="0"/>
              </a:rPr>
              <a:t>.  </a:t>
            </a:r>
            <a:r>
              <a:rPr lang="en-US" dirty="0">
                <a:latin typeface="Arial" charset="0"/>
              </a:rPr>
              <a:t>There are an infinite number of angles possible, therefore, an </a:t>
            </a:r>
          </a:p>
          <a:p>
            <a:r>
              <a:rPr lang="en-US" dirty="0">
                <a:latin typeface="Arial" charset="0"/>
              </a:rPr>
              <a:t>infinite number of moment arms that vary with the degree of heel, </a:t>
            </a:r>
            <a:r>
              <a:rPr lang="el-GR" sz="2400" dirty="0" smtClean="0">
                <a:latin typeface="Times New Roman"/>
                <a:cs typeface="Times New Roman"/>
              </a:rPr>
              <a:t>φ</a:t>
            </a:r>
            <a:r>
              <a:rPr lang="en-US" dirty="0" smtClean="0">
                <a:latin typeface="Arial" charset="0"/>
              </a:rPr>
              <a:t>.</a:t>
            </a:r>
            <a:endParaRPr lang="en-US" dirty="0">
              <a:latin typeface="Arial" charset="0"/>
            </a:endParaRPr>
          </a:p>
        </p:txBody>
      </p:sp>
      <p:sp>
        <p:nvSpPr>
          <p:cNvPr id="7204" name="Text Box 36"/>
          <p:cNvSpPr txBox="1">
            <a:spLocks noChangeArrowheads="1"/>
          </p:cNvSpPr>
          <p:nvPr/>
        </p:nvSpPr>
        <p:spPr bwMode="auto">
          <a:xfrm>
            <a:off x="212725" y="5903913"/>
            <a:ext cx="8743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If we can plot the heeling angle f versus the created moment arm GZ, we can create </a:t>
            </a:r>
          </a:p>
          <a:p>
            <a:r>
              <a:rPr lang="en-US" sz="1800">
                <a:latin typeface="Arial" charset="0"/>
              </a:rPr>
              <a:t>the </a:t>
            </a:r>
            <a:r>
              <a:rPr lang="en-US" sz="1800" b="1">
                <a:solidFill>
                  <a:schemeClr val="accent2"/>
                </a:solidFill>
                <a:latin typeface="Arial" charset="0"/>
              </a:rPr>
              <a:t>Intact Statical Stability Curve.</a:t>
            </a:r>
            <a:endParaRPr lang="en-US" sz="1800">
              <a:latin typeface="Arial" charset="0"/>
            </a:endParaRPr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>
            <a:off x="7010400" y="5943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ChangeArrowheads="1"/>
          </p:cNvSpPr>
          <p:nvPr/>
        </p:nvSpPr>
        <p:spPr bwMode="auto">
          <a:xfrm>
            <a:off x="0" y="1066800"/>
            <a:ext cx="9144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	</a:t>
            </a:r>
            <a:r>
              <a:rPr lang="en-US" sz="2800" b="1" u="sng">
                <a:latin typeface="Arial" charset="0"/>
              </a:rPr>
              <a:t>“Curve of Intact Statical Stability” </a:t>
            </a:r>
          </a:p>
          <a:p>
            <a:endParaRPr lang="en-US" sz="2800" b="1" u="sng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		            or </a:t>
            </a:r>
          </a:p>
          <a:p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	   “</a:t>
            </a:r>
            <a:r>
              <a:rPr lang="en-US" sz="2800" b="1" u="sng">
                <a:latin typeface="Arial" charset="0"/>
              </a:rPr>
              <a:t>The Righting Arm Curve”</a:t>
            </a:r>
          </a:p>
          <a:p>
            <a:pPr>
              <a:buFontTx/>
              <a:buChar char="•"/>
            </a:pPr>
            <a:endParaRPr lang="en-US" sz="2800" b="1" u="sng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Shows the Heeling Angle (</a:t>
            </a:r>
            <a:r>
              <a:rPr lang="en-US" sz="2800" b="1">
                <a:latin typeface="Arial" charset="0"/>
                <a:sym typeface="Symbol" pitchFamily="18" charset="2"/>
              </a:rPr>
              <a:t></a:t>
            </a:r>
            <a:r>
              <a:rPr lang="en-US" sz="2800" b="1">
                <a:latin typeface="Arial" charset="0"/>
              </a:rPr>
              <a:t>) versus the 		righting arm (GZ).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Assumes the vessel is heeled over quasi- 		statically in calm water (i.e. external moments 	are applied in infinitely small steps).</a:t>
            </a:r>
            <a:endParaRPr lang="en-US" sz="2400"/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1066800" y="152400"/>
            <a:ext cx="6946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4.3 Curve of Intact Statical Stability</a:t>
            </a:r>
            <a:endParaRPr lang="en-US" sz="2800" b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9378" name="Object 2"/>
          <p:cNvGraphicFramePr>
            <a:graphicFrameLocks noChangeAspect="1"/>
          </p:cNvGraphicFramePr>
          <p:nvPr/>
        </p:nvGraphicFramePr>
        <p:xfrm>
          <a:off x="685800" y="609600"/>
          <a:ext cx="7467600" cy="4148138"/>
        </p:xfrm>
        <a:graphic>
          <a:graphicData uri="http://schemas.openxmlformats.org/presentationml/2006/ole">
            <p:oleObj spid="_x0000_s229378" name="Document" r:id="rId3" imgW="3991680" imgH="2217960" progId="Word.Document.8">
              <p:embed/>
            </p:oleObj>
          </a:graphicData>
        </a:graphic>
      </p:graphicFrame>
      <p:sp>
        <p:nvSpPr>
          <p:cNvPr id="229379" name="Text Box 3"/>
          <p:cNvSpPr txBox="1">
            <a:spLocks noChangeArrowheads="1"/>
          </p:cNvSpPr>
          <p:nvPr/>
        </p:nvSpPr>
        <p:spPr bwMode="auto">
          <a:xfrm>
            <a:off x="441325" y="4899025"/>
            <a:ext cx="8312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This is a typical curve.  Notice that it plots the angle of heel on the x-axis and the</a:t>
            </a:r>
          </a:p>
          <a:p>
            <a:r>
              <a:rPr lang="en-US" sz="1800" dirty="0">
                <a:latin typeface="Arial" charset="0"/>
              </a:rPr>
              <a:t>righting arm on the y-axis.  </a:t>
            </a:r>
          </a:p>
        </p:txBody>
      </p:sp>
      <p:sp>
        <p:nvSpPr>
          <p:cNvPr id="229380" name="Text Box 4"/>
          <p:cNvSpPr txBox="1">
            <a:spLocks noChangeArrowheads="1"/>
          </p:cNvSpPr>
          <p:nvPr/>
        </p:nvSpPr>
        <p:spPr bwMode="auto">
          <a:xfrm>
            <a:off x="365125" y="5827713"/>
            <a:ext cx="8439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The curve is in both the 1st and </a:t>
            </a:r>
            <a:r>
              <a:rPr lang="en-US" sz="1800" dirty="0" smtClean="0">
                <a:latin typeface="Arial" charset="0"/>
              </a:rPr>
              <a:t>3rd </a:t>
            </a:r>
            <a:r>
              <a:rPr lang="en-US" sz="1800" dirty="0">
                <a:latin typeface="Arial" charset="0"/>
              </a:rPr>
              <a:t>quadrants (the </a:t>
            </a:r>
            <a:r>
              <a:rPr lang="en-US" sz="1800" dirty="0" smtClean="0">
                <a:latin typeface="Arial" charset="0"/>
              </a:rPr>
              <a:t>3rd </a:t>
            </a:r>
            <a:r>
              <a:rPr lang="en-US" sz="1800" dirty="0">
                <a:latin typeface="Arial" charset="0"/>
              </a:rPr>
              <a:t>shows a heel to port).  </a:t>
            </a:r>
          </a:p>
          <a:p>
            <a:r>
              <a:rPr lang="en-US" sz="1800" dirty="0">
                <a:latin typeface="Arial" charset="0"/>
              </a:rPr>
              <a:t>Typically only the curve showing a heel to starboard is shown as it is symmetrical.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ChangeArrowheads="1"/>
          </p:cNvSpPr>
          <p:nvPr/>
        </p:nvSpPr>
        <p:spPr bwMode="auto">
          <a:xfrm>
            <a:off x="1828800" y="76200"/>
            <a:ext cx="550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Measure of Overall Stability</a:t>
            </a:r>
          </a:p>
        </p:txBody>
      </p:sp>
      <p:sp>
        <p:nvSpPr>
          <p:cNvPr id="153604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Curve of Statical Stability</a:t>
            </a:r>
          </a:p>
        </p:txBody>
      </p:sp>
      <p:sp>
        <p:nvSpPr>
          <p:cNvPr id="153607" name="AutoShape 7"/>
          <p:cNvSpPr>
            <a:spLocks noChangeAspect="1" noChangeArrowheads="1" noTextEdit="1"/>
          </p:cNvSpPr>
          <p:nvPr/>
        </p:nvSpPr>
        <p:spPr bwMode="auto">
          <a:xfrm>
            <a:off x="228600" y="2286000"/>
            <a:ext cx="8915400" cy="39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09" name="Rectangle 9"/>
          <p:cNvSpPr>
            <a:spLocks noChangeArrowheads="1"/>
          </p:cNvSpPr>
          <p:nvPr/>
        </p:nvSpPr>
        <p:spPr bwMode="auto">
          <a:xfrm>
            <a:off x="1903413" y="5500688"/>
            <a:ext cx="6103937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0" name="Freeform 10"/>
          <p:cNvSpPr>
            <a:spLocks/>
          </p:cNvSpPr>
          <p:nvPr/>
        </p:nvSpPr>
        <p:spPr bwMode="auto">
          <a:xfrm>
            <a:off x="1885950" y="2449513"/>
            <a:ext cx="26988" cy="3060700"/>
          </a:xfrm>
          <a:custGeom>
            <a:avLst/>
            <a:gdLst/>
            <a:ahLst/>
            <a:cxnLst>
              <a:cxn ang="0">
                <a:pos x="6" y="1928"/>
              </a:cxn>
              <a:cxn ang="0">
                <a:pos x="6" y="11"/>
              </a:cxn>
              <a:cxn ang="0">
                <a:pos x="0" y="11"/>
              </a:cxn>
              <a:cxn ang="0">
                <a:pos x="0" y="0"/>
              </a:cxn>
              <a:cxn ang="0">
                <a:pos x="17" y="0"/>
              </a:cxn>
              <a:cxn ang="0">
                <a:pos x="17" y="1928"/>
              </a:cxn>
              <a:cxn ang="0">
                <a:pos x="6" y="1928"/>
              </a:cxn>
            </a:cxnLst>
            <a:rect l="0" t="0" r="r" b="b"/>
            <a:pathLst>
              <a:path w="17" h="1928">
                <a:moveTo>
                  <a:pt x="6" y="1928"/>
                </a:moveTo>
                <a:lnTo>
                  <a:pt x="6" y="11"/>
                </a:lnTo>
                <a:lnTo>
                  <a:pt x="0" y="11"/>
                </a:lnTo>
                <a:lnTo>
                  <a:pt x="0" y="0"/>
                </a:lnTo>
                <a:lnTo>
                  <a:pt x="17" y="0"/>
                </a:lnTo>
                <a:lnTo>
                  <a:pt x="17" y="1928"/>
                </a:lnTo>
                <a:lnTo>
                  <a:pt x="6" y="192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1" name="Freeform 11"/>
          <p:cNvSpPr>
            <a:spLocks/>
          </p:cNvSpPr>
          <p:nvPr/>
        </p:nvSpPr>
        <p:spPr bwMode="auto">
          <a:xfrm>
            <a:off x="1903413" y="3703638"/>
            <a:ext cx="5876925" cy="1843087"/>
          </a:xfrm>
          <a:custGeom>
            <a:avLst/>
            <a:gdLst/>
            <a:ahLst/>
            <a:cxnLst>
              <a:cxn ang="0">
                <a:pos x="0" y="1127"/>
              </a:cxn>
              <a:cxn ang="0">
                <a:pos x="64" y="1001"/>
              </a:cxn>
              <a:cxn ang="0">
                <a:pos x="149" y="881"/>
              </a:cxn>
              <a:cxn ang="0">
                <a:pos x="235" y="766"/>
              </a:cxn>
              <a:cxn ang="0">
                <a:pos x="327" y="658"/>
              </a:cxn>
              <a:cxn ang="0">
                <a:pos x="424" y="549"/>
              </a:cxn>
              <a:cxn ang="0">
                <a:pos x="528" y="457"/>
              </a:cxn>
              <a:cxn ang="0">
                <a:pos x="763" y="291"/>
              </a:cxn>
              <a:cxn ang="0">
                <a:pos x="877" y="228"/>
              </a:cxn>
              <a:cxn ang="0">
                <a:pos x="1009" y="171"/>
              </a:cxn>
              <a:cxn ang="0">
                <a:pos x="1141" y="120"/>
              </a:cxn>
              <a:cxn ang="0">
                <a:pos x="1267" y="74"/>
              </a:cxn>
              <a:cxn ang="0">
                <a:pos x="1547" y="11"/>
              </a:cxn>
              <a:cxn ang="0">
                <a:pos x="1696" y="5"/>
              </a:cxn>
              <a:cxn ang="0">
                <a:pos x="1840" y="0"/>
              </a:cxn>
              <a:cxn ang="0">
                <a:pos x="1989" y="5"/>
              </a:cxn>
              <a:cxn ang="0">
                <a:pos x="2138" y="22"/>
              </a:cxn>
              <a:cxn ang="0">
                <a:pos x="2281" y="45"/>
              </a:cxn>
              <a:cxn ang="0">
                <a:pos x="2418" y="80"/>
              </a:cxn>
              <a:cxn ang="0">
                <a:pos x="2556" y="125"/>
              </a:cxn>
              <a:cxn ang="0">
                <a:pos x="2682" y="171"/>
              </a:cxn>
              <a:cxn ang="0">
                <a:pos x="2814" y="240"/>
              </a:cxn>
              <a:cxn ang="0">
                <a:pos x="2940" y="309"/>
              </a:cxn>
              <a:cxn ang="0">
                <a:pos x="3054" y="389"/>
              </a:cxn>
              <a:cxn ang="0">
                <a:pos x="3169" y="474"/>
              </a:cxn>
              <a:cxn ang="0">
                <a:pos x="3278" y="577"/>
              </a:cxn>
              <a:cxn ang="0">
                <a:pos x="3375" y="680"/>
              </a:cxn>
              <a:cxn ang="0">
                <a:pos x="3467" y="789"/>
              </a:cxn>
              <a:cxn ang="0">
                <a:pos x="3553" y="904"/>
              </a:cxn>
              <a:cxn ang="0">
                <a:pos x="3633" y="1029"/>
              </a:cxn>
              <a:cxn ang="0">
                <a:pos x="3702" y="1161"/>
              </a:cxn>
              <a:cxn ang="0">
                <a:pos x="3690" y="1161"/>
              </a:cxn>
              <a:cxn ang="0">
                <a:pos x="3622" y="1029"/>
              </a:cxn>
              <a:cxn ang="0">
                <a:pos x="3541" y="904"/>
              </a:cxn>
              <a:cxn ang="0">
                <a:pos x="3455" y="789"/>
              </a:cxn>
              <a:cxn ang="0">
                <a:pos x="3364" y="680"/>
              </a:cxn>
              <a:cxn ang="0">
                <a:pos x="3272" y="583"/>
              </a:cxn>
              <a:cxn ang="0">
                <a:pos x="3169" y="486"/>
              </a:cxn>
              <a:cxn ang="0">
                <a:pos x="3054" y="400"/>
              </a:cxn>
              <a:cxn ang="0">
                <a:pos x="2940" y="320"/>
              </a:cxn>
              <a:cxn ang="0">
                <a:pos x="2814" y="251"/>
              </a:cxn>
              <a:cxn ang="0">
                <a:pos x="2682" y="183"/>
              </a:cxn>
              <a:cxn ang="0">
                <a:pos x="2556" y="137"/>
              </a:cxn>
              <a:cxn ang="0">
                <a:pos x="2418" y="91"/>
              </a:cxn>
              <a:cxn ang="0">
                <a:pos x="2281" y="57"/>
              </a:cxn>
              <a:cxn ang="0">
                <a:pos x="2138" y="34"/>
              </a:cxn>
              <a:cxn ang="0">
                <a:pos x="1989" y="17"/>
              </a:cxn>
              <a:cxn ang="0">
                <a:pos x="1840" y="11"/>
              </a:cxn>
              <a:cxn ang="0">
                <a:pos x="1696" y="17"/>
              </a:cxn>
              <a:cxn ang="0">
                <a:pos x="1547" y="22"/>
              </a:cxn>
              <a:cxn ang="0">
                <a:pos x="1267" y="85"/>
              </a:cxn>
              <a:cxn ang="0">
                <a:pos x="1141" y="131"/>
              </a:cxn>
              <a:cxn ang="0">
                <a:pos x="1009" y="183"/>
              </a:cxn>
              <a:cxn ang="0">
                <a:pos x="877" y="240"/>
              </a:cxn>
              <a:cxn ang="0">
                <a:pos x="763" y="303"/>
              </a:cxn>
              <a:cxn ang="0">
                <a:pos x="528" y="469"/>
              </a:cxn>
              <a:cxn ang="0">
                <a:pos x="430" y="555"/>
              </a:cxn>
              <a:cxn ang="0">
                <a:pos x="339" y="658"/>
              </a:cxn>
              <a:cxn ang="0">
                <a:pos x="247" y="766"/>
              </a:cxn>
              <a:cxn ang="0">
                <a:pos x="161" y="881"/>
              </a:cxn>
              <a:cxn ang="0">
                <a:pos x="75" y="1001"/>
              </a:cxn>
              <a:cxn ang="0">
                <a:pos x="12" y="1127"/>
              </a:cxn>
              <a:cxn ang="0">
                <a:pos x="0" y="1127"/>
              </a:cxn>
            </a:cxnLst>
            <a:rect l="0" t="0" r="r" b="b"/>
            <a:pathLst>
              <a:path w="3702" h="1161">
                <a:moveTo>
                  <a:pt x="0" y="1127"/>
                </a:moveTo>
                <a:lnTo>
                  <a:pt x="64" y="1001"/>
                </a:lnTo>
                <a:lnTo>
                  <a:pt x="149" y="881"/>
                </a:lnTo>
                <a:lnTo>
                  <a:pt x="235" y="766"/>
                </a:lnTo>
                <a:lnTo>
                  <a:pt x="327" y="658"/>
                </a:lnTo>
                <a:lnTo>
                  <a:pt x="424" y="549"/>
                </a:lnTo>
                <a:lnTo>
                  <a:pt x="528" y="457"/>
                </a:lnTo>
                <a:lnTo>
                  <a:pt x="763" y="291"/>
                </a:lnTo>
                <a:lnTo>
                  <a:pt x="877" y="228"/>
                </a:lnTo>
                <a:lnTo>
                  <a:pt x="1009" y="171"/>
                </a:lnTo>
                <a:lnTo>
                  <a:pt x="1141" y="120"/>
                </a:lnTo>
                <a:lnTo>
                  <a:pt x="1267" y="74"/>
                </a:lnTo>
                <a:lnTo>
                  <a:pt x="1547" y="11"/>
                </a:lnTo>
                <a:lnTo>
                  <a:pt x="1696" y="5"/>
                </a:lnTo>
                <a:lnTo>
                  <a:pt x="1840" y="0"/>
                </a:lnTo>
                <a:lnTo>
                  <a:pt x="1989" y="5"/>
                </a:lnTo>
                <a:lnTo>
                  <a:pt x="2138" y="22"/>
                </a:lnTo>
                <a:lnTo>
                  <a:pt x="2281" y="45"/>
                </a:lnTo>
                <a:lnTo>
                  <a:pt x="2418" y="80"/>
                </a:lnTo>
                <a:lnTo>
                  <a:pt x="2556" y="125"/>
                </a:lnTo>
                <a:lnTo>
                  <a:pt x="2682" y="171"/>
                </a:lnTo>
                <a:lnTo>
                  <a:pt x="2814" y="240"/>
                </a:lnTo>
                <a:lnTo>
                  <a:pt x="2940" y="309"/>
                </a:lnTo>
                <a:lnTo>
                  <a:pt x="3054" y="389"/>
                </a:lnTo>
                <a:lnTo>
                  <a:pt x="3169" y="474"/>
                </a:lnTo>
                <a:lnTo>
                  <a:pt x="3278" y="577"/>
                </a:lnTo>
                <a:lnTo>
                  <a:pt x="3375" y="680"/>
                </a:lnTo>
                <a:lnTo>
                  <a:pt x="3467" y="789"/>
                </a:lnTo>
                <a:lnTo>
                  <a:pt x="3553" y="904"/>
                </a:lnTo>
                <a:lnTo>
                  <a:pt x="3633" y="1029"/>
                </a:lnTo>
                <a:lnTo>
                  <a:pt x="3702" y="1161"/>
                </a:lnTo>
                <a:lnTo>
                  <a:pt x="3690" y="1161"/>
                </a:lnTo>
                <a:lnTo>
                  <a:pt x="3622" y="1029"/>
                </a:lnTo>
                <a:lnTo>
                  <a:pt x="3541" y="904"/>
                </a:lnTo>
                <a:lnTo>
                  <a:pt x="3455" y="789"/>
                </a:lnTo>
                <a:lnTo>
                  <a:pt x="3364" y="680"/>
                </a:lnTo>
                <a:lnTo>
                  <a:pt x="3272" y="583"/>
                </a:lnTo>
                <a:lnTo>
                  <a:pt x="3169" y="486"/>
                </a:lnTo>
                <a:lnTo>
                  <a:pt x="3054" y="400"/>
                </a:lnTo>
                <a:lnTo>
                  <a:pt x="2940" y="320"/>
                </a:lnTo>
                <a:lnTo>
                  <a:pt x="2814" y="251"/>
                </a:lnTo>
                <a:lnTo>
                  <a:pt x="2682" y="183"/>
                </a:lnTo>
                <a:lnTo>
                  <a:pt x="2556" y="137"/>
                </a:lnTo>
                <a:lnTo>
                  <a:pt x="2418" y="91"/>
                </a:lnTo>
                <a:lnTo>
                  <a:pt x="2281" y="57"/>
                </a:lnTo>
                <a:lnTo>
                  <a:pt x="2138" y="34"/>
                </a:lnTo>
                <a:lnTo>
                  <a:pt x="1989" y="17"/>
                </a:lnTo>
                <a:lnTo>
                  <a:pt x="1840" y="11"/>
                </a:lnTo>
                <a:lnTo>
                  <a:pt x="1696" y="17"/>
                </a:lnTo>
                <a:lnTo>
                  <a:pt x="1547" y="22"/>
                </a:lnTo>
                <a:lnTo>
                  <a:pt x="1267" y="85"/>
                </a:lnTo>
                <a:lnTo>
                  <a:pt x="1141" y="131"/>
                </a:lnTo>
                <a:lnTo>
                  <a:pt x="1009" y="183"/>
                </a:lnTo>
                <a:lnTo>
                  <a:pt x="877" y="240"/>
                </a:lnTo>
                <a:lnTo>
                  <a:pt x="763" y="303"/>
                </a:lnTo>
                <a:lnTo>
                  <a:pt x="528" y="469"/>
                </a:lnTo>
                <a:lnTo>
                  <a:pt x="430" y="555"/>
                </a:lnTo>
                <a:lnTo>
                  <a:pt x="339" y="658"/>
                </a:lnTo>
                <a:lnTo>
                  <a:pt x="247" y="766"/>
                </a:lnTo>
                <a:lnTo>
                  <a:pt x="161" y="881"/>
                </a:lnTo>
                <a:lnTo>
                  <a:pt x="75" y="1001"/>
                </a:lnTo>
                <a:lnTo>
                  <a:pt x="12" y="1127"/>
                </a:lnTo>
                <a:lnTo>
                  <a:pt x="0" y="112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2" name="Rectangle 12"/>
          <p:cNvSpPr>
            <a:spLocks noChangeArrowheads="1"/>
          </p:cNvSpPr>
          <p:nvPr/>
        </p:nvSpPr>
        <p:spPr bwMode="auto">
          <a:xfrm>
            <a:off x="2968625" y="5929313"/>
            <a:ext cx="2455863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100">
                <a:solidFill>
                  <a:srgbClr val="000000"/>
                </a:solidFill>
                <a:latin typeface="Arial" charset="0"/>
              </a:rPr>
              <a:t>Angles of Inclination:</a:t>
            </a:r>
            <a:endParaRPr lang="en-US"/>
          </a:p>
        </p:txBody>
      </p:sp>
      <p:sp>
        <p:nvSpPr>
          <p:cNvPr id="153613" name="Rectangle 13"/>
          <p:cNvSpPr>
            <a:spLocks noChangeArrowheads="1"/>
          </p:cNvSpPr>
          <p:nvPr/>
        </p:nvSpPr>
        <p:spPr bwMode="auto">
          <a:xfrm>
            <a:off x="5551488" y="5937250"/>
            <a:ext cx="15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3614" name="Rectangle 14"/>
          <p:cNvSpPr>
            <a:spLocks noChangeArrowheads="1"/>
          </p:cNvSpPr>
          <p:nvPr/>
        </p:nvSpPr>
        <p:spPr bwMode="auto">
          <a:xfrm>
            <a:off x="5724525" y="5929313"/>
            <a:ext cx="12573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100">
                <a:solidFill>
                  <a:srgbClr val="000000"/>
                </a:solidFill>
                <a:latin typeface="Arial" charset="0"/>
              </a:rPr>
              <a:t> (Degrees)</a:t>
            </a:r>
            <a:endParaRPr lang="en-US"/>
          </a:p>
        </p:txBody>
      </p:sp>
      <p:sp>
        <p:nvSpPr>
          <p:cNvPr id="153615" name="Rectangle 15"/>
          <p:cNvSpPr>
            <a:spLocks noChangeArrowheads="1"/>
          </p:cNvSpPr>
          <p:nvPr/>
        </p:nvSpPr>
        <p:spPr bwMode="auto">
          <a:xfrm>
            <a:off x="76200" y="3086100"/>
            <a:ext cx="17875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  <a:latin typeface="Arial" charset="0"/>
              </a:rPr>
              <a:t>Righting Arm -</a:t>
            </a:r>
            <a:endParaRPr lang="en-US"/>
          </a:p>
        </p:txBody>
      </p:sp>
      <p:sp>
        <p:nvSpPr>
          <p:cNvPr id="153616" name="Rectangle 16"/>
          <p:cNvSpPr>
            <a:spLocks noChangeArrowheads="1"/>
          </p:cNvSpPr>
          <p:nvPr/>
        </p:nvSpPr>
        <p:spPr bwMode="auto">
          <a:xfrm>
            <a:off x="239713" y="3367088"/>
            <a:ext cx="121443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200">
                <a:solidFill>
                  <a:srgbClr val="000000"/>
                </a:solidFill>
                <a:latin typeface="Arial" charset="0"/>
              </a:rPr>
              <a:t>GZ -(feet)</a:t>
            </a:r>
            <a:endParaRPr lang="en-US"/>
          </a:p>
        </p:txBody>
      </p:sp>
      <p:sp>
        <p:nvSpPr>
          <p:cNvPr id="153617" name="Line 17"/>
          <p:cNvSpPr>
            <a:spLocks noChangeShapeType="1"/>
          </p:cNvSpPr>
          <p:nvPr/>
        </p:nvSpPr>
        <p:spPr bwMode="auto">
          <a:xfrm flipV="1">
            <a:off x="7753350" y="2459038"/>
            <a:ext cx="1588" cy="30241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8" name="Line 18"/>
          <p:cNvSpPr>
            <a:spLocks noChangeShapeType="1"/>
          </p:cNvSpPr>
          <p:nvPr/>
        </p:nvSpPr>
        <p:spPr bwMode="auto">
          <a:xfrm>
            <a:off x="1895475" y="2659063"/>
            <a:ext cx="18907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19" name="Freeform 19"/>
          <p:cNvSpPr>
            <a:spLocks/>
          </p:cNvSpPr>
          <p:nvPr/>
        </p:nvSpPr>
        <p:spPr bwMode="auto">
          <a:xfrm>
            <a:off x="1895475" y="2586038"/>
            <a:ext cx="209550" cy="144462"/>
          </a:xfrm>
          <a:custGeom>
            <a:avLst/>
            <a:gdLst/>
            <a:ahLst/>
            <a:cxnLst>
              <a:cxn ang="0">
                <a:pos x="0" y="46"/>
              </a:cxn>
              <a:cxn ang="0">
                <a:pos x="132" y="0"/>
              </a:cxn>
              <a:cxn ang="0">
                <a:pos x="103" y="46"/>
              </a:cxn>
              <a:cxn ang="0">
                <a:pos x="132" y="91"/>
              </a:cxn>
              <a:cxn ang="0">
                <a:pos x="0" y="46"/>
              </a:cxn>
            </a:cxnLst>
            <a:rect l="0" t="0" r="r" b="b"/>
            <a:pathLst>
              <a:path w="132" h="91">
                <a:moveTo>
                  <a:pt x="0" y="46"/>
                </a:moveTo>
                <a:lnTo>
                  <a:pt x="132" y="0"/>
                </a:lnTo>
                <a:lnTo>
                  <a:pt x="103" y="46"/>
                </a:lnTo>
                <a:lnTo>
                  <a:pt x="132" y="91"/>
                </a:lnTo>
                <a:lnTo>
                  <a:pt x="0" y="4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0" name="Rectangle 20"/>
          <p:cNvSpPr>
            <a:spLocks noChangeArrowheads="1"/>
          </p:cNvSpPr>
          <p:nvPr/>
        </p:nvSpPr>
        <p:spPr bwMode="auto">
          <a:xfrm>
            <a:off x="3951288" y="2540000"/>
            <a:ext cx="1790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Range of Stability</a:t>
            </a:r>
            <a:endParaRPr lang="en-US"/>
          </a:p>
        </p:txBody>
      </p:sp>
      <p:sp>
        <p:nvSpPr>
          <p:cNvPr id="153621" name="Line 21"/>
          <p:cNvSpPr>
            <a:spLocks noChangeShapeType="1"/>
          </p:cNvSpPr>
          <p:nvPr/>
        </p:nvSpPr>
        <p:spPr bwMode="auto">
          <a:xfrm flipH="1">
            <a:off x="5724525" y="2649538"/>
            <a:ext cx="201930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2" name="Freeform 22"/>
          <p:cNvSpPr>
            <a:spLocks/>
          </p:cNvSpPr>
          <p:nvPr/>
        </p:nvSpPr>
        <p:spPr bwMode="auto">
          <a:xfrm>
            <a:off x="7543800" y="2566988"/>
            <a:ext cx="200025" cy="155575"/>
          </a:xfrm>
          <a:custGeom>
            <a:avLst/>
            <a:gdLst/>
            <a:ahLst/>
            <a:cxnLst>
              <a:cxn ang="0">
                <a:pos x="126" y="52"/>
              </a:cxn>
              <a:cxn ang="0">
                <a:pos x="0" y="98"/>
              </a:cxn>
              <a:cxn ang="0">
                <a:pos x="23" y="52"/>
              </a:cxn>
              <a:cxn ang="0">
                <a:pos x="0" y="0"/>
              </a:cxn>
              <a:cxn ang="0">
                <a:pos x="126" y="52"/>
              </a:cxn>
            </a:cxnLst>
            <a:rect l="0" t="0" r="r" b="b"/>
            <a:pathLst>
              <a:path w="126" h="98">
                <a:moveTo>
                  <a:pt x="126" y="52"/>
                </a:moveTo>
                <a:lnTo>
                  <a:pt x="0" y="98"/>
                </a:lnTo>
                <a:lnTo>
                  <a:pt x="23" y="52"/>
                </a:lnTo>
                <a:lnTo>
                  <a:pt x="0" y="0"/>
                </a:lnTo>
                <a:lnTo>
                  <a:pt x="126" y="52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3" name="Rectangle 23"/>
          <p:cNvSpPr>
            <a:spLocks noChangeArrowheads="1"/>
          </p:cNvSpPr>
          <p:nvPr/>
        </p:nvSpPr>
        <p:spPr bwMode="auto">
          <a:xfrm>
            <a:off x="5605463" y="3475038"/>
            <a:ext cx="2374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Maximum Righting Arm</a:t>
            </a:r>
            <a:endParaRPr lang="en-US"/>
          </a:p>
        </p:txBody>
      </p:sp>
      <p:sp>
        <p:nvSpPr>
          <p:cNvPr id="153624" name="Freeform 24"/>
          <p:cNvSpPr>
            <a:spLocks/>
          </p:cNvSpPr>
          <p:nvPr/>
        </p:nvSpPr>
        <p:spPr bwMode="auto">
          <a:xfrm>
            <a:off x="4824413" y="5500688"/>
            <a:ext cx="354012" cy="1635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0" y="103"/>
              </a:cxn>
              <a:cxn ang="0">
                <a:pos x="223" y="103"/>
              </a:cxn>
            </a:cxnLst>
            <a:rect l="0" t="0" r="r" b="b"/>
            <a:pathLst>
              <a:path w="223" h="103">
                <a:moveTo>
                  <a:pt x="0" y="0"/>
                </a:moveTo>
                <a:lnTo>
                  <a:pt x="120" y="103"/>
                </a:lnTo>
                <a:lnTo>
                  <a:pt x="223" y="103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5" name="Freeform 25"/>
          <p:cNvSpPr>
            <a:spLocks/>
          </p:cNvSpPr>
          <p:nvPr/>
        </p:nvSpPr>
        <p:spPr bwMode="auto">
          <a:xfrm>
            <a:off x="4824413" y="5500688"/>
            <a:ext cx="207962" cy="1920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1" y="46"/>
              </a:cxn>
              <a:cxn ang="0">
                <a:pos x="74" y="63"/>
              </a:cxn>
              <a:cxn ang="0">
                <a:pos x="68" y="121"/>
              </a:cxn>
              <a:cxn ang="0">
                <a:pos x="0" y="0"/>
              </a:cxn>
            </a:cxnLst>
            <a:rect l="0" t="0" r="r" b="b"/>
            <a:pathLst>
              <a:path w="131" h="121">
                <a:moveTo>
                  <a:pt x="0" y="0"/>
                </a:moveTo>
                <a:lnTo>
                  <a:pt x="131" y="46"/>
                </a:lnTo>
                <a:lnTo>
                  <a:pt x="74" y="63"/>
                </a:lnTo>
                <a:lnTo>
                  <a:pt x="68" y="121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6" name="Rectangle 26"/>
          <p:cNvSpPr>
            <a:spLocks noChangeArrowheads="1"/>
          </p:cNvSpPr>
          <p:nvPr/>
        </p:nvSpPr>
        <p:spPr bwMode="auto">
          <a:xfrm>
            <a:off x="5268913" y="5537200"/>
            <a:ext cx="32766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Angle of Maximum Righting Arm</a:t>
            </a:r>
            <a:endParaRPr lang="en-US"/>
          </a:p>
        </p:txBody>
      </p:sp>
      <p:sp>
        <p:nvSpPr>
          <p:cNvPr id="153627" name="Freeform 27"/>
          <p:cNvSpPr>
            <a:spLocks/>
          </p:cNvSpPr>
          <p:nvPr/>
        </p:nvSpPr>
        <p:spPr bwMode="auto">
          <a:xfrm>
            <a:off x="1876425" y="3730625"/>
            <a:ext cx="5857875" cy="1789113"/>
          </a:xfrm>
          <a:custGeom>
            <a:avLst/>
            <a:gdLst/>
            <a:ahLst/>
            <a:cxnLst>
              <a:cxn ang="0">
                <a:pos x="0" y="1104"/>
              </a:cxn>
              <a:cxn ang="0">
                <a:pos x="207" y="784"/>
              </a:cxn>
              <a:cxn ang="0">
                <a:pos x="378" y="583"/>
              </a:cxn>
              <a:cxn ang="0">
                <a:pos x="688" y="332"/>
              </a:cxn>
              <a:cxn ang="0">
                <a:pos x="1140" y="103"/>
              </a:cxn>
              <a:cxn ang="0">
                <a:pos x="1547" y="11"/>
              </a:cxn>
              <a:cxn ang="0">
                <a:pos x="1954" y="0"/>
              </a:cxn>
              <a:cxn ang="0">
                <a:pos x="2109" y="11"/>
              </a:cxn>
              <a:cxn ang="0">
                <a:pos x="2430" y="74"/>
              </a:cxn>
              <a:cxn ang="0">
                <a:pos x="2710" y="183"/>
              </a:cxn>
              <a:cxn ang="0">
                <a:pos x="2836" y="246"/>
              </a:cxn>
              <a:cxn ang="0">
                <a:pos x="3163" y="457"/>
              </a:cxn>
              <a:cxn ang="0">
                <a:pos x="3329" y="618"/>
              </a:cxn>
              <a:cxn ang="0">
                <a:pos x="3467" y="784"/>
              </a:cxn>
              <a:cxn ang="0">
                <a:pos x="3690" y="1127"/>
              </a:cxn>
              <a:cxn ang="0">
                <a:pos x="0" y="1104"/>
              </a:cxn>
            </a:cxnLst>
            <a:rect l="0" t="0" r="r" b="b"/>
            <a:pathLst>
              <a:path w="3690" h="1127">
                <a:moveTo>
                  <a:pt x="0" y="1104"/>
                </a:moveTo>
                <a:lnTo>
                  <a:pt x="207" y="784"/>
                </a:lnTo>
                <a:lnTo>
                  <a:pt x="378" y="583"/>
                </a:lnTo>
                <a:lnTo>
                  <a:pt x="688" y="332"/>
                </a:lnTo>
                <a:lnTo>
                  <a:pt x="1140" y="103"/>
                </a:lnTo>
                <a:lnTo>
                  <a:pt x="1547" y="11"/>
                </a:lnTo>
                <a:lnTo>
                  <a:pt x="1954" y="0"/>
                </a:lnTo>
                <a:lnTo>
                  <a:pt x="2109" y="11"/>
                </a:lnTo>
                <a:lnTo>
                  <a:pt x="2430" y="74"/>
                </a:lnTo>
                <a:lnTo>
                  <a:pt x="2710" y="183"/>
                </a:lnTo>
                <a:lnTo>
                  <a:pt x="2836" y="246"/>
                </a:lnTo>
                <a:lnTo>
                  <a:pt x="3163" y="457"/>
                </a:lnTo>
                <a:lnTo>
                  <a:pt x="3329" y="618"/>
                </a:lnTo>
                <a:lnTo>
                  <a:pt x="3467" y="784"/>
                </a:lnTo>
                <a:lnTo>
                  <a:pt x="3690" y="1127"/>
                </a:lnTo>
                <a:lnTo>
                  <a:pt x="0" y="1104"/>
                </a:lnTo>
                <a:close/>
              </a:path>
            </a:pathLst>
          </a:custGeom>
          <a:blipFill dpi="0" rotWithShape="0">
            <a:blip r:embed="rId2" cstate="print"/>
            <a:srcRect/>
            <a:tile tx="0" ty="0" sx="100000" sy="100000" flip="none" algn="tl"/>
          </a:blip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8" name="Line 28"/>
          <p:cNvSpPr>
            <a:spLocks noChangeShapeType="1"/>
          </p:cNvSpPr>
          <p:nvPr/>
        </p:nvSpPr>
        <p:spPr bwMode="auto">
          <a:xfrm flipV="1">
            <a:off x="4841875" y="3738563"/>
            <a:ext cx="1588" cy="17621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29" name="Freeform 29"/>
          <p:cNvSpPr>
            <a:spLocks/>
          </p:cNvSpPr>
          <p:nvPr/>
        </p:nvSpPr>
        <p:spPr bwMode="auto">
          <a:xfrm>
            <a:off x="4768850" y="5292725"/>
            <a:ext cx="146050" cy="207963"/>
          </a:xfrm>
          <a:custGeom>
            <a:avLst/>
            <a:gdLst/>
            <a:ahLst/>
            <a:cxnLst>
              <a:cxn ang="0">
                <a:pos x="46" y="131"/>
              </a:cxn>
              <a:cxn ang="0">
                <a:pos x="0" y="0"/>
              </a:cxn>
              <a:cxn ang="0">
                <a:pos x="46" y="28"/>
              </a:cxn>
              <a:cxn ang="0">
                <a:pos x="92" y="0"/>
              </a:cxn>
              <a:cxn ang="0">
                <a:pos x="46" y="131"/>
              </a:cxn>
            </a:cxnLst>
            <a:rect l="0" t="0" r="r" b="b"/>
            <a:pathLst>
              <a:path w="92" h="131">
                <a:moveTo>
                  <a:pt x="46" y="131"/>
                </a:moveTo>
                <a:lnTo>
                  <a:pt x="0" y="0"/>
                </a:lnTo>
                <a:lnTo>
                  <a:pt x="46" y="28"/>
                </a:lnTo>
                <a:lnTo>
                  <a:pt x="92" y="0"/>
                </a:lnTo>
                <a:lnTo>
                  <a:pt x="46" y="131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0" name="Freeform 30"/>
          <p:cNvSpPr>
            <a:spLocks/>
          </p:cNvSpPr>
          <p:nvPr/>
        </p:nvSpPr>
        <p:spPr bwMode="auto">
          <a:xfrm>
            <a:off x="4768850" y="3738563"/>
            <a:ext cx="146050" cy="209550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92" y="132"/>
              </a:cxn>
              <a:cxn ang="0">
                <a:pos x="46" y="103"/>
              </a:cxn>
              <a:cxn ang="0">
                <a:pos x="0" y="132"/>
              </a:cxn>
              <a:cxn ang="0">
                <a:pos x="46" y="0"/>
              </a:cxn>
            </a:cxnLst>
            <a:rect l="0" t="0" r="r" b="b"/>
            <a:pathLst>
              <a:path w="92" h="132">
                <a:moveTo>
                  <a:pt x="46" y="0"/>
                </a:moveTo>
                <a:lnTo>
                  <a:pt x="92" y="132"/>
                </a:lnTo>
                <a:lnTo>
                  <a:pt x="46" y="103"/>
                </a:lnTo>
                <a:lnTo>
                  <a:pt x="0" y="132"/>
                </a:lnTo>
                <a:lnTo>
                  <a:pt x="46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1" name="Freeform 31"/>
          <p:cNvSpPr>
            <a:spLocks/>
          </p:cNvSpPr>
          <p:nvPr/>
        </p:nvSpPr>
        <p:spPr bwMode="auto">
          <a:xfrm>
            <a:off x="4868863" y="3630613"/>
            <a:ext cx="665162" cy="534987"/>
          </a:xfrm>
          <a:custGeom>
            <a:avLst/>
            <a:gdLst/>
            <a:ahLst/>
            <a:cxnLst>
              <a:cxn ang="0">
                <a:pos x="419" y="0"/>
              </a:cxn>
              <a:cxn ang="0">
                <a:pos x="252" y="0"/>
              </a:cxn>
              <a:cxn ang="0">
                <a:pos x="0" y="337"/>
              </a:cxn>
            </a:cxnLst>
            <a:rect l="0" t="0" r="r" b="b"/>
            <a:pathLst>
              <a:path w="419" h="337">
                <a:moveTo>
                  <a:pt x="419" y="0"/>
                </a:moveTo>
                <a:lnTo>
                  <a:pt x="252" y="0"/>
                </a:lnTo>
                <a:lnTo>
                  <a:pt x="0" y="337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2" name="Freeform 32"/>
          <p:cNvSpPr>
            <a:spLocks/>
          </p:cNvSpPr>
          <p:nvPr/>
        </p:nvSpPr>
        <p:spPr bwMode="auto">
          <a:xfrm>
            <a:off x="4868863" y="3965575"/>
            <a:ext cx="182562" cy="200025"/>
          </a:xfrm>
          <a:custGeom>
            <a:avLst/>
            <a:gdLst/>
            <a:ahLst/>
            <a:cxnLst>
              <a:cxn ang="0">
                <a:pos x="0" y="126"/>
              </a:cxn>
              <a:cxn ang="0">
                <a:pos x="40" y="0"/>
              </a:cxn>
              <a:cxn ang="0">
                <a:pos x="58" y="46"/>
              </a:cxn>
              <a:cxn ang="0">
                <a:pos x="115" y="52"/>
              </a:cxn>
              <a:cxn ang="0">
                <a:pos x="0" y="126"/>
              </a:cxn>
            </a:cxnLst>
            <a:rect l="0" t="0" r="r" b="b"/>
            <a:pathLst>
              <a:path w="115" h="126">
                <a:moveTo>
                  <a:pt x="0" y="126"/>
                </a:moveTo>
                <a:lnTo>
                  <a:pt x="40" y="0"/>
                </a:lnTo>
                <a:lnTo>
                  <a:pt x="58" y="46"/>
                </a:lnTo>
                <a:lnTo>
                  <a:pt x="115" y="52"/>
                </a:lnTo>
                <a:lnTo>
                  <a:pt x="0" y="12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3" name="Freeform 33"/>
          <p:cNvSpPr>
            <a:spLocks/>
          </p:cNvSpPr>
          <p:nvPr/>
        </p:nvSpPr>
        <p:spPr bwMode="auto">
          <a:xfrm>
            <a:off x="3886200" y="3240088"/>
            <a:ext cx="1374775" cy="950912"/>
          </a:xfrm>
          <a:custGeom>
            <a:avLst/>
            <a:gdLst/>
            <a:ahLst/>
            <a:cxnLst>
              <a:cxn ang="0">
                <a:pos x="774" y="0"/>
              </a:cxn>
              <a:cxn ang="0">
                <a:pos x="315" y="11"/>
              </a:cxn>
              <a:cxn ang="0">
                <a:pos x="0" y="343"/>
              </a:cxn>
            </a:cxnLst>
            <a:rect l="0" t="0" r="r" b="b"/>
            <a:pathLst>
              <a:path w="774" h="343">
                <a:moveTo>
                  <a:pt x="774" y="0"/>
                </a:moveTo>
                <a:lnTo>
                  <a:pt x="315" y="11"/>
                </a:lnTo>
                <a:lnTo>
                  <a:pt x="0" y="343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4" name="Freeform 34"/>
          <p:cNvSpPr>
            <a:spLocks/>
          </p:cNvSpPr>
          <p:nvPr/>
        </p:nvSpPr>
        <p:spPr bwMode="auto">
          <a:xfrm>
            <a:off x="3771900" y="4143375"/>
            <a:ext cx="190500" cy="200025"/>
          </a:xfrm>
          <a:custGeom>
            <a:avLst/>
            <a:gdLst/>
            <a:ahLst/>
            <a:cxnLst>
              <a:cxn ang="0">
                <a:pos x="0" y="126"/>
              </a:cxn>
              <a:cxn ang="0">
                <a:pos x="57" y="0"/>
              </a:cxn>
              <a:cxn ang="0">
                <a:pos x="75" y="52"/>
              </a:cxn>
              <a:cxn ang="0">
                <a:pos x="120" y="63"/>
              </a:cxn>
              <a:cxn ang="0">
                <a:pos x="0" y="126"/>
              </a:cxn>
            </a:cxnLst>
            <a:rect l="0" t="0" r="r" b="b"/>
            <a:pathLst>
              <a:path w="120" h="126">
                <a:moveTo>
                  <a:pt x="0" y="126"/>
                </a:moveTo>
                <a:lnTo>
                  <a:pt x="57" y="0"/>
                </a:lnTo>
                <a:lnTo>
                  <a:pt x="75" y="52"/>
                </a:lnTo>
                <a:lnTo>
                  <a:pt x="120" y="63"/>
                </a:lnTo>
                <a:lnTo>
                  <a:pt x="0" y="12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35" name="Rectangle 35"/>
          <p:cNvSpPr>
            <a:spLocks noChangeArrowheads="1"/>
          </p:cNvSpPr>
          <p:nvPr/>
        </p:nvSpPr>
        <p:spPr bwMode="auto">
          <a:xfrm>
            <a:off x="5251450" y="3121025"/>
            <a:ext cx="1993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Dynamical Stability </a:t>
            </a:r>
            <a:endParaRPr lang="en-US"/>
          </a:p>
        </p:txBody>
      </p:sp>
      <p:sp>
        <p:nvSpPr>
          <p:cNvPr id="153636" name="Rectangle 36"/>
          <p:cNvSpPr>
            <a:spLocks noChangeArrowheads="1"/>
          </p:cNvSpPr>
          <p:nvPr/>
        </p:nvSpPr>
        <p:spPr bwMode="auto">
          <a:xfrm>
            <a:off x="7470775" y="3130550"/>
            <a:ext cx="1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3637" name="Rectangle 37"/>
          <p:cNvSpPr>
            <a:spLocks noChangeArrowheads="1"/>
          </p:cNvSpPr>
          <p:nvPr/>
        </p:nvSpPr>
        <p:spPr bwMode="auto">
          <a:xfrm>
            <a:off x="7624763" y="31210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  </a:t>
            </a:r>
            <a:endParaRPr lang="en-US"/>
          </a:p>
        </p:txBody>
      </p:sp>
      <p:sp>
        <p:nvSpPr>
          <p:cNvPr id="153639" name="Rectangle 39"/>
          <p:cNvSpPr>
            <a:spLocks noChangeArrowheads="1"/>
          </p:cNvSpPr>
          <p:nvPr/>
        </p:nvSpPr>
        <p:spPr bwMode="auto">
          <a:xfrm>
            <a:off x="7753350" y="3121025"/>
            <a:ext cx="63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153640" name="Rectangle 40"/>
          <p:cNvSpPr>
            <a:spLocks noChangeArrowheads="1"/>
          </p:cNvSpPr>
          <p:nvPr/>
        </p:nvSpPr>
        <p:spPr bwMode="auto">
          <a:xfrm>
            <a:off x="7816850" y="3130550"/>
            <a:ext cx="1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3641" name="Rectangle 41"/>
          <p:cNvSpPr>
            <a:spLocks noChangeArrowheads="1"/>
          </p:cNvSpPr>
          <p:nvPr/>
        </p:nvSpPr>
        <p:spPr bwMode="auto">
          <a:xfrm>
            <a:off x="7924800" y="3121025"/>
            <a:ext cx="63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153642" name="Rectangle 42"/>
          <p:cNvSpPr>
            <a:spLocks noChangeArrowheads="1"/>
          </p:cNvSpPr>
          <p:nvPr/>
        </p:nvSpPr>
        <p:spPr bwMode="auto">
          <a:xfrm>
            <a:off x="8489950" y="3130550"/>
            <a:ext cx="1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3643" name="Rectangle 43"/>
          <p:cNvSpPr>
            <a:spLocks noChangeArrowheads="1"/>
          </p:cNvSpPr>
          <p:nvPr/>
        </p:nvSpPr>
        <p:spPr bwMode="auto">
          <a:xfrm>
            <a:off x="8643938" y="31210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  </a:t>
            </a:r>
            <a:endParaRPr lang="en-US"/>
          </a:p>
        </p:txBody>
      </p:sp>
      <p:sp>
        <p:nvSpPr>
          <p:cNvPr id="153644" name="Freeform 44"/>
          <p:cNvSpPr>
            <a:spLocks/>
          </p:cNvSpPr>
          <p:nvPr/>
        </p:nvSpPr>
        <p:spPr bwMode="auto">
          <a:xfrm>
            <a:off x="1885950" y="3733800"/>
            <a:ext cx="933450" cy="1766888"/>
          </a:xfrm>
          <a:custGeom>
            <a:avLst/>
            <a:gdLst/>
            <a:ahLst/>
            <a:cxnLst>
              <a:cxn ang="0">
                <a:pos x="0" y="1190"/>
              </a:cxn>
              <a:cxn ang="0">
                <a:pos x="441" y="0"/>
              </a:cxn>
              <a:cxn ang="0">
                <a:pos x="453" y="0"/>
              </a:cxn>
              <a:cxn ang="0">
                <a:pos x="11" y="1190"/>
              </a:cxn>
              <a:cxn ang="0">
                <a:pos x="0" y="1190"/>
              </a:cxn>
            </a:cxnLst>
            <a:rect l="0" t="0" r="r" b="b"/>
            <a:pathLst>
              <a:path w="453" h="1190">
                <a:moveTo>
                  <a:pt x="0" y="1190"/>
                </a:moveTo>
                <a:lnTo>
                  <a:pt x="441" y="0"/>
                </a:lnTo>
                <a:lnTo>
                  <a:pt x="453" y="0"/>
                </a:lnTo>
                <a:lnTo>
                  <a:pt x="11" y="1190"/>
                </a:lnTo>
                <a:lnTo>
                  <a:pt x="0" y="119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5" name="Freeform 45"/>
          <p:cNvSpPr>
            <a:spLocks/>
          </p:cNvSpPr>
          <p:nvPr/>
        </p:nvSpPr>
        <p:spPr bwMode="auto">
          <a:xfrm>
            <a:off x="2908300" y="3048000"/>
            <a:ext cx="749300" cy="536575"/>
          </a:xfrm>
          <a:custGeom>
            <a:avLst/>
            <a:gdLst/>
            <a:ahLst/>
            <a:cxnLst>
              <a:cxn ang="0">
                <a:pos x="0" y="332"/>
              </a:cxn>
              <a:cxn ang="0">
                <a:pos x="257" y="0"/>
              </a:cxn>
              <a:cxn ang="0">
                <a:pos x="664" y="0"/>
              </a:cxn>
            </a:cxnLst>
            <a:rect l="0" t="0" r="r" b="b"/>
            <a:pathLst>
              <a:path w="664" h="332">
                <a:moveTo>
                  <a:pt x="0" y="332"/>
                </a:moveTo>
                <a:lnTo>
                  <a:pt x="257" y="0"/>
                </a:lnTo>
                <a:lnTo>
                  <a:pt x="664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6" name="Freeform 46"/>
          <p:cNvSpPr>
            <a:spLocks/>
          </p:cNvSpPr>
          <p:nvPr/>
        </p:nvSpPr>
        <p:spPr bwMode="auto">
          <a:xfrm>
            <a:off x="2781300" y="3525838"/>
            <a:ext cx="190500" cy="207962"/>
          </a:xfrm>
          <a:custGeom>
            <a:avLst/>
            <a:gdLst/>
            <a:ahLst/>
            <a:cxnLst>
              <a:cxn ang="0">
                <a:pos x="0" y="131"/>
              </a:cxn>
              <a:cxn ang="0">
                <a:pos x="45" y="0"/>
              </a:cxn>
              <a:cxn ang="0">
                <a:pos x="63" y="45"/>
              </a:cxn>
              <a:cxn ang="0">
                <a:pos x="120" y="57"/>
              </a:cxn>
              <a:cxn ang="0">
                <a:pos x="0" y="131"/>
              </a:cxn>
            </a:cxnLst>
            <a:rect l="0" t="0" r="r" b="b"/>
            <a:pathLst>
              <a:path w="120" h="131">
                <a:moveTo>
                  <a:pt x="0" y="131"/>
                </a:moveTo>
                <a:lnTo>
                  <a:pt x="45" y="0"/>
                </a:lnTo>
                <a:lnTo>
                  <a:pt x="63" y="45"/>
                </a:lnTo>
                <a:lnTo>
                  <a:pt x="120" y="57"/>
                </a:lnTo>
                <a:lnTo>
                  <a:pt x="0" y="131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3647" name="Rectangle 47"/>
          <p:cNvSpPr>
            <a:spLocks noChangeArrowheads="1"/>
          </p:cNvSpPr>
          <p:nvPr/>
        </p:nvSpPr>
        <p:spPr bwMode="auto">
          <a:xfrm>
            <a:off x="3732213" y="2884488"/>
            <a:ext cx="46355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Slope is a measure of tenderness or stiffness.</a:t>
            </a:r>
            <a:endParaRPr lang="en-US"/>
          </a:p>
        </p:txBody>
      </p:sp>
      <p:sp>
        <p:nvSpPr>
          <p:cNvPr id="153648" name="Rectangle 48"/>
          <p:cNvSpPr>
            <a:spLocks noChangeArrowheads="1"/>
          </p:cNvSpPr>
          <p:nvPr/>
        </p:nvSpPr>
        <p:spPr bwMode="auto">
          <a:xfrm>
            <a:off x="5475288" y="5867400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0402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0402" name="Worksheet" r:id="rId3" imgW="6562954" imgH="4619854" progId="Excel.Sheet.8">
              <p:embed/>
            </p:oleObj>
          </a:graphicData>
        </a:graphic>
      </p:graphicFrame>
      <p:sp>
        <p:nvSpPr>
          <p:cNvPr id="230403" name="Text Box 3"/>
          <p:cNvSpPr txBox="1">
            <a:spLocks noChangeArrowheads="1"/>
          </p:cNvSpPr>
          <p:nvPr/>
        </p:nvSpPr>
        <p:spPr bwMode="auto">
          <a:xfrm>
            <a:off x="914400" y="5772150"/>
            <a:ext cx="790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The above chart plots the data presented in the text on p. 4-6 an 4-7.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1426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1426" name="Worksheet" r:id="rId3" imgW="6562954" imgH="4619854" progId="Excel.Sheet.8">
              <p:embed/>
            </p:oleObj>
          </a:graphicData>
        </a:graphic>
      </p:graphicFrame>
      <p:sp>
        <p:nvSpPr>
          <p:cNvPr id="231427" name="Text Box 3"/>
          <p:cNvSpPr txBox="1">
            <a:spLocks noChangeArrowheads="1"/>
          </p:cNvSpPr>
          <p:nvPr/>
        </p:nvSpPr>
        <p:spPr bwMode="auto">
          <a:xfrm>
            <a:off x="365125" y="5446713"/>
            <a:ext cx="8749190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With </a:t>
            </a:r>
            <a:r>
              <a:rPr lang="el-GR" dirty="0" smtClean="0">
                <a:latin typeface="Times New Roman"/>
                <a:cs typeface="Times New Roman"/>
              </a:rPr>
              <a:t>φ</a:t>
            </a:r>
            <a:r>
              <a:rPr lang="en-US" sz="1800" dirty="0" smtClean="0">
                <a:latin typeface="Arial" charset="0"/>
              </a:rPr>
              <a:t> </a:t>
            </a:r>
            <a:r>
              <a:rPr lang="en-US" sz="1800" dirty="0">
                <a:latin typeface="Arial" charset="0"/>
              </a:rPr>
              <a:t>at 0 degrees, the moment arm is also is 0.  The buoyant force and the ship’s</a:t>
            </a:r>
          </a:p>
          <a:p>
            <a:r>
              <a:rPr lang="en-US" sz="1800" dirty="0">
                <a:latin typeface="Arial" charset="0"/>
              </a:rPr>
              <a:t>weight are aligned.  No moment is created.</a:t>
            </a:r>
          </a:p>
        </p:txBody>
      </p:sp>
      <p:sp>
        <p:nvSpPr>
          <p:cNvPr id="231428" name="Oval 4"/>
          <p:cNvSpPr>
            <a:spLocks noChangeArrowheads="1"/>
          </p:cNvSpPr>
          <p:nvPr/>
        </p:nvSpPr>
        <p:spPr bwMode="auto">
          <a:xfrm>
            <a:off x="1981200" y="40386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1752600" y="76200"/>
            <a:ext cx="58642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4.2 Internal Righting Moment </a:t>
            </a:r>
            <a:endParaRPr lang="en-US" sz="2800" b="1">
              <a:latin typeface="Arial" charset="0"/>
            </a:endParaRP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0" y="1676400"/>
            <a:ext cx="91440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EXTERNAL FORCES cause a vessel to heel.  		Recall Force x Distance = Moment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External Moment can be caused by wind 		pushing on one side of the vessel and water 	resisting the motion on the other side.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Each distributed force can be resolved into a 	resultant force vector.  The wind acts above 	the waterline and the water resistance acts 	below the waterline.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450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2450" name="Worksheet" r:id="rId3" imgW="6562954" imgH="4619854" progId="Excel.Sheet.8">
              <p:embed/>
            </p:oleObj>
          </a:graphicData>
        </a:graphic>
      </p:graphicFrame>
      <p:sp>
        <p:nvSpPr>
          <p:cNvPr id="232451" name="Text Box 3"/>
          <p:cNvSpPr txBox="1">
            <a:spLocks noChangeArrowheads="1"/>
          </p:cNvSpPr>
          <p:nvPr/>
        </p:nvSpPr>
        <p:spPr bwMode="auto">
          <a:xfrm>
            <a:off x="365125" y="5446713"/>
            <a:ext cx="83664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As the angle of heel increases, the moment arm also increases.  At </a:t>
            </a:r>
            <a:r>
              <a:rPr lang="en-US" sz="1800" dirty="0" smtClean="0">
                <a:latin typeface="Arial" charset="0"/>
              </a:rPr>
              <a:t>25 degrees</a:t>
            </a:r>
            <a:r>
              <a:rPr lang="en-US" sz="1800" dirty="0">
                <a:latin typeface="Arial" charset="0"/>
              </a:rPr>
              <a:t>, </a:t>
            </a:r>
          </a:p>
          <a:p>
            <a:r>
              <a:rPr lang="en-US" sz="1800" dirty="0">
                <a:latin typeface="Arial" charset="0"/>
              </a:rPr>
              <a:t>shown here, GZ is 2.5ft.</a:t>
            </a:r>
          </a:p>
        </p:txBody>
      </p:sp>
      <p:sp>
        <p:nvSpPr>
          <p:cNvPr id="232452" name="Oval 4"/>
          <p:cNvSpPr>
            <a:spLocks noChangeArrowheads="1"/>
          </p:cNvSpPr>
          <p:nvPr/>
        </p:nvSpPr>
        <p:spPr bwMode="auto">
          <a:xfrm>
            <a:off x="3352800" y="23622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2453" name="Line 5"/>
          <p:cNvSpPr>
            <a:spLocks noChangeShapeType="1"/>
          </p:cNvSpPr>
          <p:nvPr/>
        </p:nvSpPr>
        <p:spPr bwMode="auto">
          <a:xfrm>
            <a:off x="1752600" y="57912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3474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3474" name="Worksheet" r:id="rId3" imgW="6562954" imgH="4619854" progId="Excel.Sheet.8">
              <p:embed/>
            </p:oleObj>
          </a:graphicData>
        </a:graphic>
      </p:graphicFrame>
      <p:sp>
        <p:nvSpPr>
          <p:cNvPr id="233475" name="Oval 3"/>
          <p:cNvSpPr>
            <a:spLocks noChangeArrowheads="1"/>
          </p:cNvSpPr>
          <p:nvPr/>
        </p:nvSpPr>
        <p:spPr bwMode="auto">
          <a:xfrm>
            <a:off x="4648200" y="13716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3476" name="Text Box 4"/>
          <p:cNvSpPr txBox="1">
            <a:spLocks noChangeArrowheads="1"/>
          </p:cNvSpPr>
          <p:nvPr/>
        </p:nvSpPr>
        <p:spPr bwMode="auto">
          <a:xfrm>
            <a:off x="288925" y="5370513"/>
            <a:ext cx="866775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As the angle increases, the moment arm increases to a maximum… here it is 4ft.</a:t>
            </a:r>
          </a:p>
          <a:p>
            <a:r>
              <a:rPr lang="en-US" sz="1800" dirty="0">
                <a:latin typeface="Arial" charset="0"/>
              </a:rPr>
              <a:t>As </a:t>
            </a:r>
            <a:r>
              <a:rPr lang="el-GR" dirty="0" smtClean="0">
                <a:latin typeface="Times New Roman"/>
                <a:cs typeface="Times New Roman"/>
              </a:rPr>
              <a:t>φ</a:t>
            </a:r>
            <a:r>
              <a:rPr lang="en-US" sz="1800" dirty="0" smtClean="0">
                <a:latin typeface="Arial" charset="0"/>
              </a:rPr>
              <a:t> </a:t>
            </a:r>
            <a:r>
              <a:rPr lang="en-US" sz="1800" dirty="0">
                <a:latin typeface="Arial" charset="0"/>
              </a:rPr>
              <a:t>increases beyond this point the moment arm begins to decrease and the ship </a:t>
            </a:r>
          </a:p>
          <a:p>
            <a:r>
              <a:rPr lang="en-US" sz="1800" dirty="0">
                <a:latin typeface="Arial" charset="0"/>
              </a:rPr>
              <a:t>becomes in danger of capsizing…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4498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4498" name="Worksheet" r:id="rId3" imgW="6562954" imgH="4619854" progId="Excel.Sheet.8">
              <p:embed/>
            </p:oleObj>
          </a:graphicData>
        </a:graphic>
      </p:graphicFrame>
      <p:sp>
        <p:nvSpPr>
          <p:cNvPr id="234499" name="Oval 3"/>
          <p:cNvSpPr>
            <a:spLocks noChangeArrowheads="1"/>
          </p:cNvSpPr>
          <p:nvPr/>
        </p:nvSpPr>
        <p:spPr bwMode="auto">
          <a:xfrm>
            <a:off x="4648200" y="13716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4500" name="Text Box 4"/>
          <p:cNvSpPr txBox="1">
            <a:spLocks noChangeArrowheads="1"/>
          </p:cNvSpPr>
          <p:nvPr/>
        </p:nvSpPr>
        <p:spPr bwMode="auto">
          <a:xfrm>
            <a:off x="288925" y="5370513"/>
            <a:ext cx="87820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dirty="0">
                <a:latin typeface="Arial" charset="0"/>
              </a:rPr>
              <a:t>...Remember, the internal moment couple created here is in response to the external </a:t>
            </a:r>
          </a:p>
          <a:p>
            <a:r>
              <a:rPr lang="en-US" sz="1800" dirty="0">
                <a:latin typeface="Arial" charset="0"/>
              </a:rPr>
              <a:t>couple created by outside forces.  At GZ </a:t>
            </a:r>
            <a:r>
              <a:rPr lang="en-US" sz="1800" baseline="-25000" dirty="0">
                <a:latin typeface="Arial" charset="0"/>
              </a:rPr>
              <a:t>max</a:t>
            </a:r>
            <a:r>
              <a:rPr lang="en-US" sz="1800" dirty="0">
                <a:latin typeface="Arial" charset="0"/>
              </a:rPr>
              <a:t> the ship is creating its </a:t>
            </a:r>
            <a:r>
              <a:rPr lang="en-US" sz="1800" b="1" dirty="0">
                <a:latin typeface="Arial" charset="0"/>
              </a:rPr>
              <a:t>maximum </a:t>
            </a:r>
          </a:p>
          <a:p>
            <a:r>
              <a:rPr lang="en-US" sz="1800" dirty="0">
                <a:latin typeface="Arial" charset="0"/>
              </a:rPr>
              <a:t>internal moment.  If the external moment is greater than the internal moment, </a:t>
            </a:r>
          </a:p>
          <a:p>
            <a:r>
              <a:rPr lang="en-US" sz="1800" dirty="0">
                <a:latin typeface="Arial" charset="0"/>
              </a:rPr>
              <a:t>then the ship will continue to heel over until capsized.</a:t>
            </a:r>
          </a:p>
        </p:txBody>
      </p:sp>
      <p:sp>
        <p:nvSpPr>
          <p:cNvPr id="234501" name="Line 5"/>
          <p:cNvSpPr>
            <a:spLocks noChangeShapeType="1"/>
          </p:cNvSpPr>
          <p:nvPr/>
        </p:nvSpPr>
        <p:spPr bwMode="auto">
          <a:xfrm>
            <a:off x="4114800" y="57150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22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5522" name="Worksheet" r:id="rId3" imgW="6562954" imgH="4619854" progId="Excel.Sheet.8">
              <p:embed/>
            </p:oleObj>
          </a:graphicData>
        </a:graphic>
      </p:graphicFrame>
      <p:sp>
        <p:nvSpPr>
          <p:cNvPr id="235523" name="Oval 3"/>
          <p:cNvSpPr>
            <a:spLocks noChangeArrowheads="1"/>
          </p:cNvSpPr>
          <p:nvPr/>
        </p:nvSpPr>
        <p:spPr bwMode="auto">
          <a:xfrm>
            <a:off x="6019800" y="27432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24" name="Text Box 4"/>
          <p:cNvSpPr txBox="1">
            <a:spLocks noChangeArrowheads="1"/>
          </p:cNvSpPr>
          <p:nvPr/>
        </p:nvSpPr>
        <p:spPr bwMode="auto">
          <a:xfrm>
            <a:off x="441325" y="5195888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35525" name="Text Box 5"/>
          <p:cNvSpPr txBox="1">
            <a:spLocks noChangeArrowheads="1"/>
          </p:cNvSpPr>
          <p:nvPr/>
        </p:nvSpPr>
        <p:spPr bwMode="auto">
          <a:xfrm>
            <a:off x="288925" y="5192713"/>
            <a:ext cx="870943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The angle of heel continues to increase, but the moment arm GZ, and thus </a:t>
            </a:r>
            <a:endParaRPr lang="en-US" dirty="0" smtClean="0">
              <a:latin typeface="Arial" charset="0"/>
            </a:endParaRPr>
          </a:p>
          <a:p>
            <a:r>
              <a:rPr lang="en-US" dirty="0" smtClean="0">
                <a:latin typeface="Arial" charset="0"/>
              </a:rPr>
              <a:t>the internal </a:t>
            </a:r>
            <a:r>
              <a:rPr lang="en-US" dirty="0">
                <a:latin typeface="Arial" charset="0"/>
              </a:rPr>
              <a:t>moment couple, decreases.</a:t>
            </a:r>
          </a:p>
        </p:txBody>
      </p:sp>
      <p:sp>
        <p:nvSpPr>
          <p:cNvPr id="235526" name="Line 6"/>
          <p:cNvSpPr>
            <a:spLocks noChangeShapeType="1"/>
          </p:cNvSpPr>
          <p:nvPr/>
        </p:nvSpPr>
        <p:spPr bwMode="auto">
          <a:xfrm>
            <a:off x="7315200" y="5257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546" name="Object 2"/>
          <p:cNvGraphicFramePr>
            <a:graphicFrameLocks noChangeAspect="1"/>
          </p:cNvGraphicFramePr>
          <p:nvPr/>
        </p:nvGraphicFramePr>
        <p:xfrm>
          <a:off x="1447800" y="381000"/>
          <a:ext cx="6407150" cy="4511675"/>
        </p:xfrm>
        <a:graphic>
          <a:graphicData uri="http://schemas.openxmlformats.org/presentationml/2006/ole">
            <p:oleObj spid="_x0000_s236546" name="Worksheet" r:id="rId3" imgW="6562954" imgH="4619854" progId="Excel.Sheet.8">
              <p:embed/>
            </p:oleObj>
          </a:graphicData>
        </a:graphic>
      </p:graphicFrame>
      <p:sp>
        <p:nvSpPr>
          <p:cNvPr id="236547" name="Oval 3"/>
          <p:cNvSpPr>
            <a:spLocks noChangeArrowheads="1"/>
          </p:cNvSpPr>
          <p:nvPr/>
        </p:nvSpPr>
        <p:spPr bwMode="auto">
          <a:xfrm>
            <a:off x="7315200" y="4038600"/>
            <a:ext cx="457200" cy="381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200025" y="5105400"/>
            <a:ext cx="89439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The angle has now increased to the point that G and B are now aligned again,</a:t>
            </a:r>
          </a:p>
          <a:p>
            <a:r>
              <a:rPr lang="en-US">
                <a:latin typeface="Arial" charset="0"/>
              </a:rPr>
              <a:t>but not in a good way.  GZ is now at 0 and no internal moment couple is </a:t>
            </a:r>
          </a:p>
          <a:p>
            <a:r>
              <a:rPr lang="en-US">
                <a:latin typeface="Arial" charset="0"/>
              </a:rPr>
              <a:t>present.  Beyond this point the ship is officially capsized, unable to right itself.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665163" y="76200"/>
            <a:ext cx="8172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Curve of Intact Statical Stability </a:t>
            </a:r>
            <a:r>
              <a:rPr lang="en-US" sz="3200" b="1" i="1">
                <a:latin typeface="Arial" charset="0"/>
              </a:rPr>
              <a:t>Caveats!</a:t>
            </a:r>
            <a:r>
              <a:rPr lang="en-US" sz="2800" b="1" i="1">
                <a:latin typeface="Arial" charset="0"/>
              </a:rPr>
              <a:t> </a:t>
            </a:r>
          </a:p>
        </p:txBody>
      </p:sp>
      <p:sp>
        <p:nvSpPr>
          <p:cNvPr id="154628" name="Rectangle 4"/>
          <p:cNvSpPr>
            <a:spLocks noChangeArrowheads="1"/>
          </p:cNvSpPr>
          <p:nvPr/>
        </p:nvSpPr>
        <p:spPr bwMode="auto">
          <a:xfrm>
            <a:off x="0" y="1828800"/>
            <a:ext cx="9144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Predictions made by the Curves of Intact Statical Stability are not accurate for dynamic seaways because additional external forces and momentum are not included in the analysis. ”Added Mass”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However, it is a simple, useful tool for comparison and has been used to develop both intact and damaged stability criterion for the US Navy.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Rectangle 3"/>
          <p:cNvSpPr>
            <a:spLocks noChangeArrowheads="1"/>
          </p:cNvSpPr>
          <p:nvPr/>
        </p:nvSpPr>
        <p:spPr bwMode="auto">
          <a:xfrm>
            <a:off x="1447800" y="76200"/>
            <a:ext cx="6270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Curve of Intact Statical Stability</a:t>
            </a:r>
            <a:endParaRPr lang="en-US" sz="2800" b="1">
              <a:latin typeface="Arial" charset="0"/>
            </a:endParaRPr>
          </a:p>
        </p:txBody>
      </p:sp>
      <p:sp>
        <p:nvSpPr>
          <p:cNvPr id="155652" name="Rectangle 4"/>
          <p:cNvSpPr>
            <a:spLocks noChangeArrowheads="1"/>
          </p:cNvSpPr>
          <p:nvPr/>
        </p:nvSpPr>
        <p:spPr bwMode="auto">
          <a:xfrm>
            <a:off x="0" y="16764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Typical Curve of Intact Statical Stability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Vessel is upright when no external forces are applied and the Center of Gravity is assumed 	on the centerline.  (Hydrostatics)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As an external force is applied, the vessel heels over causing the Center of Buoyancy to move off the centerline.  The Righting Arm (GZ) is no longer zero.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1447800" y="76200"/>
            <a:ext cx="6270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Curve of Intact Statical Stability</a:t>
            </a:r>
            <a:endParaRPr lang="en-US" sz="2800" b="1">
              <a:latin typeface="Arial" charset="0"/>
            </a:endParaRP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0" y="1447800"/>
            <a:ext cx="91440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Arial" charset="0"/>
              </a:rPr>
              <a:t>Typical Curve of Intact Statical Stability (cont.)</a:t>
            </a:r>
          </a:p>
          <a:p>
            <a:pPr>
              <a:buFontTx/>
              <a:buChar char="•"/>
            </a:pPr>
            <a:endParaRPr lang="en-US" sz="24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 b="1">
                <a:latin typeface="Arial" charset="0"/>
              </a:rPr>
              <a:t>    As the angle of heel increases, the Center of Buoyancy 	moves farther and farther outboard (increasing the 	Righting Arm).</a:t>
            </a:r>
          </a:p>
          <a:p>
            <a:pPr lvl="1">
              <a:buFontTx/>
              <a:buChar char="–"/>
            </a:pPr>
            <a:endParaRPr lang="en-US" sz="24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 b="1">
                <a:latin typeface="Arial" charset="0"/>
              </a:rPr>
              <a:t>   The max Righting Arm will happen when the Center of 	Buoyancy is the furthest from the CG.  This is </a:t>
            </a:r>
            <a:r>
              <a:rPr lang="en-US" sz="2400" b="1" u="sng">
                <a:latin typeface="Arial" charset="0"/>
              </a:rPr>
              <a:t>max</a:t>
            </a:r>
            <a:r>
              <a:rPr lang="en-US" sz="2400" b="1">
                <a:latin typeface="Arial" charset="0"/>
              </a:rPr>
              <a:t> 	stability.</a:t>
            </a:r>
          </a:p>
          <a:p>
            <a:pPr lvl="1">
              <a:buFontTx/>
              <a:buChar char="–"/>
            </a:pPr>
            <a:endParaRPr lang="en-US" sz="24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 b="1">
                <a:latin typeface="Arial" charset="0"/>
              </a:rPr>
              <a:t>    If the vessel continues to heel, the Center of Buoyancy 	will move back towards the CG and the Righting Arm 	will decrease.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9" name="Rectangle 3"/>
          <p:cNvSpPr>
            <a:spLocks noChangeArrowheads="1"/>
          </p:cNvSpPr>
          <p:nvPr/>
        </p:nvSpPr>
        <p:spPr bwMode="auto">
          <a:xfrm>
            <a:off x="1425575" y="76200"/>
            <a:ext cx="62706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Curve of Intact Statical Stability</a:t>
            </a:r>
            <a:endParaRPr lang="en-US" sz="2800" b="1">
              <a:latin typeface="Arial" charset="0"/>
            </a:endParaRPr>
          </a:p>
        </p:txBody>
      </p:sp>
      <p:sp>
        <p:nvSpPr>
          <p:cNvPr id="157700" name="Rectangle 4"/>
          <p:cNvSpPr>
            <a:spLocks noChangeArrowheads="1"/>
          </p:cNvSpPr>
          <p:nvPr/>
        </p:nvSpPr>
        <p:spPr bwMode="auto">
          <a:xfrm>
            <a:off x="0" y="1600200"/>
            <a:ext cx="91440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Typical Curve of Intact Statical Stability (cont.)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Since stability is a function of displacement, there is a different curve for each displacement and KG.   These are called the Cross Curves.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Text Box 2"/>
          <p:cNvSpPr txBox="1">
            <a:spLocks noChangeArrowheads="1"/>
          </p:cNvSpPr>
          <p:nvPr/>
        </p:nvSpPr>
        <p:spPr bwMode="auto">
          <a:xfrm>
            <a:off x="0" y="581025"/>
            <a:ext cx="9144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latin typeface="Arial" charset="0"/>
              </a:rPr>
              <a:t>For all ships, there exists the </a:t>
            </a:r>
            <a:r>
              <a:rPr lang="en-US" b="1" dirty="0">
                <a:solidFill>
                  <a:schemeClr val="accent2"/>
                </a:solidFill>
                <a:latin typeface="Arial" charset="0"/>
              </a:rPr>
              <a:t>CROSS CURVES OF STABILITY</a:t>
            </a:r>
            <a:r>
              <a:rPr lang="en-US" dirty="0">
                <a:latin typeface="Arial" charset="0"/>
              </a:rPr>
              <a:t>.  </a:t>
            </a:r>
          </a:p>
          <a:p>
            <a:r>
              <a:rPr lang="en-US" dirty="0">
                <a:latin typeface="Arial" charset="0"/>
              </a:rPr>
              <a:t>Like the Curves of Form, they are a series of curves presented on a common axis.</a:t>
            </a:r>
          </a:p>
          <a:p>
            <a:endParaRPr lang="en-US" dirty="0">
              <a:latin typeface="Arial" charset="0"/>
            </a:endParaRPr>
          </a:p>
          <a:p>
            <a:pPr>
              <a:buFontTx/>
              <a:buChar char="•"/>
            </a:pPr>
            <a:r>
              <a:rPr lang="en-US" dirty="0">
                <a:latin typeface="Arial" charset="0"/>
              </a:rPr>
              <a:t> The x-axis is the ship’s displacement, </a:t>
            </a:r>
            <a:r>
              <a:rPr lang="el-GR" sz="2400" dirty="0" smtClean="0">
                <a:latin typeface="Times New Roman"/>
                <a:cs typeface="Times New Roman"/>
              </a:rPr>
              <a:t>Δ</a:t>
            </a:r>
            <a:r>
              <a:rPr lang="en-US" baseline="-25000" dirty="0" smtClean="0">
                <a:latin typeface="Arial" charset="0"/>
              </a:rPr>
              <a:t>s</a:t>
            </a:r>
            <a:r>
              <a:rPr lang="en-US" dirty="0">
                <a:latin typeface="Arial" charset="0"/>
              </a:rPr>
              <a:t>, in LT</a:t>
            </a:r>
          </a:p>
          <a:p>
            <a:pPr>
              <a:buFontTx/>
              <a:buChar char="•"/>
            </a:pPr>
            <a:r>
              <a:rPr lang="en-US" dirty="0">
                <a:latin typeface="Arial" charset="0"/>
              </a:rPr>
              <a:t> The y-axis is the righting arm, GZ, in ft</a:t>
            </a:r>
          </a:p>
          <a:p>
            <a:pPr>
              <a:buFontTx/>
              <a:buChar char="•"/>
            </a:pPr>
            <a:r>
              <a:rPr lang="en-US" dirty="0">
                <a:latin typeface="Arial" charset="0"/>
              </a:rPr>
              <a:t> A series of curves are presented, each representing a different angle of heel f</a:t>
            </a:r>
          </a:p>
        </p:txBody>
      </p:sp>
      <p:sp>
        <p:nvSpPr>
          <p:cNvPr id="237571" name="Text Box 3"/>
          <p:cNvSpPr txBox="1">
            <a:spLocks noChangeArrowheads="1"/>
          </p:cNvSpPr>
          <p:nvPr/>
        </p:nvSpPr>
        <p:spPr bwMode="auto">
          <a:xfrm>
            <a:off x="117475" y="3886200"/>
            <a:ext cx="8874125" cy="8509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accent2"/>
                </a:solidFill>
              </a:rPr>
              <a:t>By plotting the data from the Cross Curves of Stability for a given </a:t>
            </a:r>
          </a:p>
          <a:p>
            <a:r>
              <a:rPr lang="en-US" sz="2400" b="1">
                <a:solidFill>
                  <a:schemeClr val="accent2"/>
                </a:solidFill>
              </a:rPr>
              <a:t>displacement, you can create an Intact Statical Stability Curve.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2011363" y="152400"/>
            <a:ext cx="5075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Internal Righting Moment</a:t>
            </a:r>
            <a:endParaRPr lang="en-US" sz="2800" b="1">
              <a:latin typeface="Arial" charset="0"/>
            </a:endParaRPr>
          </a:p>
        </p:txBody>
      </p:sp>
      <p:sp>
        <p:nvSpPr>
          <p:cNvPr id="218115" name="Text Box 3"/>
          <p:cNvSpPr txBox="1">
            <a:spLocks noChangeArrowheads="1"/>
          </p:cNvSpPr>
          <p:nvPr/>
        </p:nvSpPr>
        <p:spPr bwMode="auto">
          <a:xfrm>
            <a:off x="5165725" y="2987675"/>
            <a:ext cx="2755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hlink"/>
                </a:solidFill>
                <a:latin typeface="Arial" charset="0"/>
              </a:rPr>
              <a:t>Righting Arm</a:t>
            </a:r>
          </a:p>
        </p:txBody>
      </p:sp>
      <p:sp>
        <p:nvSpPr>
          <p:cNvPr id="218116" name="AutoShape 4"/>
          <p:cNvSpPr>
            <a:spLocks noChangeAspect="1" noChangeArrowheads="1" noTextEdit="1"/>
          </p:cNvSpPr>
          <p:nvPr/>
        </p:nvSpPr>
        <p:spPr bwMode="auto">
          <a:xfrm>
            <a:off x="928688" y="1371600"/>
            <a:ext cx="7286625" cy="536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17" name="Freeform 5"/>
          <p:cNvSpPr>
            <a:spLocks/>
          </p:cNvSpPr>
          <p:nvPr/>
        </p:nvSpPr>
        <p:spPr bwMode="auto">
          <a:xfrm>
            <a:off x="1893888" y="2205038"/>
            <a:ext cx="611187" cy="3005137"/>
          </a:xfrm>
          <a:custGeom>
            <a:avLst/>
            <a:gdLst/>
            <a:ahLst/>
            <a:cxnLst>
              <a:cxn ang="0">
                <a:pos x="385" y="0"/>
              </a:cxn>
              <a:cxn ang="0">
                <a:pos x="13" y="1893"/>
              </a:cxn>
              <a:cxn ang="0">
                <a:pos x="0" y="1893"/>
              </a:cxn>
              <a:cxn ang="0">
                <a:pos x="372" y="0"/>
              </a:cxn>
              <a:cxn ang="0">
                <a:pos x="385" y="0"/>
              </a:cxn>
            </a:cxnLst>
            <a:rect l="0" t="0" r="r" b="b"/>
            <a:pathLst>
              <a:path w="385" h="1893">
                <a:moveTo>
                  <a:pt x="385" y="0"/>
                </a:moveTo>
                <a:lnTo>
                  <a:pt x="13" y="1893"/>
                </a:lnTo>
                <a:lnTo>
                  <a:pt x="0" y="1893"/>
                </a:lnTo>
                <a:lnTo>
                  <a:pt x="372" y="0"/>
                </a:lnTo>
                <a:lnTo>
                  <a:pt x="38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18" name="Freeform 6"/>
          <p:cNvSpPr>
            <a:spLocks/>
          </p:cNvSpPr>
          <p:nvPr/>
        </p:nvSpPr>
        <p:spPr bwMode="auto">
          <a:xfrm>
            <a:off x="6105525" y="3033713"/>
            <a:ext cx="612775" cy="3006725"/>
          </a:xfrm>
          <a:custGeom>
            <a:avLst/>
            <a:gdLst/>
            <a:ahLst/>
            <a:cxnLst>
              <a:cxn ang="0">
                <a:pos x="386" y="0"/>
              </a:cxn>
              <a:cxn ang="0">
                <a:pos x="13" y="1894"/>
              </a:cxn>
              <a:cxn ang="0">
                <a:pos x="0" y="1894"/>
              </a:cxn>
              <a:cxn ang="0">
                <a:pos x="373" y="0"/>
              </a:cxn>
              <a:cxn ang="0">
                <a:pos x="386" y="0"/>
              </a:cxn>
            </a:cxnLst>
            <a:rect l="0" t="0" r="r" b="b"/>
            <a:pathLst>
              <a:path w="386" h="1894">
                <a:moveTo>
                  <a:pt x="386" y="0"/>
                </a:moveTo>
                <a:lnTo>
                  <a:pt x="13" y="1894"/>
                </a:lnTo>
                <a:lnTo>
                  <a:pt x="0" y="1894"/>
                </a:lnTo>
                <a:lnTo>
                  <a:pt x="373" y="0"/>
                </a:lnTo>
                <a:lnTo>
                  <a:pt x="386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19" name="Freeform 7"/>
          <p:cNvSpPr>
            <a:spLocks/>
          </p:cNvSpPr>
          <p:nvPr/>
        </p:nvSpPr>
        <p:spPr bwMode="auto">
          <a:xfrm>
            <a:off x="5400675" y="6019800"/>
            <a:ext cx="695325" cy="103188"/>
          </a:xfrm>
          <a:custGeom>
            <a:avLst/>
            <a:gdLst/>
            <a:ahLst/>
            <a:cxnLst>
              <a:cxn ang="0">
                <a:pos x="438" y="13"/>
              </a:cxn>
              <a:cxn ang="0">
                <a:pos x="405" y="26"/>
              </a:cxn>
              <a:cxn ang="0">
                <a:pos x="314" y="52"/>
              </a:cxn>
              <a:cxn ang="0">
                <a:pos x="261" y="65"/>
              </a:cxn>
              <a:cxn ang="0">
                <a:pos x="209" y="65"/>
              </a:cxn>
              <a:cxn ang="0">
                <a:pos x="150" y="58"/>
              </a:cxn>
              <a:cxn ang="0">
                <a:pos x="26" y="39"/>
              </a:cxn>
              <a:cxn ang="0">
                <a:pos x="13" y="39"/>
              </a:cxn>
              <a:cxn ang="0">
                <a:pos x="0" y="32"/>
              </a:cxn>
              <a:cxn ang="0">
                <a:pos x="0" y="19"/>
              </a:cxn>
              <a:cxn ang="0">
                <a:pos x="13" y="26"/>
              </a:cxn>
              <a:cxn ang="0">
                <a:pos x="26" y="26"/>
              </a:cxn>
              <a:cxn ang="0">
                <a:pos x="150" y="45"/>
              </a:cxn>
              <a:cxn ang="0">
                <a:pos x="209" y="52"/>
              </a:cxn>
              <a:cxn ang="0">
                <a:pos x="261" y="52"/>
              </a:cxn>
              <a:cxn ang="0">
                <a:pos x="314" y="39"/>
              </a:cxn>
              <a:cxn ang="0">
                <a:pos x="405" y="13"/>
              </a:cxn>
              <a:cxn ang="0">
                <a:pos x="438" y="0"/>
              </a:cxn>
              <a:cxn ang="0">
                <a:pos x="438" y="13"/>
              </a:cxn>
            </a:cxnLst>
            <a:rect l="0" t="0" r="r" b="b"/>
            <a:pathLst>
              <a:path w="438" h="65">
                <a:moveTo>
                  <a:pt x="438" y="13"/>
                </a:moveTo>
                <a:lnTo>
                  <a:pt x="405" y="26"/>
                </a:lnTo>
                <a:lnTo>
                  <a:pt x="314" y="52"/>
                </a:lnTo>
                <a:lnTo>
                  <a:pt x="261" y="65"/>
                </a:lnTo>
                <a:lnTo>
                  <a:pt x="209" y="65"/>
                </a:lnTo>
                <a:lnTo>
                  <a:pt x="150" y="58"/>
                </a:lnTo>
                <a:lnTo>
                  <a:pt x="26" y="39"/>
                </a:lnTo>
                <a:lnTo>
                  <a:pt x="13" y="39"/>
                </a:lnTo>
                <a:lnTo>
                  <a:pt x="0" y="32"/>
                </a:lnTo>
                <a:lnTo>
                  <a:pt x="0" y="19"/>
                </a:lnTo>
                <a:lnTo>
                  <a:pt x="13" y="26"/>
                </a:lnTo>
                <a:lnTo>
                  <a:pt x="26" y="26"/>
                </a:lnTo>
                <a:lnTo>
                  <a:pt x="150" y="45"/>
                </a:lnTo>
                <a:lnTo>
                  <a:pt x="209" y="52"/>
                </a:lnTo>
                <a:lnTo>
                  <a:pt x="261" y="52"/>
                </a:lnTo>
                <a:lnTo>
                  <a:pt x="314" y="39"/>
                </a:lnTo>
                <a:lnTo>
                  <a:pt x="405" y="13"/>
                </a:lnTo>
                <a:lnTo>
                  <a:pt x="438" y="0"/>
                </a:lnTo>
                <a:lnTo>
                  <a:pt x="438" y="1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0" name="Freeform 8"/>
          <p:cNvSpPr>
            <a:spLocks/>
          </p:cNvSpPr>
          <p:nvPr/>
        </p:nvSpPr>
        <p:spPr bwMode="auto">
          <a:xfrm>
            <a:off x="1905000" y="4953000"/>
            <a:ext cx="581025" cy="539750"/>
          </a:xfrm>
          <a:custGeom>
            <a:avLst/>
            <a:gdLst/>
            <a:ahLst/>
            <a:cxnLst>
              <a:cxn ang="0">
                <a:pos x="366" y="340"/>
              </a:cxn>
              <a:cxn ang="0">
                <a:pos x="287" y="320"/>
              </a:cxn>
              <a:cxn ang="0">
                <a:pos x="215" y="287"/>
              </a:cxn>
              <a:cxn ang="0">
                <a:pos x="150" y="255"/>
              </a:cxn>
              <a:cxn ang="0">
                <a:pos x="98" y="222"/>
              </a:cxn>
              <a:cxn ang="0">
                <a:pos x="45" y="176"/>
              </a:cxn>
              <a:cxn ang="0">
                <a:pos x="19" y="144"/>
              </a:cxn>
              <a:cxn ang="0">
                <a:pos x="0" y="105"/>
              </a:cxn>
              <a:cxn ang="0">
                <a:pos x="0" y="65"/>
              </a:cxn>
              <a:cxn ang="0">
                <a:pos x="19" y="26"/>
              </a:cxn>
              <a:cxn ang="0">
                <a:pos x="52" y="0"/>
              </a:cxn>
              <a:cxn ang="0">
                <a:pos x="65" y="0"/>
              </a:cxn>
              <a:cxn ang="0">
                <a:pos x="32" y="26"/>
              </a:cxn>
              <a:cxn ang="0">
                <a:pos x="13" y="65"/>
              </a:cxn>
              <a:cxn ang="0">
                <a:pos x="13" y="105"/>
              </a:cxn>
              <a:cxn ang="0">
                <a:pos x="32" y="144"/>
              </a:cxn>
              <a:cxn ang="0">
                <a:pos x="52" y="170"/>
              </a:cxn>
              <a:cxn ang="0">
                <a:pos x="98" y="209"/>
              </a:cxn>
              <a:cxn ang="0">
                <a:pos x="150" y="242"/>
              </a:cxn>
              <a:cxn ang="0">
                <a:pos x="215" y="274"/>
              </a:cxn>
              <a:cxn ang="0">
                <a:pos x="287" y="307"/>
              </a:cxn>
              <a:cxn ang="0">
                <a:pos x="366" y="327"/>
              </a:cxn>
              <a:cxn ang="0">
                <a:pos x="366" y="340"/>
              </a:cxn>
            </a:cxnLst>
            <a:rect l="0" t="0" r="r" b="b"/>
            <a:pathLst>
              <a:path w="366" h="340">
                <a:moveTo>
                  <a:pt x="366" y="340"/>
                </a:moveTo>
                <a:lnTo>
                  <a:pt x="287" y="320"/>
                </a:lnTo>
                <a:lnTo>
                  <a:pt x="215" y="287"/>
                </a:lnTo>
                <a:lnTo>
                  <a:pt x="150" y="255"/>
                </a:lnTo>
                <a:lnTo>
                  <a:pt x="98" y="222"/>
                </a:lnTo>
                <a:lnTo>
                  <a:pt x="45" y="176"/>
                </a:lnTo>
                <a:lnTo>
                  <a:pt x="19" y="144"/>
                </a:lnTo>
                <a:lnTo>
                  <a:pt x="0" y="105"/>
                </a:lnTo>
                <a:lnTo>
                  <a:pt x="0" y="65"/>
                </a:lnTo>
                <a:lnTo>
                  <a:pt x="19" y="26"/>
                </a:lnTo>
                <a:lnTo>
                  <a:pt x="52" y="0"/>
                </a:lnTo>
                <a:lnTo>
                  <a:pt x="65" y="0"/>
                </a:lnTo>
                <a:lnTo>
                  <a:pt x="32" y="26"/>
                </a:lnTo>
                <a:lnTo>
                  <a:pt x="13" y="65"/>
                </a:lnTo>
                <a:lnTo>
                  <a:pt x="13" y="105"/>
                </a:lnTo>
                <a:lnTo>
                  <a:pt x="32" y="144"/>
                </a:lnTo>
                <a:lnTo>
                  <a:pt x="52" y="170"/>
                </a:lnTo>
                <a:lnTo>
                  <a:pt x="98" y="209"/>
                </a:lnTo>
                <a:lnTo>
                  <a:pt x="150" y="242"/>
                </a:lnTo>
                <a:lnTo>
                  <a:pt x="215" y="274"/>
                </a:lnTo>
                <a:lnTo>
                  <a:pt x="287" y="307"/>
                </a:lnTo>
                <a:lnTo>
                  <a:pt x="366" y="327"/>
                </a:lnTo>
                <a:lnTo>
                  <a:pt x="366" y="34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1" name="Freeform 9"/>
          <p:cNvSpPr>
            <a:spLocks/>
          </p:cNvSpPr>
          <p:nvPr/>
        </p:nvSpPr>
        <p:spPr bwMode="auto">
          <a:xfrm>
            <a:off x="2443163" y="5486400"/>
            <a:ext cx="2936875" cy="590550"/>
          </a:xfrm>
          <a:custGeom>
            <a:avLst/>
            <a:gdLst/>
            <a:ahLst/>
            <a:cxnLst>
              <a:cxn ang="0">
                <a:pos x="1850" y="372"/>
              </a:cxn>
              <a:cxn ang="0">
                <a:pos x="0" y="13"/>
              </a:cxn>
              <a:cxn ang="0">
                <a:pos x="0" y="0"/>
              </a:cxn>
              <a:cxn ang="0">
                <a:pos x="1850" y="359"/>
              </a:cxn>
              <a:cxn ang="0">
                <a:pos x="1850" y="372"/>
              </a:cxn>
            </a:cxnLst>
            <a:rect l="0" t="0" r="r" b="b"/>
            <a:pathLst>
              <a:path w="1850" h="372">
                <a:moveTo>
                  <a:pt x="1850" y="372"/>
                </a:moveTo>
                <a:lnTo>
                  <a:pt x="0" y="13"/>
                </a:lnTo>
                <a:lnTo>
                  <a:pt x="0" y="0"/>
                </a:lnTo>
                <a:lnTo>
                  <a:pt x="1850" y="359"/>
                </a:lnTo>
                <a:lnTo>
                  <a:pt x="1850" y="372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2" name="Freeform 10"/>
          <p:cNvSpPr>
            <a:spLocks/>
          </p:cNvSpPr>
          <p:nvPr/>
        </p:nvSpPr>
        <p:spPr bwMode="auto">
          <a:xfrm>
            <a:off x="2484438" y="2193925"/>
            <a:ext cx="4222750" cy="8509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47" y="39"/>
              </a:cxn>
              <a:cxn ang="0">
                <a:pos x="686" y="92"/>
              </a:cxn>
              <a:cxn ang="0">
                <a:pos x="1020" y="144"/>
              </a:cxn>
              <a:cxn ang="0">
                <a:pos x="1353" y="203"/>
              </a:cxn>
              <a:cxn ang="0">
                <a:pos x="1686" y="274"/>
              </a:cxn>
              <a:cxn ang="0">
                <a:pos x="2340" y="431"/>
              </a:cxn>
              <a:cxn ang="0">
                <a:pos x="2660" y="523"/>
              </a:cxn>
              <a:cxn ang="0">
                <a:pos x="2660" y="536"/>
              </a:cxn>
              <a:cxn ang="0">
                <a:pos x="2340" y="444"/>
              </a:cxn>
              <a:cxn ang="0">
                <a:pos x="1686" y="287"/>
              </a:cxn>
              <a:cxn ang="0">
                <a:pos x="1353" y="216"/>
              </a:cxn>
              <a:cxn ang="0">
                <a:pos x="1020" y="157"/>
              </a:cxn>
              <a:cxn ang="0">
                <a:pos x="686" y="105"/>
              </a:cxn>
              <a:cxn ang="0">
                <a:pos x="347" y="52"/>
              </a:cxn>
              <a:cxn ang="0">
                <a:pos x="0" y="13"/>
              </a:cxn>
              <a:cxn ang="0">
                <a:pos x="0" y="0"/>
              </a:cxn>
            </a:cxnLst>
            <a:rect l="0" t="0" r="r" b="b"/>
            <a:pathLst>
              <a:path w="2660" h="536">
                <a:moveTo>
                  <a:pt x="0" y="0"/>
                </a:moveTo>
                <a:lnTo>
                  <a:pt x="347" y="39"/>
                </a:lnTo>
                <a:lnTo>
                  <a:pt x="686" y="92"/>
                </a:lnTo>
                <a:lnTo>
                  <a:pt x="1020" y="144"/>
                </a:lnTo>
                <a:lnTo>
                  <a:pt x="1353" y="203"/>
                </a:lnTo>
                <a:lnTo>
                  <a:pt x="1686" y="274"/>
                </a:lnTo>
                <a:lnTo>
                  <a:pt x="2340" y="431"/>
                </a:lnTo>
                <a:lnTo>
                  <a:pt x="2660" y="523"/>
                </a:lnTo>
                <a:lnTo>
                  <a:pt x="2660" y="536"/>
                </a:lnTo>
                <a:lnTo>
                  <a:pt x="2340" y="444"/>
                </a:lnTo>
                <a:lnTo>
                  <a:pt x="1686" y="287"/>
                </a:lnTo>
                <a:lnTo>
                  <a:pt x="1353" y="216"/>
                </a:lnTo>
                <a:lnTo>
                  <a:pt x="1020" y="157"/>
                </a:lnTo>
                <a:lnTo>
                  <a:pt x="686" y="105"/>
                </a:lnTo>
                <a:lnTo>
                  <a:pt x="347" y="52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3" name="Freeform 11"/>
          <p:cNvSpPr>
            <a:spLocks/>
          </p:cNvSpPr>
          <p:nvPr/>
        </p:nvSpPr>
        <p:spPr bwMode="auto">
          <a:xfrm>
            <a:off x="1809750" y="3324225"/>
            <a:ext cx="6091238" cy="119221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556" y="699"/>
              </a:cxn>
              <a:cxn ang="0">
                <a:pos x="3837" y="751"/>
              </a:cxn>
            </a:cxnLst>
            <a:rect l="0" t="0" r="r" b="b"/>
            <a:pathLst>
              <a:path w="3837" h="751">
                <a:moveTo>
                  <a:pt x="0" y="0"/>
                </a:moveTo>
                <a:lnTo>
                  <a:pt x="3556" y="699"/>
                </a:lnTo>
                <a:lnTo>
                  <a:pt x="3837" y="751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4" name="Line 12"/>
          <p:cNvSpPr>
            <a:spLocks noChangeShapeType="1"/>
          </p:cNvSpPr>
          <p:nvPr/>
        </p:nvSpPr>
        <p:spPr bwMode="auto">
          <a:xfrm>
            <a:off x="5908675" y="6310313"/>
            <a:ext cx="15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5" name="Line 13"/>
          <p:cNvSpPr>
            <a:spLocks noChangeShapeType="1"/>
          </p:cNvSpPr>
          <p:nvPr/>
        </p:nvSpPr>
        <p:spPr bwMode="auto">
          <a:xfrm>
            <a:off x="7038975" y="2940050"/>
            <a:ext cx="15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6" name="Line 14"/>
          <p:cNvSpPr>
            <a:spLocks noChangeShapeType="1"/>
          </p:cNvSpPr>
          <p:nvPr/>
        </p:nvSpPr>
        <p:spPr bwMode="auto">
          <a:xfrm>
            <a:off x="7205663" y="2898775"/>
            <a:ext cx="15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7" name="Freeform 15"/>
          <p:cNvSpPr>
            <a:spLocks noEditPoints="1"/>
          </p:cNvSpPr>
          <p:nvPr/>
        </p:nvSpPr>
        <p:spPr bwMode="auto">
          <a:xfrm>
            <a:off x="7578725" y="4598988"/>
            <a:ext cx="311150" cy="238125"/>
          </a:xfrm>
          <a:custGeom>
            <a:avLst/>
            <a:gdLst/>
            <a:ahLst/>
            <a:cxnLst>
              <a:cxn ang="0">
                <a:pos x="7" y="111"/>
              </a:cxn>
              <a:cxn ang="0">
                <a:pos x="0" y="0"/>
              </a:cxn>
              <a:cxn ang="0">
                <a:pos x="13" y="7"/>
              </a:cxn>
              <a:cxn ang="0">
                <a:pos x="20" y="79"/>
              </a:cxn>
              <a:cxn ang="0">
                <a:pos x="20" y="98"/>
              </a:cxn>
              <a:cxn ang="0">
                <a:pos x="26" y="85"/>
              </a:cxn>
              <a:cxn ang="0">
                <a:pos x="26" y="79"/>
              </a:cxn>
              <a:cxn ang="0">
                <a:pos x="59" y="13"/>
              </a:cxn>
              <a:cxn ang="0">
                <a:pos x="79" y="20"/>
              </a:cxn>
              <a:cxn ang="0">
                <a:pos x="79" y="111"/>
              </a:cxn>
              <a:cxn ang="0">
                <a:pos x="85" y="105"/>
              </a:cxn>
              <a:cxn ang="0">
                <a:pos x="92" y="92"/>
              </a:cxn>
              <a:cxn ang="0">
                <a:pos x="118" y="26"/>
              </a:cxn>
              <a:cxn ang="0">
                <a:pos x="131" y="26"/>
              </a:cxn>
              <a:cxn ang="0">
                <a:pos x="85" y="124"/>
              </a:cxn>
              <a:cxn ang="0">
                <a:pos x="72" y="124"/>
              </a:cxn>
              <a:cxn ang="0">
                <a:pos x="66" y="39"/>
              </a:cxn>
              <a:cxn ang="0">
                <a:pos x="66" y="26"/>
              </a:cxn>
              <a:cxn ang="0">
                <a:pos x="66" y="33"/>
              </a:cxn>
              <a:cxn ang="0">
                <a:pos x="59" y="39"/>
              </a:cxn>
              <a:cxn ang="0">
                <a:pos x="20" y="111"/>
              </a:cxn>
              <a:cxn ang="0">
                <a:pos x="7" y="111"/>
              </a:cxn>
              <a:cxn ang="0">
                <a:pos x="131" y="137"/>
              </a:cxn>
              <a:cxn ang="0">
                <a:pos x="151" y="33"/>
              </a:cxn>
              <a:cxn ang="0">
                <a:pos x="164" y="33"/>
              </a:cxn>
              <a:cxn ang="0">
                <a:pos x="144" y="124"/>
              </a:cxn>
              <a:cxn ang="0">
                <a:pos x="196" y="137"/>
              </a:cxn>
              <a:cxn ang="0">
                <a:pos x="196" y="150"/>
              </a:cxn>
              <a:cxn ang="0">
                <a:pos x="131" y="137"/>
              </a:cxn>
            </a:cxnLst>
            <a:rect l="0" t="0" r="r" b="b"/>
            <a:pathLst>
              <a:path w="196" h="150">
                <a:moveTo>
                  <a:pt x="7" y="111"/>
                </a:moveTo>
                <a:lnTo>
                  <a:pt x="0" y="0"/>
                </a:lnTo>
                <a:lnTo>
                  <a:pt x="13" y="7"/>
                </a:lnTo>
                <a:lnTo>
                  <a:pt x="20" y="79"/>
                </a:lnTo>
                <a:lnTo>
                  <a:pt x="20" y="98"/>
                </a:lnTo>
                <a:lnTo>
                  <a:pt x="26" y="85"/>
                </a:lnTo>
                <a:lnTo>
                  <a:pt x="26" y="79"/>
                </a:lnTo>
                <a:lnTo>
                  <a:pt x="59" y="13"/>
                </a:lnTo>
                <a:lnTo>
                  <a:pt x="79" y="20"/>
                </a:lnTo>
                <a:lnTo>
                  <a:pt x="79" y="111"/>
                </a:lnTo>
                <a:lnTo>
                  <a:pt x="85" y="105"/>
                </a:lnTo>
                <a:lnTo>
                  <a:pt x="92" y="92"/>
                </a:lnTo>
                <a:lnTo>
                  <a:pt x="118" y="26"/>
                </a:lnTo>
                <a:lnTo>
                  <a:pt x="131" y="26"/>
                </a:lnTo>
                <a:lnTo>
                  <a:pt x="85" y="124"/>
                </a:lnTo>
                <a:lnTo>
                  <a:pt x="72" y="124"/>
                </a:lnTo>
                <a:lnTo>
                  <a:pt x="66" y="39"/>
                </a:lnTo>
                <a:lnTo>
                  <a:pt x="66" y="26"/>
                </a:lnTo>
                <a:lnTo>
                  <a:pt x="66" y="33"/>
                </a:lnTo>
                <a:lnTo>
                  <a:pt x="59" y="39"/>
                </a:lnTo>
                <a:lnTo>
                  <a:pt x="20" y="111"/>
                </a:lnTo>
                <a:lnTo>
                  <a:pt x="7" y="111"/>
                </a:lnTo>
                <a:close/>
                <a:moveTo>
                  <a:pt x="131" y="137"/>
                </a:moveTo>
                <a:lnTo>
                  <a:pt x="151" y="33"/>
                </a:lnTo>
                <a:lnTo>
                  <a:pt x="164" y="33"/>
                </a:lnTo>
                <a:lnTo>
                  <a:pt x="144" y="124"/>
                </a:lnTo>
                <a:lnTo>
                  <a:pt x="196" y="137"/>
                </a:lnTo>
                <a:lnTo>
                  <a:pt x="196" y="150"/>
                </a:lnTo>
                <a:lnTo>
                  <a:pt x="131" y="13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8" name="Freeform 16"/>
          <p:cNvSpPr>
            <a:spLocks noEditPoints="1"/>
          </p:cNvSpPr>
          <p:nvPr/>
        </p:nvSpPr>
        <p:spPr bwMode="auto">
          <a:xfrm>
            <a:off x="7910513" y="4795838"/>
            <a:ext cx="93662" cy="104775"/>
          </a:xfrm>
          <a:custGeom>
            <a:avLst/>
            <a:gdLst/>
            <a:ahLst/>
            <a:cxnLst>
              <a:cxn ang="0">
                <a:pos x="0" y="26"/>
              </a:cxn>
              <a:cxn ang="0">
                <a:pos x="7" y="13"/>
              </a:cxn>
              <a:cxn ang="0">
                <a:pos x="13" y="7"/>
              </a:cxn>
              <a:cxn ang="0">
                <a:pos x="27" y="0"/>
              </a:cxn>
              <a:cxn ang="0">
                <a:pos x="40" y="0"/>
              </a:cxn>
              <a:cxn ang="0">
                <a:pos x="59" y="20"/>
              </a:cxn>
              <a:cxn ang="0">
                <a:pos x="59" y="46"/>
              </a:cxn>
              <a:cxn ang="0">
                <a:pos x="40" y="66"/>
              </a:cxn>
              <a:cxn ang="0">
                <a:pos x="20" y="66"/>
              </a:cxn>
              <a:cxn ang="0">
                <a:pos x="13" y="59"/>
              </a:cxn>
              <a:cxn ang="0">
                <a:pos x="7" y="59"/>
              </a:cxn>
              <a:cxn ang="0">
                <a:pos x="0" y="52"/>
              </a:cxn>
              <a:cxn ang="0">
                <a:pos x="0" y="26"/>
              </a:cxn>
              <a:cxn ang="0">
                <a:pos x="0" y="26"/>
              </a:cxn>
              <a:cxn ang="0">
                <a:pos x="0" y="26"/>
              </a:cxn>
              <a:cxn ang="0">
                <a:pos x="7" y="26"/>
              </a:cxn>
              <a:cxn ang="0">
                <a:pos x="7" y="46"/>
              </a:cxn>
              <a:cxn ang="0">
                <a:pos x="20" y="52"/>
              </a:cxn>
              <a:cxn ang="0">
                <a:pos x="27" y="59"/>
              </a:cxn>
              <a:cxn ang="0">
                <a:pos x="33" y="59"/>
              </a:cxn>
              <a:cxn ang="0">
                <a:pos x="46" y="46"/>
              </a:cxn>
              <a:cxn ang="0">
                <a:pos x="53" y="33"/>
              </a:cxn>
              <a:cxn ang="0">
                <a:pos x="53" y="20"/>
              </a:cxn>
              <a:cxn ang="0">
                <a:pos x="46" y="20"/>
              </a:cxn>
              <a:cxn ang="0">
                <a:pos x="46" y="13"/>
              </a:cxn>
              <a:cxn ang="0">
                <a:pos x="40" y="7"/>
              </a:cxn>
              <a:cxn ang="0">
                <a:pos x="20" y="7"/>
              </a:cxn>
              <a:cxn ang="0">
                <a:pos x="13" y="20"/>
              </a:cxn>
              <a:cxn ang="0">
                <a:pos x="7" y="26"/>
              </a:cxn>
              <a:cxn ang="0">
                <a:pos x="7" y="26"/>
              </a:cxn>
              <a:cxn ang="0">
                <a:pos x="7" y="26"/>
              </a:cxn>
            </a:cxnLst>
            <a:rect l="0" t="0" r="r" b="b"/>
            <a:pathLst>
              <a:path w="59" h="66">
                <a:moveTo>
                  <a:pt x="0" y="26"/>
                </a:moveTo>
                <a:lnTo>
                  <a:pt x="7" y="13"/>
                </a:lnTo>
                <a:lnTo>
                  <a:pt x="13" y="7"/>
                </a:lnTo>
                <a:lnTo>
                  <a:pt x="27" y="0"/>
                </a:lnTo>
                <a:lnTo>
                  <a:pt x="40" y="0"/>
                </a:lnTo>
                <a:lnTo>
                  <a:pt x="59" y="20"/>
                </a:lnTo>
                <a:lnTo>
                  <a:pt x="59" y="46"/>
                </a:lnTo>
                <a:lnTo>
                  <a:pt x="40" y="66"/>
                </a:lnTo>
                <a:lnTo>
                  <a:pt x="20" y="66"/>
                </a:lnTo>
                <a:lnTo>
                  <a:pt x="13" y="59"/>
                </a:lnTo>
                <a:lnTo>
                  <a:pt x="7" y="59"/>
                </a:lnTo>
                <a:lnTo>
                  <a:pt x="0" y="52"/>
                </a:lnTo>
                <a:lnTo>
                  <a:pt x="0" y="26"/>
                </a:lnTo>
                <a:close/>
                <a:moveTo>
                  <a:pt x="0" y="26"/>
                </a:moveTo>
                <a:lnTo>
                  <a:pt x="0" y="26"/>
                </a:lnTo>
                <a:close/>
                <a:moveTo>
                  <a:pt x="7" y="26"/>
                </a:moveTo>
                <a:lnTo>
                  <a:pt x="7" y="46"/>
                </a:lnTo>
                <a:lnTo>
                  <a:pt x="20" y="52"/>
                </a:lnTo>
                <a:lnTo>
                  <a:pt x="27" y="59"/>
                </a:lnTo>
                <a:lnTo>
                  <a:pt x="33" y="59"/>
                </a:lnTo>
                <a:lnTo>
                  <a:pt x="46" y="46"/>
                </a:lnTo>
                <a:lnTo>
                  <a:pt x="53" y="33"/>
                </a:lnTo>
                <a:lnTo>
                  <a:pt x="53" y="20"/>
                </a:lnTo>
                <a:lnTo>
                  <a:pt x="46" y="20"/>
                </a:lnTo>
                <a:lnTo>
                  <a:pt x="46" y="13"/>
                </a:lnTo>
                <a:lnTo>
                  <a:pt x="40" y="7"/>
                </a:lnTo>
                <a:lnTo>
                  <a:pt x="20" y="7"/>
                </a:lnTo>
                <a:lnTo>
                  <a:pt x="13" y="20"/>
                </a:lnTo>
                <a:lnTo>
                  <a:pt x="7" y="26"/>
                </a:lnTo>
                <a:close/>
                <a:moveTo>
                  <a:pt x="7" y="26"/>
                </a:moveTo>
                <a:lnTo>
                  <a:pt x="7" y="2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29" name="Freeform 17"/>
          <p:cNvSpPr>
            <a:spLocks/>
          </p:cNvSpPr>
          <p:nvPr/>
        </p:nvSpPr>
        <p:spPr bwMode="auto">
          <a:xfrm>
            <a:off x="4902200" y="3582988"/>
            <a:ext cx="155575" cy="146050"/>
          </a:xfrm>
          <a:custGeom>
            <a:avLst/>
            <a:gdLst/>
            <a:ahLst/>
            <a:cxnLst>
              <a:cxn ang="0">
                <a:pos x="0" y="39"/>
              </a:cxn>
              <a:cxn ang="0">
                <a:pos x="7" y="20"/>
              </a:cxn>
              <a:cxn ang="0">
                <a:pos x="20" y="7"/>
              </a:cxn>
              <a:cxn ang="0">
                <a:pos x="39" y="0"/>
              </a:cxn>
              <a:cxn ang="0">
                <a:pos x="59" y="0"/>
              </a:cxn>
              <a:cxn ang="0">
                <a:pos x="78" y="7"/>
              </a:cxn>
              <a:cxn ang="0">
                <a:pos x="92" y="20"/>
              </a:cxn>
              <a:cxn ang="0">
                <a:pos x="98" y="39"/>
              </a:cxn>
              <a:cxn ang="0">
                <a:pos x="98" y="52"/>
              </a:cxn>
              <a:cxn ang="0">
                <a:pos x="92" y="72"/>
              </a:cxn>
              <a:cxn ang="0">
                <a:pos x="78" y="85"/>
              </a:cxn>
              <a:cxn ang="0">
                <a:pos x="59" y="92"/>
              </a:cxn>
              <a:cxn ang="0">
                <a:pos x="39" y="92"/>
              </a:cxn>
              <a:cxn ang="0">
                <a:pos x="20" y="85"/>
              </a:cxn>
              <a:cxn ang="0">
                <a:pos x="13" y="79"/>
              </a:cxn>
              <a:cxn ang="0">
                <a:pos x="0" y="59"/>
              </a:cxn>
              <a:cxn ang="0">
                <a:pos x="0" y="39"/>
              </a:cxn>
            </a:cxnLst>
            <a:rect l="0" t="0" r="r" b="b"/>
            <a:pathLst>
              <a:path w="98" h="92">
                <a:moveTo>
                  <a:pt x="0" y="39"/>
                </a:moveTo>
                <a:lnTo>
                  <a:pt x="7" y="20"/>
                </a:lnTo>
                <a:lnTo>
                  <a:pt x="20" y="7"/>
                </a:lnTo>
                <a:lnTo>
                  <a:pt x="39" y="0"/>
                </a:lnTo>
                <a:lnTo>
                  <a:pt x="59" y="0"/>
                </a:lnTo>
                <a:lnTo>
                  <a:pt x="78" y="7"/>
                </a:lnTo>
                <a:lnTo>
                  <a:pt x="92" y="20"/>
                </a:lnTo>
                <a:lnTo>
                  <a:pt x="98" y="39"/>
                </a:lnTo>
                <a:lnTo>
                  <a:pt x="98" y="52"/>
                </a:lnTo>
                <a:lnTo>
                  <a:pt x="92" y="72"/>
                </a:lnTo>
                <a:lnTo>
                  <a:pt x="78" y="85"/>
                </a:lnTo>
                <a:lnTo>
                  <a:pt x="59" y="92"/>
                </a:lnTo>
                <a:lnTo>
                  <a:pt x="39" y="92"/>
                </a:lnTo>
                <a:lnTo>
                  <a:pt x="20" y="85"/>
                </a:lnTo>
                <a:lnTo>
                  <a:pt x="13" y="79"/>
                </a:lnTo>
                <a:lnTo>
                  <a:pt x="0" y="59"/>
                </a:lnTo>
                <a:lnTo>
                  <a:pt x="0" y="39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30" name="Line 18"/>
          <p:cNvSpPr>
            <a:spLocks noChangeShapeType="1"/>
          </p:cNvSpPr>
          <p:nvPr/>
        </p:nvSpPr>
        <p:spPr bwMode="auto">
          <a:xfrm>
            <a:off x="1571625" y="3821113"/>
            <a:ext cx="6288088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31" name="Freeform 19"/>
          <p:cNvSpPr>
            <a:spLocks/>
          </p:cNvSpPr>
          <p:nvPr/>
        </p:nvSpPr>
        <p:spPr bwMode="auto">
          <a:xfrm>
            <a:off x="4933950" y="4878388"/>
            <a:ext cx="144463" cy="155575"/>
          </a:xfrm>
          <a:custGeom>
            <a:avLst/>
            <a:gdLst/>
            <a:ahLst/>
            <a:cxnLst>
              <a:cxn ang="0">
                <a:pos x="0" y="40"/>
              </a:cxn>
              <a:cxn ang="0">
                <a:pos x="6" y="20"/>
              </a:cxn>
              <a:cxn ang="0">
                <a:pos x="19" y="14"/>
              </a:cxn>
              <a:cxn ang="0">
                <a:pos x="52" y="0"/>
              </a:cxn>
              <a:cxn ang="0">
                <a:pos x="72" y="7"/>
              </a:cxn>
              <a:cxn ang="0">
                <a:pos x="85" y="20"/>
              </a:cxn>
              <a:cxn ang="0">
                <a:pos x="91" y="40"/>
              </a:cxn>
              <a:cxn ang="0">
                <a:pos x="91" y="59"/>
              </a:cxn>
              <a:cxn ang="0">
                <a:pos x="85" y="79"/>
              </a:cxn>
              <a:cxn ang="0">
                <a:pos x="78" y="92"/>
              </a:cxn>
              <a:cxn ang="0">
                <a:pos x="58" y="98"/>
              </a:cxn>
              <a:cxn ang="0">
                <a:pos x="39" y="98"/>
              </a:cxn>
              <a:cxn ang="0">
                <a:pos x="19" y="92"/>
              </a:cxn>
              <a:cxn ang="0">
                <a:pos x="6" y="79"/>
              </a:cxn>
              <a:cxn ang="0">
                <a:pos x="0" y="59"/>
              </a:cxn>
              <a:cxn ang="0">
                <a:pos x="0" y="40"/>
              </a:cxn>
            </a:cxnLst>
            <a:rect l="0" t="0" r="r" b="b"/>
            <a:pathLst>
              <a:path w="91" h="98">
                <a:moveTo>
                  <a:pt x="0" y="40"/>
                </a:moveTo>
                <a:lnTo>
                  <a:pt x="6" y="20"/>
                </a:lnTo>
                <a:lnTo>
                  <a:pt x="19" y="14"/>
                </a:lnTo>
                <a:lnTo>
                  <a:pt x="52" y="0"/>
                </a:lnTo>
                <a:lnTo>
                  <a:pt x="72" y="7"/>
                </a:lnTo>
                <a:lnTo>
                  <a:pt x="85" y="20"/>
                </a:lnTo>
                <a:lnTo>
                  <a:pt x="91" y="40"/>
                </a:lnTo>
                <a:lnTo>
                  <a:pt x="91" y="59"/>
                </a:lnTo>
                <a:lnTo>
                  <a:pt x="85" y="79"/>
                </a:lnTo>
                <a:lnTo>
                  <a:pt x="78" y="92"/>
                </a:lnTo>
                <a:lnTo>
                  <a:pt x="58" y="98"/>
                </a:lnTo>
                <a:lnTo>
                  <a:pt x="39" y="98"/>
                </a:lnTo>
                <a:lnTo>
                  <a:pt x="19" y="92"/>
                </a:lnTo>
                <a:lnTo>
                  <a:pt x="6" y="79"/>
                </a:lnTo>
                <a:lnTo>
                  <a:pt x="0" y="59"/>
                </a:lnTo>
                <a:lnTo>
                  <a:pt x="0" y="4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32" name="Line 20"/>
          <p:cNvSpPr>
            <a:spLocks noChangeShapeType="1"/>
          </p:cNvSpPr>
          <p:nvPr/>
        </p:nvSpPr>
        <p:spPr bwMode="auto">
          <a:xfrm>
            <a:off x="4414838" y="2660650"/>
            <a:ext cx="9525" cy="7048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33" name="Freeform 21"/>
          <p:cNvSpPr>
            <a:spLocks/>
          </p:cNvSpPr>
          <p:nvPr/>
        </p:nvSpPr>
        <p:spPr bwMode="auto">
          <a:xfrm>
            <a:off x="4332288" y="3282950"/>
            <a:ext cx="185737" cy="279400"/>
          </a:xfrm>
          <a:custGeom>
            <a:avLst/>
            <a:gdLst/>
            <a:ahLst/>
            <a:cxnLst>
              <a:cxn ang="0">
                <a:pos x="58" y="176"/>
              </a:cxn>
              <a:cxn ang="0">
                <a:pos x="0" y="0"/>
              </a:cxn>
              <a:cxn ang="0">
                <a:pos x="58" y="39"/>
              </a:cxn>
              <a:cxn ang="0">
                <a:pos x="117" y="0"/>
              </a:cxn>
              <a:cxn ang="0">
                <a:pos x="58" y="176"/>
              </a:cxn>
            </a:cxnLst>
            <a:rect l="0" t="0" r="r" b="b"/>
            <a:pathLst>
              <a:path w="117" h="176">
                <a:moveTo>
                  <a:pt x="58" y="176"/>
                </a:moveTo>
                <a:lnTo>
                  <a:pt x="0" y="0"/>
                </a:lnTo>
                <a:lnTo>
                  <a:pt x="58" y="39"/>
                </a:lnTo>
                <a:lnTo>
                  <a:pt x="117" y="0"/>
                </a:lnTo>
                <a:lnTo>
                  <a:pt x="58" y="17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34" name="Line 22"/>
          <p:cNvSpPr>
            <a:spLocks noChangeShapeType="1"/>
          </p:cNvSpPr>
          <p:nvPr/>
        </p:nvSpPr>
        <p:spPr bwMode="auto">
          <a:xfrm>
            <a:off x="4414838" y="3656013"/>
            <a:ext cx="61118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35" name="Rectangle 23"/>
          <p:cNvSpPr>
            <a:spLocks noChangeArrowheads="1"/>
          </p:cNvSpPr>
          <p:nvPr/>
        </p:nvSpPr>
        <p:spPr bwMode="auto">
          <a:xfrm>
            <a:off x="4156075" y="3444875"/>
            <a:ext cx="1873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218136" name="Rectangle 24"/>
          <p:cNvSpPr>
            <a:spLocks noChangeArrowheads="1"/>
          </p:cNvSpPr>
          <p:nvPr/>
        </p:nvSpPr>
        <p:spPr bwMode="auto">
          <a:xfrm>
            <a:off x="5151438" y="4816475"/>
            <a:ext cx="1603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218137" name="Rectangle 25"/>
          <p:cNvSpPr>
            <a:spLocks noChangeArrowheads="1"/>
          </p:cNvSpPr>
          <p:nvPr/>
        </p:nvSpPr>
        <p:spPr bwMode="auto">
          <a:xfrm>
            <a:off x="5110163" y="5688013"/>
            <a:ext cx="147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F</a:t>
            </a:r>
            <a:endParaRPr lang="en-US"/>
          </a:p>
        </p:txBody>
      </p:sp>
      <p:sp>
        <p:nvSpPr>
          <p:cNvPr id="218138" name="Rectangle 26"/>
          <p:cNvSpPr>
            <a:spLocks noChangeArrowheads="1"/>
          </p:cNvSpPr>
          <p:nvPr/>
        </p:nvSpPr>
        <p:spPr bwMode="auto">
          <a:xfrm>
            <a:off x="5213350" y="5749925"/>
            <a:ext cx="1603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218139" name="Rectangle 27"/>
          <p:cNvSpPr>
            <a:spLocks noChangeArrowheads="1"/>
          </p:cNvSpPr>
          <p:nvPr/>
        </p:nvSpPr>
        <p:spPr bwMode="auto">
          <a:xfrm>
            <a:off x="4083050" y="2660650"/>
            <a:ext cx="106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000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218140" name="Rectangle 28"/>
          <p:cNvSpPr>
            <a:spLocks noChangeArrowheads="1"/>
          </p:cNvSpPr>
          <p:nvPr/>
        </p:nvSpPr>
        <p:spPr bwMode="auto">
          <a:xfrm>
            <a:off x="228600" y="2057400"/>
            <a:ext cx="200342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External upsetting force</a:t>
            </a:r>
            <a:endParaRPr lang="en-US"/>
          </a:p>
        </p:txBody>
      </p:sp>
      <p:sp>
        <p:nvSpPr>
          <p:cNvPr id="218141" name="Rectangle 29"/>
          <p:cNvSpPr>
            <a:spLocks noChangeArrowheads="1"/>
          </p:cNvSpPr>
          <p:nvPr/>
        </p:nvSpPr>
        <p:spPr bwMode="auto">
          <a:xfrm>
            <a:off x="5151438" y="3532188"/>
            <a:ext cx="147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218142" name="Rectangle 30"/>
          <p:cNvSpPr>
            <a:spLocks noChangeArrowheads="1"/>
          </p:cNvSpPr>
          <p:nvPr/>
        </p:nvSpPr>
        <p:spPr bwMode="auto">
          <a:xfrm>
            <a:off x="7392988" y="3511550"/>
            <a:ext cx="3619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WL</a:t>
            </a:r>
            <a:endParaRPr lang="en-US"/>
          </a:p>
        </p:txBody>
      </p:sp>
      <p:sp>
        <p:nvSpPr>
          <p:cNvPr id="218143" name="Rectangle 31"/>
          <p:cNvSpPr>
            <a:spLocks noChangeArrowheads="1"/>
          </p:cNvSpPr>
          <p:nvPr/>
        </p:nvSpPr>
        <p:spPr bwMode="auto">
          <a:xfrm>
            <a:off x="7734300" y="3624263"/>
            <a:ext cx="666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f</a:t>
            </a:r>
            <a:endParaRPr lang="en-US"/>
          </a:p>
        </p:txBody>
      </p:sp>
      <p:sp>
        <p:nvSpPr>
          <p:cNvPr id="218144" name="Rectangle 32"/>
          <p:cNvSpPr>
            <a:spLocks noChangeArrowheads="1"/>
          </p:cNvSpPr>
          <p:nvPr/>
        </p:nvSpPr>
        <p:spPr bwMode="auto">
          <a:xfrm>
            <a:off x="6570663" y="5943600"/>
            <a:ext cx="14303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solidFill>
                  <a:srgbClr val="000000"/>
                </a:solidFill>
                <a:latin typeface="Arial" charset="0"/>
              </a:rPr>
              <a:t>Water resistance</a:t>
            </a:r>
            <a:endParaRPr lang="en-US"/>
          </a:p>
        </p:txBody>
      </p:sp>
      <p:sp>
        <p:nvSpPr>
          <p:cNvPr id="218145" name="Freeform 33"/>
          <p:cNvSpPr>
            <a:spLocks/>
          </p:cNvSpPr>
          <p:nvPr/>
        </p:nvSpPr>
        <p:spPr bwMode="auto">
          <a:xfrm>
            <a:off x="5140325" y="5573713"/>
            <a:ext cx="198438" cy="41275"/>
          </a:xfrm>
          <a:custGeom>
            <a:avLst/>
            <a:gdLst/>
            <a:ahLst/>
            <a:cxnLst>
              <a:cxn ang="0">
                <a:pos x="0" y="26"/>
              </a:cxn>
              <a:cxn ang="0">
                <a:pos x="125" y="26"/>
              </a:cxn>
              <a:cxn ang="0">
                <a:pos x="66" y="0"/>
              </a:cxn>
            </a:cxnLst>
            <a:rect l="0" t="0" r="r" b="b"/>
            <a:pathLst>
              <a:path w="125" h="26">
                <a:moveTo>
                  <a:pt x="0" y="26"/>
                </a:moveTo>
                <a:lnTo>
                  <a:pt x="125" y="26"/>
                </a:lnTo>
                <a:lnTo>
                  <a:pt x="6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46" name="Freeform 34"/>
          <p:cNvSpPr>
            <a:spLocks/>
          </p:cNvSpPr>
          <p:nvPr/>
        </p:nvSpPr>
        <p:spPr bwMode="auto">
          <a:xfrm>
            <a:off x="4757738" y="3292475"/>
            <a:ext cx="258762" cy="363538"/>
          </a:xfrm>
          <a:custGeom>
            <a:avLst/>
            <a:gdLst/>
            <a:ahLst/>
            <a:cxnLst>
              <a:cxn ang="0">
                <a:pos x="163" y="0"/>
              </a:cxn>
              <a:cxn ang="0">
                <a:pos x="0" y="0"/>
              </a:cxn>
              <a:cxn ang="0">
                <a:pos x="0" y="229"/>
              </a:cxn>
            </a:cxnLst>
            <a:rect l="0" t="0" r="r" b="b"/>
            <a:pathLst>
              <a:path w="163" h="229">
                <a:moveTo>
                  <a:pt x="163" y="0"/>
                </a:moveTo>
                <a:lnTo>
                  <a:pt x="0" y="0"/>
                </a:lnTo>
                <a:lnTo>
                  <a:pt x="0" y="229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47" name="Freeform 35"/>
          <p:cNvSpPr>
            <a:spLocks/>
          </p:cNvSpPr>
          <p:nvPr/>
        </p:nvSpPr>
        <p:spPr bwMode="auto">
          <a:xfrm>
            <a:off x="7258050" y="3821113"/>
            <a:ext cx="249238" cy="592137"/>
          </a:xfrm>
          <a:custGeom>
            <a:avLst/>
            <a:gdLst/>
            <a:ahLst/>
            <a:cxnLst>
              <a:cxn ang="0">
                <a:pos x="0" y="373"/>
              </a:cxn>
              <a:cxn ang="0">
                <a:pos x="98" y="301"/>
              </a:cxn>
              <a:cxn ang="0">
                <a:pos x="124" y="255"/>
              </a:cxn>
              <a:cxn ang="0">
                <a:pos x="157" y="216"/>
              </a:cxn>
              <a:cxn ang="0">
                <a:pos x="157" y="0"/>
              </a:cxn>
            </a:cxnLst>
            <a:rect l="0" t="0" r="r" b="b"/>
            <a:pathLst>
              <a:path w="157" h="373">
                <a:moveTo>
                  <a:pt x="0" y="373"/>
                </a:moveTo>
                <a:lnTo>
                  <a:pt x="98" y="301"/>
                </a:lnTo>
                <a:lnTo>
                  <a:pt x="124" y="255"/>
                </a:lnTo>
                <a:lnTo>
                  <a:pt x="157" y="216"/>
                </a:lnTo>
                <a:lnTo>
                  <a:pt x="157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48" name="Freeform 36"/>
          <p:cNvSpPr>
            <a:spLocks/>
          </p:cNvSpPr>
          <p:nvPr/>
        </p:nvSpPr>
        <p:spPr bwMode="auto">
          <a:xfrm>
            <a:off x="7258050" y="4225925"/>
            <a:ext cx="217488" cy="187325"/>
          </a:xfrm>
          <a:custGeom>
            <a:avLst/>
            <a:gdLst/>
            <a:ahLst/>
            <a:cxnLst>
              <a:cxn ang="0">
                <a:pos x="0" y="118"/>
              </a:cxn>
              <a:cxn ang="0">
                <a:pos x="85" y="0"/>
              </a:cxn>
              <a:cxn ang="0">
                <a:pos x="85" y="59"/>
              </a:cxn>
              <a:cxn ang="0">
                <a:pos x="137" y="78"/>
              </a:cxn>
              <a:cxn ang="0">
                <a:pos x="0" y="118"/>
              </a:cxn>
            </a:cxnLst>
            <a:rect l="0" t="0" r="r" b="b"/>
            <a:pathLst>
              <a:path w="137" h="118">
                <a:moveTo>
                  <a:pt x="0" y="118"/>
                </a:moveTo>
                <a:lnTo>
                  <a:pt x="85" y="0"/>
                </a:lnTo>
                <a:lnTo>
                  <a:pt x="85" y="59"/>
                </a:lnTo>
                <a:lnTo>
                  <a:pt x="137" y="78"/>
                </a:lnTo>
                <a:lnTo>
                  <a:pt x="0" y="118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49" name="Freeform 37"/>
          <p:cNvSpPr>
            <a:spLocks/>
          </p:cNvSpPr>
          <p:nvPr/>
        </p:nvSpPr>
        <p:spPr bwMode="auto">
          <a:xfrm>
            <a:off x="7423150" y="3821113"/>
            <a:ext cx="155575" cy="219075"/>
          </a:xfrm>
          <a:custGeom>
            <a:avLst/>
            <a:gdLst/>
            <a:ahLst/>
            <a:cxnLst>
              <a:cxn ang="0">
                <a:pos x="53" y="0"/>
              </a:cxn>
              <a:cxn ang="0">
                <a:pos x="98" y="138"/>
              </a:cxn>
              <a:cxn ang="0">
                <a:pos x="53" y="111"/>
              </a:cxn>
              <a:cxn ang="0">
                <a:pos x="0" y="138"/>
              </a:cxn>
              <a:cxn ang="0">
                <a:pos x="53" y="0"/>
              </a:cxn>
            </a:cxnLst>
            <a:rect l="0" t="0" r="r" b="b"/>
            <a:pathLst>
              <a:path w="98" h="138">
                <a:moveTo>
                  <a:pt x="53" y="0"/>
                </a:moveTo>
                <a:lnTo>
                  <a:pt x="98" y="138"/>
                </a:lnTo>
                <a:lnTo>
                  <a:pt x="53" y="111"/>
                </a:lnTo>
                <a:lnTo>
                  <a:pt x="0" y="138"/>
                </a:lnTo>
                <a:lnTo>
                  <a:pt x="53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0" name="Rectangle 38"/>
          <p:cNvSpPr>
            <a:spLocks noChangeArrowheads="1"/>
          </p:cNvSpPr>
          <p:nvPr/>
        </p:nvSpPr>
        <p:spPr bwMode="auto">
          <a:xfrm>
            <a:off x="4984750" y="4692650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1" name="Rectangle 39"/>
          <p:cNvSpPr>
            <a:spLocks noChangeArrowheads="1"/>
          </p:cNvSpPr>
          <p:nvPr/>
        </p:nvSpPr>
        <p:spPr bwMode="auto">
          <a:xfrm>
            <a:off x="4984750" y="4422775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2" name="Rectangle 40"/>
          <p:cNvSpPr>
            <a:spLocks noChangeArrowheads="1"/>
          </p:cNvSpPr>
          <p:nvPr/>
        </p:nvSpPr>
        <p:spPr bwMode="auto">
          <a:xfrm>
            <a:off x="4984750" y="4298950"/>
            <a:ext cx="11113" cy="6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3" name="Rectangle 41"/>
          <p:cNvSpPr>
            <a:spLocks noChangeArrowheads="1"/>
          </p:cNvSpPr>
          <p:nvPr/>
        </p:nvSpPr>
        <p:spPr bwMode="auto">
          <a:xfrm>
            <a:off x="4984750" y="4029075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4" name="Rectangle 42"/>
          <p:cNvSpPr>
            <a:spLocks noChangeArrowheads="1"/>
          </p:cNvSpPr>
          <p:nvPr/>
        </p:nvSpPr>
        <p:spPr bwMode="auto">
          <a:xfrm>
            <a:off x="4984750" y="3759200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5" name="Rectangle 43"/>
          <p:cNvSpPr>
            <a:spLocks noChangeArrowheads="1"/>
          </p:cNvSpPr>
          <p:nvPr/>
        </p:nvSpPr>
        <p:spPr bwMode="auto">
          <a:xfrm>
            <a:off x="4984750" y="3635375"/>
            <a:ext cx="11113" cy="6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6" name="Rectangle 44"/>
          <p:cNvSpPr>
            <a:spLocks noChangeArrowheads="1"/>
          </p:cNvSpPr>
          <p:nvPr/>
        </p:nvSpPr>
        <p:spPr bwMode="auto">
          <a:xfrm>
            <a:off x="4984750" y="3365500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7" name="Rectangle 45"/>
          <p:cNvSpPr>
            <a:spLocks noChangeArrowheads="1"/>
          </p:cNvSpPr>
          <p:nvPr/>
        </p:nvSpPr>
        <p:spPr bwMode="auto">
          <a:xfrm>
            <a:off x="4984750" y="3095625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8" name="Rectangle 46"/>
          <p:cNvSpPr>
            <a:spLocks noChangeArrowheads="1"/>
          </p:cNvSpPr>
          <p:nvPr/>
        </p:nvSpPr>
        <p:spPr bwMode="auto">
          <a:xfrm>
            <a:off x="4984750" y="2971800"/>
            <a:ext cx="11113" cy="6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59" name="Rectangle 47"/>
          <p:cNvSpPr>
            <a:spLocks noChangeArrowheads="1"/>
          </p:cNvSpPr>
          <p:nvPr/>
        </p:nvSpPr>
        <p:spPr bwMode="auto">
          <a:xfrm>
            <a:off x="4984750" y="2701925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0" name="Rectangle 48"/>
          <p:cNvSpPr>
            <a:spLocks noChangeArrowheads="1"/>
          </p:cNvSpPr>
          <p:nvPr/>
        </p:nvSpPr>
        <p:spPr bwMode="auto">
          <a:xfrm>
            <a:off x="4984750" y="2432050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1" name="Rectangle 49"/>
          <p:cNvSpPr>
            <a:spLocks noChangeArrowheads="1"/>
          </p:cNvSpPr>
          <p:nvPr/>
        </p:nvSpPr>
        <p:spPr bwMode="auto">
          <a:xfrm>
            <a:off x="4984750" y="2308225"/>
            <a:ext cx="11113" cy="6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2" name="Rectangle 50"/>
          <p:cNvSpPr>
            <a:spLocks noChangeArrowheads="1"/>
          </p:cNvSpPr>
          <p:nvPr/>
        </p:nvSpPr>
        <p:spPr bwMode="auto">
          <a:xfrm>
            <a:off x="4984750" y="2038350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3" name="Rectangle 51"/>
          <p:cNvSpPr>
            <a:spLocks noChangeArrowheads="1"/>
          </p:cNvSpPr>
          <p:nvPr/>
        </p:nvSpPr>
        <p:spPr bwMode="auto">
          <a:xfrm>
            <a:off x="4984750" y="1768475"/>
            <a:ext cx="11113" cy="2079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4" name="Rectangle 52"/>
          <p:cNvSpPr>
            <a:spLocks noChangeArrowheads="1"/>
          </p:cNvSpPr>
          <p:nvPr/>
        </p:nvSpPr>
        <p:spPr bwMode="auto">
          <a:xfrm>
            <a:off x="4984750" y="1644650"/>
            <a:ext cx="11113" cy="619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5" name="Rectangle 53"/>
          <p:cNvSpPr>
            <a:spLocks noChangeArrowheads="1"/>
          </p:cNvSpPr>
          <p:nvPr/>
        </p:nvSpPr>
        <p:spPr bwMode="auto">
          <a:xfrm>
            <a:off x="4984750" y="1447800"/>
            <a:ext cx="11113" cy="134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6" name="Line 54"/>
          <p:cNvSpPr>
            <a:spLocks noChangeShapeType="1"/>
          </p:cNvSpPr>
          <p:nvPr/>
        </p:nvSpPr>
        <p:spPr bwMode="auto">
          <a:xfrm flipH="1">
            <a:off x="3687763" y="1447800"/>
            <a:ext cx="1287462" cy="515143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7" name="Line 55"/>
          <p:cNvSpPr>
            <a:spLocks noChangeShapeType="1"/>
          </p:cNvSpPr>
          <p:nvPr/>
        </p:nvSpPr>
        <p:spPr bwMode="auto">
          <a:xfrm>
            <a:off x="4995863" y="5230813"/>
            <a:ext cx="20637" cy="7159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8" name="Freeform 56"/>
          <p:cNvSpPr>
            <a:spLocks/>
          </p:cNvSpPr>
          <p:nvPr/>
        </p:nvSpPr>
        <p:spPr bwMode="auto">
          <a:xfrm>
            <a:off x="4902200" y="5024438"/>
            <a:ext cx="187325" cy="279400"/>
          </a:xfrm>
          <a:custGeom>
            <a:avLst/>
            <a:gdLst/>
            <a:ahLst/>
            <a:cxnLst>
              <a:cxn ang="0">
                <a:pos x="59" y="0"/>
              </a:cxn>
              <a:cxn ang="0">
                <a:pos x="118" y="176"/>
              </a:cxn>
              <a:cxn ang="0">
                <a:pos x="59" y="137"/>
              </a:cxn>
              <a:cxn ang="0">
                <a:pos x="0" y="176"/>
              </a:cxn>
              <a:cxn ang="0">
                <a:pos x="59" y="0"/>
              </a:cxn>
            </a:cxnLst>
            <a:rect l="0" t="0" r="r" b="b"/>
            <a:pathLst>
              <a:path w="118" h="176">
                <a:moveTo>
                  <a:pt x="59" y="0"/>
                </a:moveTo>
                <a:lnTo>
                  <a:pt x="118" y="176"/>
                </a:lnTo>
                <a:lnTo>
                  <a:pt x="59" y="137"/>
                </a:lnTo>
                <a:lnTo>
                  <a:pt x="0" y="176"/>
                </a:lnTo>
                <a:lnTo>
                  <a:pt x="59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69" name="Freeform 57"/>
          <p:cNvSpPr>
            <a:spLocks/>
          </p:cNvSpPr>
          <p:nvPr/>
        </p:nvSpPr>
        <p:spPr bwMode="auto">
          <a:xfrm>
            <a:off x="4373563" y="3582988"/>
            <a:ext cx="144462" cy="146050"/>
          </a:xfrm>
          <a:custGeom>
            <a:avLst/>
            <a:gdLst/>
            <a:ahLst/>
            <a:cxnLst>
              <a:cxn ang="0">
                <a:pos x="0" y="39"/>
              </a:cxn>
              <a:cxn ang="0">
                <a:pos x="6" y="20"/>
              </a:cxn>
              <a:cxn ang="0">
                <a:pos x="19" y="7"/>
              </a:cxn>
              <a:cxn ang="0">
                <a:pos x="32" y="0"/>
              </a:cxn>
              <a:cxn ang="0">
                <a:pos x="52" y="0"/>
              </a:cxn>
              <a:cxn ang="0">
                <a:pos x="72" y="7"/>
              </a:cxn>
              <a:cxn ang="0">
                <a:pos x="85" y="20"/>
              </a:cxn>
              <a:cxn ang="0">
                <a:pos x="91" y="39"/>
              </a:cxn>
              <a:cxn ang="0">
                <a:pos x="91" y="52"/>
              </a:cxn>
              <a:cxn ang="0">
                <a:pos x="85" y="72"/>
              </a:cxn>
              <a:cxn ang="0">
                <a:pos x="72" y="85"/>
              </a:cxn>
              <a:cxn ang="0">
                <a:pos x="52" y="92"/>
              </a:cxn>
              <a:cxn ang="0">
                <a:pos x="32" y="92"/>
              </a:cxn>
              <a:cxn ang="0">
                <a:pos x="6" y="79"/>
              </a:cxn>
              <a:cxn ang="0">
                <a:pos x="0" y="59"/>
              </a:cxn>
              <a:cxn ang="0">
                <a:pos x="0" y="39"/>
              </a:cxn>
            </a:cxnLst>
            <a:rect l="0" t="0" r="r" b="b"/>
            <a:pathLst>
              <a:path w="91" h="92">
                <a:moveTo>
                  <a:pt x="0" y="39"/>
                </a:moveTo>
                <a:lnTo>
                  <a:pt x="6" y="20"/>
                </a:lnTo>
                <a:lnTo>
                  <a:pt x="19" y="7"/>
                </a:lnTo>
                <a:lnTo>
                  <a:pt x="32" y="0"/>
                </a:lnTo>
                <a:lnTo>
                  <a:pt x="52" y="0"/>
                </a:lnTo>
                <a:lnTo>
                  <a:pt x="72" y="7"/>
                </a:lnTo>
                <a:lnTo>
                  <a:pt x="85" y="20"/>
                </a:lnTo>
                <a:lnTo>
                  <a:pt x="91" y="39"/>
                </a:lnTo>
                <a:lnTo>
                  <a:pt x="91" y="52"/>
                </a:lnTo>
                <a:lnTo>
                  <a:pt x="85" y="72"/>
                </a:lnTo>
                <a:lnTo>
                  <a:pt x="72" y="85"/>
                </a:lnTo>
                <a:lnTo>
                  <a:pt x="52" y="92"/>
                </a:lnTo>
                <a:lnTo>
                  <a:pt x="32" y="92"/>
                </a:lnTo>
                <a:lnTo>
                  <a:pt x="6" y="79"/>
                </a:lnTo>
                <a:lnTo>
                  <a:pt x="0" y="59"/>
                </a:lnTo>
                <a:lnTo>
                  <a:pt x="0" y="39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70" name="Rectangle 58"/>
          <p:cNvSpPr>
            <a:spLocks noChangeArrowheads="1"/>
          </p:cNvSpPr>
          <p:nvPr/>
        </p:nvSpPr>
        <p:spPr bwMode="auto">
          <a:xfrm>
            <a:off x="1658938" y="2438400"/>
            <a:ext cx="550862" cy="206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71" name="Freeform 59"/>
          <p:cNvSpPr>
            <a:spLocks/>
          </p:cNvSpPr>
          <p:nvPr/>
        </p:nvSpPr>
        <p:spPr bwMode="auto">
          <a:xfrm>
            <a:off x="2216150" y="2362200"/>
            <a:ext cx="146050" cy="144463"/>
          </a:xfrm>
          <a:custGeom>
            <a:avLst/>
            <a:gdLst/>
            <a:ahLst/>
            <a:cxnLst>
              <a:cxn ang="0">
                <a:pos x="92" y="46"/>
              </a:cxn>
              <a:cxn ang="0">
                <a:pos x="0" y="91"/>
              </a:cxn>
              <a:cxn ang="0">
                <a:pos x="0" y="0"/>
              </a:cxn>
              <a:cxn ang="0">
                <a:pos x="92" y="46"/>
              </a:cxn>
              <a:cxn ang="0">
                <a:pos x="66" y="46"/>
              </a:cxn>
              <a:cxn ang="0">
                <a:pos x="13" y="20"/>
              </a:cxn>
              <a:cxn ang="0">
                <a:pos x="13" y="72"/>
              </a:cxn>
              <a:cxn ang="0">
                <a:pos x="66" y="46"/>
              </a:cxn>
              <a:cxn ang="0">
                <a:pos x="92" y="46"/>
              </a:cxn>
            </a:cxnLst>
            <a:rect l="0" t="0" r="r" b="b"/>
            <a:pathLst>
              <a:path w="92" h="91">
                <a:moveTo>
                  <a:pt x="92" y="46"/>
                </a:moveTo>
                <a:lnTo>
                  <a:pt x="0" y="91"/>
                </a:lnTo>
                <a:lnTo>
                  <a:pt x="0" y="0"/>
                </a:lnTo>
                <a:lnTo>
                  <a:pt x="92" y="46"/>
                </a:lnTo>
                <a:lnTo>
                  <a:pt x="66" y="46"/>
                </a:lnTo>
                <a:lnTo>
                  <a:pt x="13" y="20"/>
                </a:lnTo>
                <a:lnTo>
                  <a:pt x="13" y="72"/>
                </a:lnTo>
                <a:lnTo>
                  <a:pt x="66" y="46"/>
                </a:lnTo>
                <a:lnTo>
                  <a:pt x="92" y="4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72" name="Rectangle 60"/>
          <p:cNvSpPr>
            <a:spLocks noChangeArrowheads="1"/>
          </p:cNvSpPr>
          <p:nvPr/>
        </p:nvSpPr>
        <p:spPr bwMode="auto">
          <a:xfrm>
            <a:off x="6400800" y="5846763"/>
            <a:ext cx="549275" cy="206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73" name="Freeform 61"/>
          <p:cNvSpPr>
            <a:spLocks/>
          </p:cNvSpPr>
          <p:nvPr/>
        </p:nvSpPr>
        <p:spPr bwMode="auto">
          <a:xfrm>
            <a:off x="6254750" y="5791200"/>
            <a:ext cx="146050" cy="144463"/>
          </a:xfrm>
          <a:custGeom>
            <a:avLst/>
            <a:gdLst/>
            <a:ahLst/>
            <a:cxnLst>
              <a:cxn ang="0">
                <a:pos x="0" y="46"/>
              </a:cxn>
              <a:cxn ang="0">
                <a:pos x="92" y="0"/>
              </a:cxn>
              <a:cxn ang="0">
                <a:pos x="92" y="91"/>
              </a:cxn>
              <a:cxn ang="0">
                <a:pos x="0" y="46"/>
              </a:cxn>
              <a:cxn ang="0">
                <a:pos x="26" y="46"/>
              </a:cxn>
              <a:cxn ang="0">
                <a:pos x="78" y="72"/>
              </a:cxn>
              <a:cxn ang="0">
                <a:pos x="78" y="20"/>
              </a:cxn>
              <a:cxn ang="0">
                <a:pos x="26" y="46"/>
              </a:cxn>
              <a:cxn ang="0">
                <a:pos x="0" y="46"/>
              </a:cxn>
            </a:cxnLst>
            <a:rect l="0" t="0" r="r" b="b"/>
            <a:pathLst>
              <a:path w="92" h="91">
                <a:moveTo>
                  <a:pt x="0" y="46"/>
                </a:moveTo>
                <a:lnTo>
                  <a:pt x="92" y="0"/>
                </a:lnTo>
                <a:lnTo>
                  <a:pt x="92" y="91"/>
                </a:lnTo>
                <a:lnTo>
                  <a:pt x="0" y="46"/>
                </a:lnTo>
                <a:lnTo>
                  <a:pt x="26" y="46"/>
                </a:lnTo>
                <a:lnTo>
                  <a:pt x="78" y="72"/>
                </a:lnTo>
                <a:lnTo>
                  <a:pt x="78" y="20"/>
                </a:lnTo>
                <a:lnTo>
                  <a:pt x="26" y="46"/>
                </a:lnTo>
                <a:lnTo>
                  <a:pt x="0" y="46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74" name="Text Box 62"/>
          <p:cNvSpPr txBox="1">
            <a:spLocks noChangeArrowheads="1"/>
          </p:cNvSpPr>
          <p:nvPr/>
        </p:nvSpPr>
        <p:spPr bwMode="auto">
          <a:xfrm>
            <a:off x="5105400" y="1203325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18175" name="Freeform 63"/>
          <p:cNvSpPr>
            <a:spLocks/>
          </p:cNvSpPr>
          <p:nvPr/>
        </p:nvSpPr>
        <p:spPr bwMode="auto">
          <a:xfrm>
            <a:off x="4876800" y="1377950"/>
            <a:ext cx="155575" cy="146050"/>
          </a:xfrm>
          <a:custGeom>
            <a:avLst/>
            <a:gdLst/>
            <a:ahLst/>
            <a:cxnLst>
              <a:cxn ang="0">
                <a:pos x="0" y="39"/>
              </a:cxn>
              <a:cxn ang="0">
                <a:pos x="7" y="20"/>
              </a:cxn>
              <a:cxn ang="0">
                <a:pos x="20" y="7"/>
              </a:cxn>
              <a:cxn ang="0">
                <a:pos x="39" y="0"/>
              </a:cxn>
              <a:cxn ang="0">
                <a:pos x="59" y="0"/>
              </a:cxn>
              <a:cxn ang="0">
                <a:pos x="78" y="7"/>
              </a:cxn>
              <a:cxn ang="0">
                <a:pos x="92" y="20"/>
              </a:cxn>
              <a:cxn ang="0">
                <a:pos x="98" y="39"/>
              </a:cxn>
              <a:cxn ang="0">
                <a:pos x="98" y="52"/>
              </a:cxn>
              <a:cxn ang="0">
                <a:pos x="92" y="72"/>
              </a:cxn>
              <a:cxn ang="0">
                <a:pos x="78" y="85"/>
              </a:cxn>
              <a:cxn ang="0">
                <a:pos x="59" y="92"/>
              </a:cxn>
              <a:cxn ang="0">
                <a:pos x="39" y="92"/>
              </a:cxn>
              <a:cxn ang="0">
                <a:pos x="20" y="85"/>
              </a:cxn>
              <a:cxn ang="0">
                <a:pos x="13" y="79"/>
              </a:cxn>
              <a:cxn ang="0">
                <a:pos x="0" y="59"/>
              </a:cxn>
              <a:cxn ang="0">
                <a:pos x="0" y="39"/>
              </a:cxn>
            </a:cxnLst>
            <a:rect l="0" t="0" r="r" b="b"/>
            <a:pathLst>
              <a:path w="98" h="92">
                <a:moveTo>
                  <a:pt x="0" y="39"/>
                </a:moveTo>
                <a:lnTo>
                  <a:pt x="7" y="20"/>
                </a:lnTo>
                <a:lnTo>
                  <a:pt x="20" y="7"/>
                </a:lnTo>
                <a:lnTo>
                  <a:pt x="39" y="0"/>
                </a:lnTo>
                <a:lnTo>
                  <a:pt x="59" y="0"/>
                </a:lnTo>
                <a:lnTo>
                  <a:pt x="78" y="7"/>
                </a:lnTo>
                <a:lnTo>
                  <a:pt x="92" y="20"/>
                </a:lnTo>
                <a:lnTo>
                  <a:pt x="98" y="39"/>
                </a:lnTo>
                <a:lnTo>
                  <a:pt x="98" y="52"/>
                </a:lnTo>
                <a:lnTo>
                  <a:pt x="92" y="72"/>
                </a:lnTo>
                <a:lnTo>
                  <a:pt x="78" y="85"/>
                </a:lnTo>
                <a:lnTo>
                  <a:pt x="59" y="92"/>
                </a:lnTo>
                <a:lnTo>
                  <a:pt x="39" y="92"/>
                </a:lnTo>
                <a:lnTo>
                  <a:pt x="20" y="85"/>
                </a:lnTo>
                <a:lnTo>
                  <a:pt x="13" y="79"/>
                </a:lnTo>
                <a:lnTo>
                  <a:pt x="0" y="59"/>
                </a:lnTo>
                <a:lnTo>
                  <a:pt x="0" y="39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76" name="Text Box 64"/>
          <p:cNvSpPr txBox="1">
            <a:spLocks noChangeAspect="1" noChangeArrowheads="1"/>
          </p:cNvSpPr>
          <p:nvPr/>
        </p:nvSpPr>
        <p:spPr bwMode="auto">
          <a:xfrm>
            <a:off x="7124700" y="3810000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sp>
        <p:nvSpPr>
          <p:cNvPr id="218177" name="Text Box 65"/>
          <p:cNvSpPr txBox="1">
            <a:spLocks noChangeAspect="1" noChangeArrowheads="1"/>
          </p:cNvSpPr>
          <p:nvPr/>
        </p:nvSpPr>
        <p:spPr bwMode="auto">
          <a:xfrm>
            <a:off x="4724400" y="1905000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sp>
        <p:nvSpPr>
          <p:cNvPr id="218178" name="Rectangle 66"/>
          <p:cNvSpPr>
            <a:spLocks noChangeArrowheads="1"/>
          </p:cNvSpPr>
          <p:nvPr/>
        </p:nvSpPr>
        <p:spPr bwMode="auto">
          <a:xfrm>
            <a:off x="3886200" y="2593975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D</a:t>
            </a:r>
          </a:p>
        </p:txBody>
      </p:sp>
      <p:sp>
        <p:nvSpPr>
          <p:cNvPr id="218179" name="Freeform 67"/>
          <p:cNvSpPr>
            <a:spLocks/>
          </p:cNvSpPr>
          <p:nvPr/>
        </p:nvSpPr>
        <p:spPr bwMode="auto">
          <a:xfrm>
            <a:off x="3992563" y="2625725"/>
            <a:ext cx="198437" cy="41275"/>
          </a:xfrm>
          <a:custGeom>
            <a:avLst/>
            <a:gdLst/>
            <a:ahLst/>
            <a:cxnLst>
              <a:cxn ang="0">
                <a:pos x="0" y="26"/>
              </a:cxn>
              <a:cxn ang="0">
                <a:pos x="125" y="26"/>
              </a:cxn>
              <a:cxn ang="0">
                <a:pos x="66" y="0"/>
              </a:cxn>
            </a:cxnLst>
            <a:rect l="0" t="0" r="r" b="b"/>
            <a:pathLst>
              <a:path w="125" h="26">
                <a:moveTo>
                  <a:pt x="0" y="26"/>
                </a:moveTo>
                <a:lnTo>
                  <a:pt x="125" y="26"/>
                </a:lnTo>
                <a:lnTo>
                  <a:pt x="6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80" name="Rectangle 68"/>
          <p:cNvSpPr>
            <a:spLocks noChangeArrowheads="1"/>
          </p:cNvSpPr>
          <p:nvPr/>
        </p:nvSpPr>
        <p:spPr bwMode="auto">
          <a:xfrm>
            <a:off x="4146550" y="2759075"/>
            <a:ext cx="1206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s</a:t>
            </a:r>
            <a:endParaRPr lang="en-US"/>
          </a:p>
        </p:txBody>
      </p:sp>
      <p:sp>
        <p:nvSpPr>
          <p:cNvPr id="218181" name="Rectangle 69"/>
          <p:cNvSpPr>
            <a:spLocks noChangeArrowheads="1"/>
          </p:cNvSpPr>
          <p:nvPr/>
        </p:nvSpPr>
        <p:spPr bwMode="auto">
          <a:xfrm>
            <a:off x="3683000" y="6099175"/>
            <a:ext cx="5080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C</a:t>
            </a:r>
            <a:r>
              <a:rPr lang="en-US" sz="2400" baseline="-25000"/>
              <a:t>L</a:t>
            </a:r>
          </a:p>
        </p:txBody>
      </p:sp>
      <p:sp>
        <p:nvSpPr>
          <p:cNvPr id="218182" name="Freeform 70"/>
          <p:cNvSpPr>
            <a:spLocks/>
          </p:cNvSpPr>
          <p:nvPr/>
        </p:nvSpPr>
        <p:spPr bwMode="auto">
          <a:xfrm>
            <a:off x="4267200" y="3816350"/>
            <a:ext cx="155575" cy="146050"/>
          </a:xfrm>
          <a:custGeom>
            <a:avLst/>
            <a:gdLst/>
            <a:ahLst/>
            <a:cxnLst>
              <a:cxn ang="0">
                <a:pos x="0" y="39"/>
              </a:cxn>
              <a:cxn ang="0">
                <a:pos x="7" y="20"/>
              </a:cxn>
              <a:cxn ang="0">
                <a:pos x="20" y="7"/>
              </a:cxn>
              <a:cxn ang="0">
                <a:pos x="39" y="0"/>
              </a:cxn>
              <a:cxn ang="0">
                <a:pos x="59" y="0"/>
              </a:cxn>
              <a:cxn ang="0">
                <a:pos x="78" y="7"/>
              </a:cxn>
              <a:cxn ang="0">
                <a:pos x="92" y="20"/>
              </a:cxn>
              <a:cxn ang="0">
                <a:pos x="98" y="39"/>
              </a:cxn>
              <a:cxn ang="0">
                <a:pos x="98" y="52"/>
              </a:cxn>
              <a:cxn ang="0">
                <a:pos x="92" y="72"/>
              </a:cxn>
              <a:cxn ang="0">
                <a:pos x="78" y="85"/>
              </a:cxn>
              <a:cxn ang="0">
                <a:pos x="59" y="92"/>
              </a:cxn>
              <a:cxn ang="0">
                <a:pos x="39" y="92"/>
              </a:cxn>
              <a:cxn ang="0">
                <a:pos x="20" y="85"/>
              </a:cxn>
              <a:cxn ang="0">
                <a:pos x="13" y="79"/>
              </a:cxn>
              <a:cxn ang="0">
                <a:pos x="0" y="59"/>
              </a:cxn>
              <a:cxn ang="0">
                <a:pos x="0" y="39"/>
              </a:cxn>
            </a:cxnLst>
            <a:rect l="0" t="0" r="r" b="b"/>
            <a:pathLst>
              <a:path w="98" h="92">
                <a:moveTo>
                  <a:pt x="0" y="39"/>
                </a:moveTo>
                <a:lnTo>
                  <a:pt x="7" y="20"/>
                </a:lnTo>
                <a:lnTo>
                  <a:pt x="20" y="7"/>
                </a:lnTo>
                <a:lnTo>
                  <a:pt x="39" y="0"/>
                </a:lnTo>
                <a:lnTo>
                  <a:pt x="59" y="0"/>
                </a:lnTo>
                <a:lnTo>
                  <a:pt x="78" y="7"/>
                </a:lnTo>
                <a:lnTo>
                  <a:pt x="92" y="20"/>
                </a:lnTo>
                <a:lnTo>
                  <a:pt x="98" y="39"/>
                </a:lnTo>
                <a:lnTo>
                  <a:pt x="98" y="52"/>
                </a:lnTo>
                <a:lnTo>
                  <a:pt x="92" y="72"/>
                </a:lnTo>
                <a:lnTo>
                  <a:pt x="78" y="85"/>
                </a:lnTo>
                <a:lnTo>
                  <a:pt x="59" y="92"/>
                </a:lnTo>
                <a:lnTo>
                  <a:pt x="39" y="92"/>
                </a:lnTo>
                <a:lnTo>
                  <a:pt x="20" y="85"/>
                </a:lnTo>
                <a:lnTo>
                  <a:pt x="13" y="79"/>
                </a:lnTo>
                <a:lnTo>
                  <a:pt x="0" y="59"/>
                </a:lnTo>
                <a:lnTo>
                  <a:pt x="0" y="39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8183" name="Rectangle 71"/>
          <p:cNvSpPr>
            <a:spLocks noChangeArrowheads="1"/>
          </p:cNvSpPr>
          <p:nvPr/>
        </p:nvSpPr>
        <p:spPr bwMode="auto">
          <a:xfrm>
            <a:off x="4119563" y="3886200"/>
            <a:ext cx="1476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F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Text Box 2"/>
          <p:cNvSpPr txBox="1">
            <a:spLocks noChangeArrowheads="1"/>
          </p:cNvSpPr>
          <p:nvPr/>
        </p:nvSpPr>
        <p:spPr bwMode="auto">
          <a:xfrm>
            <a:off x="822325" y="850900"/>
            <a:ext cx="7894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In the Cross Curves of Stability, the data is presented assuming that</a:t>
            </a:r>
            <a:r>
              <a:rPr lang="en-US"/>
              <a:t>:</a:t>
            </a:r>
          </a:p>
        </p:txBody>
      </p:sp>
      <p:sp>
        <p:nvSpPr>
          <p:cNvPr id="238595" name="Text Box 3"/>
          <p:cNvSpPr txBox="1">
            <a:spLocks noChangeArrowheads="1"/>
          </p:cNvSpPr>
          <p:nvPr/>
        </p:nvSpPr>
        <p:spPr bwMode="auto">
          <a:xfrm>
            <a:off x="2736850" y="1830388"/>
            <a:ext cx="3692525" cy="60801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accent2"/>
                </a:solidFill>
              </a:rPr>
              <a:t>KG = 0  (on the keel)</a:t>
            </a:r>
          </a:p>
        </p:txBody>
      </p:sp>
      <p:sp>
        <p:nvSpPr>
          <p:cNvPr id="238596" name="Text Box 4"/>
          <p:cNvSpPr txBox="1">
            <a:spLocks noChangeArrowheads="1"/>
          </p:cNvSpPr>
          <p:nvPr/>
        </p:nvSpPr>
        <p:spPr bwMode="auto">
          <a:xfrm>
            <a:off x="152400" y="3810000"/>
            <a:ext cx="87233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This is, of course, not realistic.  It is done this way so that the curves may be</a:t>
            </a:r>
          </a:p>
          <a:p>
            <a:r>
              <a:rPr lang="en-US" dirty="0">
                <a:latin typeface="Arial" charset="0"/>
              </a:rPr>
              <a:t>generalized for all drafts.</a:t>
            </a:r>
          </a:p>
        </p:txBody>
      </p:sp>
      <p:sp>
        <p:nvSpPr>
          <p:cNvPr id="238597" name="Text Box 5"/>
          <p:cNvSpPr txBox="1">
            <a:spLocks noChangeArrowheads="1"/>
          </p:cNvSpPr>
          <p:nvPr/>
        </p:nvSpPr>
        <p:spPr bwMode="auto">
          <a:xfrm>
            <a:off x="163513" y="4964113"/>
            <a:ext cx="82740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Once the curve data is recorded and plotted, a </a:t>
            </a:r>
            <a:r>
              <a:rPr lang="en-US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sine correction</a:t>
            </a: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factor </a:t>
            </a:r>
          </a:p>
          <a:p>
            <a:pPr algn="ctr"/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must be applied, shifting the KG to its correct position in order to get the</a:t>
            </a:r>
          </a:p>
          <a:p>
            <a:pPr algn="ctr"/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ctr"/>
            <a:r>
              <a:rPr lang="en-US" sz="240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TRUE MOMENT RIGHTING ARM VALUE</a:t>
            </a: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>
                <a:latin typeface="Arial" charset="0"/>
              </a:rPr>
              <a:t>Cross Curves Example</a:t>
            </a:r>
          </a:p>
        </p:txBody>
      </p:sp>
      <p:sp>
        <p:nvSpPr>
          <p:cNvPr id="158723" name="Line 3"/>
          <p:cNvSpPr>
            <a:spLocks noChangeShapeType="1"/>
          </p:cNvSpPr>
          <p:nvPr/>
        </p:nvSpPr>
        <p:spPr bwMode="auto">
          <a:xfrm>
            <a:off x="1752600" y="1828800"/>
            <a:ext cx="0" cy="411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24" name="Line 4"/>
          <p:cNvSpPr>
            <a:spLocks noChangeShapeType="1"/>
          </p:cNvSpPr>
          <p:nvPr/>
        </p:nvSpPr>
        <p:spPr bwMode="auto">
          <a:xfrm>
            <a:off x="1752600" y="5943600"/>
            <a:ext cx="632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0" y="1905000"/>
            <a:ext cx="1417638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Righting</a:t>
            </a:r>
          </a:p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Arm</a:t>
            </a:r>
          </a:p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(feet)</a:t>
            </a:r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3581400" y="6400800"/>
            <a:ext cx="2825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Displacement (LT)</a:t>
            </a:r>
          </a:p>
        </p:txBody>
      </p:sp>
      <p:sp>
        <p:nvSpPr>
          <p:cNvPr id="158727" name="Text Box 7"/>
          <p:cNvSpPr txBox="1">
            <a:spLocks noChangeArrowheads="1"/>
          </p:cNvSpPr>
          <p:nvPr/>
        </p:nvSpPr>
        <p:spPr bwMode="auto">
          <a:xfrm>
            <a:off x="1219200" y="2690813"/>
            <a:ext cx="354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5</a:t>
            </a:r>
          </a:p>
        </p:txBody>
      </p:sp>
      <p:sp>
        <p:nvSpPr>
          <p:cNvPr id="158728" name="Text Box 8"/>
          <p:cNvSpPr txBox="1">
            <a:spLocks noChangeArrowheads="1"/>
          </p:cNvSpPr>
          <p:nvPr/>
        </p:nvSpPr>
        <p:spPr bwMode="auto">
          <a:xfrm>
            <a:off x="990600" y="4114800"/>
            <a:ext cx="6080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  <a:latin typeface="Arial" charset="0"/>
              </a:rPr>
              <a:t>2.5</a:t>
            </a:r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1203325" y="5475288"/>
            <a:ext cx="382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Arial" charset="0"/>
              </a:rPr>
              <a:t>0</a:t>
            </a: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2514600" y="594360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1000</a:t>
            </a:r>
          </a:p>
        </p:txBody>
      </p:sp>
      <p:sp>
        <p:nvSpPr>
          <p:cNvPr id="158731" name="Text Box 11"/>
          <p:cNvSpPr txBox="1">
            <a:spLocks noChangeArrowheads="1"/>
          </p:cNvSpPr>
          <p:nvPr/>
        </p:nvSpPr>
        <p:spPr bwMode="auto">
          <a:xfrm>
            <a:off x="4495800" y="594360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2000</a:t>
            </a:r>
          </a:p>
        </p:txBody>
      </p:sp>
      <p:sp>
        <p:nvSpPr>
          <p:cNvPr id="158732" name="Text Box 12"/>
          <p:cNvSpPr txBox="1">
            <a:spLocks noChangeArrowheads="1"/>
          </p:cNvSpPr>
          <p:nvPr/>
        </p:nvSpPr>
        <p:spPr bwMode="auto">
          <a:xfrm>
            <a:off x="6553200" y="5943600"/>
            <a:ext cx="86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3000</a:t>
            </a:r>
          </a:p>
        </p:txBody>
      </p:sp>
      <p:sp>
        <p:nvSpPr>
          <p:cNvPr id="158733" name="Freeform 13"/>
          <p:cNvSpPr>
            <a:spLocks/>
          </p:cNvSpPr>
          <p:nvPr/>
        </p:nvSpPr>
        <p:spPr bwMode="auto">
          <a:xfrm>
            <a:off x="1752600" y="4305300"/>
            <a:ext cx="5867400" cy="266700"/>
          </a:xfrm>
          <a:custGeom>
            <a:avLst/>
            <a:gdLst/>
            <a:ahLst/>
            <a:cxnLst>
              <a:cxn ang="0">
                <a:pos x="0" y="168"/>
              </a:cxn>
              <a:cxn ang="0">
                <a:pos x="2208" y="24"/>
              </a:cxn>
              <a:cxn ang="0">
                <a:pos x="3696" y="24"/>
              </a:cxn>
            </a:cxnLst>
            <a:rect l="0" t="0" r="r" b="b"/>
            <a:pathLst>
              <a:path w="3696" h="168">
                <a:moveTo>
                  <a:pt x="0" y="168"/>
                </a:moveTo>
                <a:cubicBezTo>
                  <a:pt x="796" y="108"/>
                  <a:pt x="1592" y="48"/>
                  <a:pt x="2208" y="24"/>
                </a:cubicBezTo>
                <a:cubicBezTo>
                  <a:pt x="2824" y="0"/>
                  <a:pt x="3260" y="12"/>
                  <a:pt x="3696" y="2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4" name="Freeform 14"/>
          <p:cNvSpPr>
            <a:spLocks/>
          </p:cNvSpPr>
          <p:nvPr/>
        </p:nvSpPr>
        <p:spPr bwMode="auto">
          <a:xfrm>
            <a:off x="1752600" y="2667000"/>
            <a:ext cx="5715000" cy="685800"/>
          </a:xfrm>
          <a:custGeom>
            <a:avLst/>
            <a:gdLst/>
            <a:ahLst/>
            <a:cxnLst>
              <a:cxn ang="0">
                <a:pos x="0" y="432"/>
              </a:cxn>
              <a:cxn ang="0">
                <a:pos x="1968" y="144"/>
              </a:cxn>
              <a:cxn ang="0">
                <a:pos x="3600" y="0"/>
              </a:cxn>
            </a:cxnLst>
            <a:rect l="0" t="0" r="r" b="b"/>
            <a:pathLst>
              <a:path w="3600" h="432">
                <a:moveTo>
                  <a:pt x="0" y="432"/>
                </a:moveTo>
                <a:cubicBezTo>
                  <a:pt x="684" y="324"/>
                  <a:pt x="1368" y="216"/>
                  <a:pt x="1968" y="144"/>
                </a:cubicBezTo>
                <a:cubicBezTo>
                  <a:pt x="2568" y="72"/>
                  <a:pt x="3288" y="24"/>
                  <a:pt x="360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5" name="Text Box 15"/>
          <p:cNvSpPr txBox="1">
            <a:spLocks noChangeArrowheads="1"/>
          </p:cNvSpPr>
          <p:nvPr/>
        </p:nvSpPr>
        <p:spPr bwMode="auto">
          <a:xfrm>
            <a:off x="4784725" y="3925888"/>
            <a:ext cx="247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10 degrees heel</a:t>
            </a:r>
          </a:p>
        </p:txBody>
      </p:sp>
      <p:sp>
        <p:nvSpPr>
          <p:cNvPr id="158736" name="Text Box 16"/>
          <p:cNvSpPr txBox="1">
            <a:spLocks noChangeArrowheads="1"/>
          </p:cNvSpPr>
          <p:nvPr/>
        </p:nvSpPr>
        <p:spPr bwMode="auto">
          <a:xfrm>
            <a:off x="5029200" y="2209800"/>
            <a:ext cx="247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solidFill>
                  <a:schemeClr val="tx2"/>
                </a:solidFill>
                <a:latin typeface="Arial" charset="0"/>
              </a:rPr>
              <a:t>30 degrees heel</a:t>
            </a:r>
          </a:p>
        </p:txBody>
      </p:sp>
      <p:sp>
        <p:nvSpPr>
          <p:cNvPr id="158737" name="Line 17"/>
          <p:cNvSpPr>
            <a:spLocks noChangeShapeType="1"/>
          </p:cNvSpPr>
          <p:nvPr/>
        </p:nvSpPr>
        <p:spPr bwMode="auto">
          <a:xfrm>
            <a:off x="1752600" y="2895600"/>
            <a:ext cx="3124200" cy="0"/>
          </a:xfrm>
          <a:prstGeom prst="line">
            <a:avLst/>
          </a:prstGeom>
          <a:noFill/>
          <a:ln w="28575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8" name="Line 18"/>
          <p:cNvSpPr>
            <a:spLocks noChangeShapeType="1"/>
          </p:cNvSpPr>
          <p:nvPr/>
        </p:nvSpPr>
        <p:spPr bwMode="auto">
          <a:xfrm>
            <a:off x="4876800" y="2895600"/>
            <a:ext cx="0" cy="3048000"/>
          </a:xfrm>
          <a:prstGeom prst="line">
            <a:avLst/>
          </a:prstGeom>
          <a:noFill/>
          <a:ln w="28575" cap="rnd">
            <a:solidFill>
              <a:schemeClr val="tx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739" name="Text Box 19"/>
          <p:cNvSpPr txBox="1">
            <a:spLocks noChangeArrowheads="1"/>
          </p:cNvSpPr>
          <p:nvPr/>
        </p:nvSpPr>
        <p:spPr bwMode="auto">
          <a:xfrm>
            <a:off x="5029200" y="4495800"/>
            <a:ext cx="38639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solidFill>
                  <a:schemeClr val="tx2"/>
                </a:solidFill>
                <a:latin typeface="Arial" charset="0"/>
              </a:rPr>
              <a:t>At 2000 LT, the ship</a:t>
            </a:r>
          </a:p>
          <a:p>
            <a:r>
              <a:rPr lang="en-US" sz="2800" b="1">
                <a:solidFill>
                  <a:schemeClr val="tx2"/>
                </a:solidFill>
                <a:latin typeface="Arial" charset="0"/>
              </a:rPr>
              <a:t>Has a RA of 2.5’ @10</a:t>
            </a:r>
            <a:r>
              <a:rPr lang="en-US" sz="2800" b="1" baseline="30000">
                <a:solidFill>
                  <a:schemeClr val="tx2"/>
                </a:solidFill>
                <a:latin typeface="Arial" charset="0"/>
              </a:rPr>
              <a:t>o</a:t>
            </a:r>
          </a:p>
          <a:p>
            <a:r>
              <a:rPr lang="en-US" sz="2800" b="1">
                <a:solidFill>
                  <a:schemeClr val="tx2"/>
                </a:solidFill>
                <a:latin typeface="Arial" charset="0"/>
              </a:rPr>
              <a:t>Heel and 5’ @30</a:t>
            </a:r>
            <a:r>
              <a:rPr lang="en-US" sz="2800" b="1" baseline="30000">
                <a:solidFill>
                  <a:schemeClr val="tx2"/>
                </a:solidFill>
                <a:latin typeface="Arial" charset="0"/>
              </a:rPr>
              <a:t>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8200"/>
            <a:ext cx="9372600" cy="54102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sz="2600" b="1" u="sng" dirty="0">
                <a:latin typeface="Arial" charset="0"/>
              </a:rPr>
              <a:t>Curve of Intact </a:t>
            </a:r>
            <a:r>
              <a:rPr lang="en-US" sz="2600" b="1" u="sng" dirty="0" err="1">
                <a:latin typeface="Arial" charset="0"/>
              </a:rPr>
              <a:t>Statical</a:t>
            </a:r>
            <a:r>
              <a:rPr lang="en-US" sz="2600" b="1" u="sng" dirty="0">
                <a:latin typeface="Arial" charset="0"/>
              </a:rPr>
              <a:t> Stability / “Righting Arm</a:t>
            </a:r>
            <a:r>
              <a:rPr lang="en-US" sz="2600" b="1" dirty="0">
                <a:latin typeface="Arial" charset="0"/>
              </a:rPr>
              <a:t> Curve”</a:t>
            </a:r>
            <a:r>
              <a:rPr lang="en-US" sz="2800" dirty="0">
                <a:latin typeface="Arial" charset="0"/>
              </a:rPr>
              <a:t> </a:t>
            </a:r>
            <a:r>
              <a:rPr lang="en-US" sz="2800" u="sng" dirty="0">
                <a:latin typeface="Arial" charset="0"/>
              </a:rPr>
              <a:t>Assumes: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charset="0"/>
              </a:rPr>
              <a:t>Quasi-static conditions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charset="0"/>
              </a:rPr>
              <a:t>Given Displacement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charset="0"/>
              </a:rPr>
              <a:t>Given KG</a:t>
            </a:r>
          </a:p>
          <a:p>
            <a:pPr lvl="1">
              <a:lnSpc>
                <a:spcPct val="110000"/>
              </a:lnSpc>
            </a:pPr>
            <a:endParaRPr lang="en-US" dirty="0">
              <a:latin typeface="Arial" charset="0"/>
            </a:endParaRPr>
          </a:p>
          <a:p>
            <a:pPr>
              <a:lnSpc>
                <a:spcPct val="110000"/>
              </a:lnSpc>
              <a:buFontTx/>
              <a:buNone/>
            </a:pPr>
            <a:r>
              <a:rPr lang="en-US" sz="2800" b="1" u="sng" dirty="0">
                <a:latin typeface="Arial" charset="0"/>
              </a:rPr>
              <a:t>Cross Curves of Stability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charset="0"/>
              </a:rPr>
              <a:t>Since M</a:t>
            </a:r>
            <a:r>
              <a:rPr lang="en-US" baseline="-25000" dirty="0">
                <a:latin typeface="Arial" charset="0"/>
              </a:rPr>
              <a:t>T</a:t>
            </a:r>
            <a:r>
              <a:rPr lang="en-US" dirty="0">
                <a:latin typeface="Arial" charset="0"/>
              </a:rPr>
              <a:t> moves as a function of </a:t>
            </a:r>
            <a:r>
              <a:rPr lang="el-GR" sz="3200" dirty="0" smtClean="0">
                <a:latin typeface="Times New Roman"/>
                <a:cs typeface="Times New Roman"/>
              </a:rPr>
              <a:t>φ</a:t>
            </a:r>
            <a:r>
              <a:rPr lang="en-US" dirty="0" smtClean="0">
                <a:latin typeface="Arial" charset="0"/>
              </a:rPr>
              <a:t>, </a:t>
            </a:r>
            <a:r>
              <a:rPr lang="en-US" dirty="0">
                <a:latin typeface="Arial" charset="0"/>
              </a:rPr>
              <a:t>Righting Arms are calculated  for each </a:t>
            </a:r>
            <a:r>
              <a:rPr lang="el-GR" sz="3200" dirty="0">
                <a:cs typeface="Times New Roman"/>
              </a:rPr>
              <a:t>φ</a:t>
            </a:r>
            <a:r>
              <a:rPr lang="el-GR" dirty="0">
                <a:cs typeface="Times New Roman"/>
              </a:rPr>
              <a:t> </a:t>
            </a:r>
            <a:r>
              <a:rPr lang="en-US" dirty="0" smtClean="0">
                <a:latin typeface="Arial" charset="0"/>
              </a:rPr>
              <a:t>at </a:t>
            </a:r>
            <a:r>
              <a:rPr lang="en-US" dirty="0">
                <a:latin typeface="Arial" charset="0"/>
              </a:rPr>
              <a:t>regular intervals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Arial" charset="0"/>
              </a:rPr>
              <a:t>Assumes a value of KG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1447800" y="76200"/>
            <a:ext cx="61817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4.4 Measure of Overall Stability</a:t>
            </a:r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76200" y="1219200"/>
            <a:ext cx="9144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From the Curves of Intact Stability the following Measures of Overall Stability can be made: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Range of Stability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Maximum Righting Moment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Angle of Maximum Righting Moment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  <a:ea typeface="Arial Unicode MS" pitchFamily="34" charset="-128"/>
                <a:cs typeface="Arial Unicode MS" pitchFamily="34" charset="-128"/>
              </a:rPr>
              <a:t>   Dynamical Stability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Measure of Tenderness or Stiffness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1809750" y="76200"/>
            <a:ext cx="550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Measure of Overall Stability</a:t>
            </a:r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76200" y="1143000"/>
            <a:ext cx="9144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Range of Stability</a:t>
            </a:r>
          </a:p>
          <a:p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The range of angles for which there exists a 	positive righting moment.  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The greater the range of stability, the less 		likely the ship will capsize.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If the ship is heeled to any angle in the range 	of stability, the ship will exhibit an internal 		righting moment that will right the ship if the 	external moment ceases.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ChangeArrowheads="1"/>
          </p:cNvSpPr>
          <p:nvPr/>
        </p:nvSpPr>
        <p:spPr bwMode="auto">
          <a:xfrm>
            <a:off x="1809750" y="76200"/>
            <a:ext cx="550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Measure of Overall Stability</a:t>
            </a:r>
          </a:p>
        </p:txBody>
      </p:sp>
      <p:sp>
        <p:nvSpPr>
          <p:cNvPr id="240643" name="Rectangle 3"/>
          <p:cNvSpPr>
            <a:spLocks noChangeArrowheads="1"/>
          </p:cNvSpPr>
          <p:nvPr/>
        </p:nvSpPr>
        <p:spPr bwMode="auto">
          <a:xfrm>
            <a:off x="0" y="16764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Maximum Righting Moment</a:t>
            </a:r>
          </a:p>
          <a:p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The largest Static Moment the ship can 		produce.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Calculated by multiplying the displacement of 	the vessel times the maximum Righting Arm.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The larger the Maximum Righting Moment, the 	less likely the vessel is to capsize.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1905000" y="76200"/>
            <a:ext cx="550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Measure of Overall Stability</a:t>
            </a:r>
          </a:p>
        </p:txBody>
      </p:sp>
      <p:sp>
        <p:nvSpPr>
          <p:cNvPr id="247811" name="Rectangle 3"/>
          <p:cNvSpPr>
            <a:spLocks noChangeArrowheads="1"/>
          </p:cNvSpPr>
          <p:nvPr/>
        </p:nvSpPr>
        <p:spPr bwMode="auto">
          <a:xfrm>
            <a:off x="0" y="1676400"/>
            <a:ext cx="9144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Angle of Maximum Righting Arm</a:t>
            </a:r>
          </a:p>
          <a:p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The angle of inclination where the maximum 	Righting Arm occurs.  Beyond this angle, the 	Righting Arm decreases.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It is desirable to have a larger maximum angle 	so that at large angles of heel in a rolling ship 	the righting moment will continue to increase.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Rectangle 4"/>
          <p:cNvSpPr>
            <a:spLocks noChangeArrowheads="1"/>
          </p:cNvSpPr>
          <p:nvPr/>
        </p:nvSpPr>
        <p:spPr bwMode="auto">
          <a:xfrm>
            <a:off x="1809750" y="76200"/>
            <a:ext cx="55054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Measure of Overall Stability</a:t>
            </a:r>
          </a:p>
        </p:txBody>
      </p:sp>
      <p:sp>
        <p:nvSpPr>
          <p:cNvPr id="163845" name="Rectangle 5"/>
          <p:cNvSpPr>
            <a:spLocks noChangeArrowheads="1"/>
          </p:cNvSpPr>
          <p:nvPr/>
        </p:nvSpPr>
        <p:spPr bwMode="auto">
          <a:xfrm>
            <a:off x="0" y="1143000"/>
            <a:ext cx="9144000" cy="538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Dynamical Stability:</a:t>
            </a:r>
          </a:p>
          <a:p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</a:t>
            </a:r>
            <a:r>
              <a:rPr lang="en-US" sz="2400" b="1">
                <a:latin typeface="Arial" charset="0"/>
              </a:rPr>
              <a:t>The work done by quasi-statically rolling the ship 		through its range of stability to the capsizing angle.</a:t>
            </a:r>
          </a:p>
          <a:p>
            <a:pPr lvl="1">
              <a:buFontTx/>
              <a:buChar char="–"/>
            </a:pPr>
            <a:endParaRPr lang="en-US" sz="24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 b="1">
                <a:latin typeface="Arial" charset="0"/>
              </a:rPr>
              <a:t>    Can be calculated by the equation:                  .  This is 	equal to the product of the ship’s displacement with 	the area under the Curve of Intact Statical Stability.</a:t>
            </a:r>
          </a:p>
          <a:p>
            <a:pPr lvl="1">
              <a:buFontTx/>
              <a:buChar char="–"/>
            </a:pPr>
            <a:endParaRPr lang="en-US" sz="24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 b="1">
                <a:latin typeface="Arial" charset="0"/>
              </a:rPr>
              <a:t>    Not shown directly by the Curve of Intact Statical 		Stability.</a:t>
            </a:r>
          </a:p>
          <a:p>
            <a:pPr lvl="1">
              <a:buFontTx/>
              <a:buChar char="–"/>
            </a:pPr>
            <a:endParaRPr lang="en-US" sz="24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 b="1">
                <a:latin typeface="Arial" charset="0"/>
              </a:rPr>
              <a:t>    Does not account for the actual dynamics, because it 	neglects the impact of waves and momentum.</a:t>
            </a:r>
            <a:endParaRPr lang="en-US" sz="2800" b="1">
              <a:latin typeface="Arial" charset="0"/>
            </a:endParaRPr>
          </a:p>
        </p:txBody>
      </p:sp>
      <p:graphicFrame>
        <p:nvGraphicFramePr>
          <p:cNvPr id="163846" name="Object 6"/>
          <p:cNvGraphicFramePr>
            <a:graphicFrameLocks noChangeAspect="1"/>
          </p:cNvGraphicFramePr>
          <p:nvPr/>
        </p:nvGraphicFramePr>
        <p:xfrm>
          <a:off x="6172200" y="3200400"/>
          <a:ext cx="1320800" cy="404813"/>
        </p:xfrm>
        <a:graphic>
          <a:graphicData uri="http://schemas.openxmlformats.org/presentationml/2006/ole">
            <p:oleObj spid="_x0000_s163846" name="Equation" r:id="rId3" imgW="132048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6" name="Rectangle 4"/>
          <p:cNvSpPr>
            <a:spLocks noChangeArrowheads="1"/>
          </p:cNvSpPr>
          <p:nvPr/>
        </p:nvSpPr>
        <p:spPr bwMode="auto">
          <a:xfrm>
            <a:off x="1828800" y="106363"/>
            <a:ext cx="55054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Measure of Overall Stability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0" y="1066800"/>
            <a:ext cx="9144000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Measure of “Tenderness” or “Stiffness”</a:t>
            </a:r>
          </a:p>
          <a:p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</a:t>
            </a:r>
            <a:r>
              <a:rPr lang="en-US" sz="2400">
                <a:latin typeface="Arial" charset="0"/>
              </a:rPr>
              <a:t>The initial slope of the intact statical stability curve 		indicates the rate at which a righting arm is developed as 	the ship is heeled over. This slope is GM!</a:t>
            </a:r>
          </a:p>
          <a:p>
            <a:pPr lvl="1">
              <a:buFontTx/>
              <a:buChar char="–"/>
            </a:pPr>
            <a:endParaRPr lang="en-US" sz="2400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>
                <a:latin typeface="Arial" charset="0"/>
              </a:rPr>
              <a:t>   A steep initial slope indicates the rapid development of a 	righting arm and the vessel is said to be stiff.  Stiff vessels 	have short roll periods and react strongly to external 		heeling moments.</a:t>
            </a:r>
          </a:p>
          <a:p>
            <a:pPr lvl="1">
              <a:buFontTx/>
              <a:buChar char="–"/>
            </a:pPr>
            <a:endParaRPr lang="en-US" sz="2400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>
                <a:latin typeface="Arial" charset="0"/>
              </a:rPr>
              <a:t>    A small initial slope indicates the slower development of a 	righting arm and the vessel is said to be tender.  Tender 	vessel have longer roll periods and react sluggishly to 	external heeling moments.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Text Box 2"/>
          <p:cNvSpPr txBox="1">
            <a:spLocks noChangeArrowheads="1"/>
          </p:cNvSpPr>
          <p:nvPr/>
        </p:nvSpPr>
        <p:spPr bwMode="auto">
          <a:xfrm>
            <a:off x="0" y="285750"/>
            <a:ext cx="9197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 dirty="0">
                <a:latin typeface="Arial" charset="0"/>
              </a:rPr>
              <a:t>Example</a:t>
            </a:r>
            <a:r>
              <a:rPr lang="en-US" dirty="0">
                <a:latin typeface="Arial" charset="0"/>
              </a:rPr>
              <a:t>:  Plot the Intact </a:t>
            </a:r>
            <a:r>
              <a:rPr lang="en-US" dirty="0" err="1">
                <a:latin typeface="Arial" charset="0"/>
              </a:rPr>
              <a:t>Statical</a:t>
            </a:r>
            <a:r>
              <a:rPr lang="en-US" dirty="0">
                <a:latin typeface="Arial" charset="0"/>
              </a:rPr>
              <a:t> Stability Curve for an FFG-7 displacing 5000LT</a:t>
            </a:r>
          </a:p>
        </p:txBody>
      </p:sp>
      <p:sp>
        <p:nvSpPr>
          <p:cNvPr id="369667" name="Text Box 3"/>
          <p:cNvSpPr txBox="1">
            <a:spLocks noChangeArrowheads="1"/>
          </p:cNvSpPr>
          <p:nvPr/>
        </p:nvSpPr>
        <p:spPr bwMode="auto">
          <a:xfrm>
            <a:off x="0" y="1458913"/>
            <a:ext cx="89820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Step #1.  From the Cross Curves of Form, find the 5000LT displacement value</a:t>
            </a:r>
          </a:p>
          <a:p>
            <a:r>
              <a:rPr lang="en-US" dirty="0">
                <a:latin typeface="Arial" charset="0"/>
              </a:rPr>
              <a:t>on the x-axis.</a:t>
            </a:r>
          </a:p>
        </p:txBody>
      </p:sp>
      <p:sp>
        <p:nvSpPr>
          <p:cNvPr id="369668" name="Text Box 4"/>
          <p:cNvSpPr txBox="1">
            <a:spLocks noChangeArrowheads="1"/>
          </p:cNvSpPr>
          <p:nvPr/>
        </p:nvSpPr>
        <p:spPr bwMode="auto">
          <a:xfrm>
            <a:off x="0" y="2906713"/>
            <a:ext cx="93041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Step #2.  Record the righting arm value for each curve, from </a:t>
            </a:r>
            <a:r>
              <a:rPr lang="el-GR" sz="2400" dirty="0" smtClean="0">
                <a:latin typeface="Times New Roman"/>
                <a:cs typeface="Times New Roman"/>
              </a:rPr>
              <a:t>φ</a:t>
            </a:r>
            <a:r>
              <a:rPr lang="en-US" dirty="0" smtClean="0">
                <a:latin typeface="Arial" charset="0"/>
              </a:rPr>
              <a:t> </a:t>
            </a:r>
            <a:r>
              <a:rPr lang="en-US" dirty="0">
                <a:latin typeface="Arial" charset="0"/>
              </a:rPr>
              <a:t>= 0 to 80 degrees</a:t>
            </a:r>
          </a:p>
        </p:txBody>
      </p:sp>
      <p:grpSp>
        <p:nvGrpSpPr>
          <p:cNvPr id="369669" name="Group 5"/>
          <p:cNvGrpSpPr>
            <a:grpSpLocks/>
          </p:cNvGrpSpPr>
          <p:nvPr/>
        </p:nvGrpSpPr>
        <p:grpSpPr bwMode="auto">
          <a:xfrm>
            <a:off x="0" y="4038600"/>
            <a:ext cx="7165976" cy="461963"/>
            <a:chOff x="122" y="2551"/>
            <a:chExt cx="4514" cy="291"/>
          </a:xfrm>
        </p:grpSpPr>
        <p:sp>
          <p:nvSpPr>
            <p:cNvPr id="369670" name="Text Box 6"/>
            <p:cNvSpPr txBox="1">
              <a:spLocks noChangeArrowheads="1"/>
            </p:cNvSpPr>
            <p:nvPr/>
          </p:nvSpPr>
          <p:spPr bwMode="auto">
            <a:xfrm>
              <a:off x="122" y="2551"/>
              <a:ext cx="451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rial" charset="0"/>
                </a:rPr>
                <a:t>Step #3.  Draw the curve, using </a:t>
              </a:r>
              <a:r>
                <a:rPr lang="el-GR" sz="2400" dirty="0" smtClean="0">
                  <a:latin typeface="Times New Roman"/>
                  <a:cs typeface="Times New Roman"/>
                </a:rPr>
                <a:t>φ</a:t>
              </a:r>
              <a:r>
                <a:rPr lang="en-US" dirty="0" smtClean="0">
                  <a:latin typeface="Arial" charset="0"/>
                </a:rPr>
                <a:t> </a:t>
              </a:r>
              <a:r>
                <a:rPr lang="en-US" dirty="0">
                  <a:latin typeface="Arial" charset="0"/>
                </a:rPr>
                <a:t>as x-axis, and GZ as y-axis</a:t>
              </a:r>
            </a:p>
          </p:txBody>
        </p:sp>
        <p:sp>
          <p:nvSpPr>
            <p:cNvPr id="369671" name="Line 7"/>
            <p:cNvSpPr>
              <a:spLocks noChangeShapeType="1"/>
            </p:cNvSpPr>
            <p:nvPr/>
          </p:nvSpPr>
          <p:spPr bwMode="auto">
            <a:xfrm>
              <a:off x="3626" y="2599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2087563" y="152400"/>
            <a:ext cx="5075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Internal Righting Moment</a:t>
            </a:r>
            <a:endParaRPr lang="en-US" sz="2800" b="1">
              <a:latin typeface="Arial" charset="0"/>
            </a:endParaRPr>
          </a:p>
        </p:txBody>
      </p:sp>
      <p:sp>
        <p:nvSpPr>
          <p:cNvPr id="139269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The two forces create a couple because they are equal in magnitude, opposite in direction, and not aligned.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The couple causes rotation or heeling.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The vessel will continue to rotate until it returns to Static Equilibrium (i.e. an Internal Moment is created which is equal in magnitude and opposite in direction).  Giving </a:t>
            </a:r>
            <a:r>
              <a:rPr lang="en-US" sz="2800" b="1">
                <a:latin typeface="Arial" charset="0"/>
                <a:sym typeface="Symbol" pitchFamily="18" charset="2"/>
              </a:rPr>
              <a:t></a:t>
            </a:r>
            <a:r>
              <a:rPr lang="en-US" sz="2800" b="1">
                <a:latin typeface="Arial" charset="0"/>
              </a:rPr>
              <a:t>M=0.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0690" name="Object 2"/>
          <p:cNvGraphicFramePr>
            <a:graphicFrameLocks noChangeAspect="1"/>
          </p:cNvGraphicFramePr>
          <p:nvPr/>
        </p:nvGraphicFramePr>
        <p:xfrm>
          <a:off x="2133600" y="1524000"/>
          <a:ext cx="6858000" cy="3794125"/>
        </p:xfrm>
        <a:graphic>
          <a:graphicData uri="http://schemas.openxmlformats.org/presentationml/2006/ole">
            <p:oleObj spid="_x0000_s370690" name="Worksheet" r:id="rId3" imgW="5248250" imgH="2828815" progId="Excel.Sheet.8">
              <p:embed/>
            </p:oleObj>
          </a:graphicData>
        </a:graphic>
      </p:graphicFrame>
      <p:graphicFrame>
        <p:nvGraphicFramePr>
          <p:cNvPr id="370691" name="Object 3"/>
          <p:cNvGraphicFramePr>
            <a:graphicFrameLocks noChangeAspect="1"/>
          </p:cNvGraphicFramePr>
          <p:nvPr/>
        </p:nvGraphicFramePr>
        <p:xfrm>
          <a:off x="228600" y="1219200"/>
          <a:ext cx="1855788" cy="4419600"/>
        </p:xfrm>
        <a:graphic>
          <a:graphicData uri="http://schemas.openxmlformats.org/presentationml/2006/ole">
            <p:oleObj spid="_x0000_s370691" name="Worksheet" r:id="rId4" imgW="1228954" imgH="2924556" progId="Excel.Sheet.8">
              <p:embed/>
            </p:oleObj>
          </a:graphicData>
        </a:graphic>
      </p:graphicFrame>
      <p:sp>
        <p:nvSpPr>
          <p:cNvPr id="370692" name="Text Box 4"/>
          <p:cNvSpPr txBox="1">
            <a:spLocks noChangeArrowheads="1"/>
          </p:cNvSpPr>
          <p:nvPr/>
        </p:nvSpPr>
        <p:spPr bwMode="auto">
          <a:xfrm>
            <a:off x="1295400" y="3048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>
                <a:latin typeface="Arial" charset="0"/>
              </a:rPr>
              <a:t>Intact Statical Stability Curve for FFG-7 @</a:t>
            </a:r>
            <a:r>
              <a:rPr lang="en-US" b="1" u="sng"/>
              <a:t>  </a:t>
            </a:r>
            <a:r>
              <a:rPr lang="en-US" sz="2800" b="1" u="sng">
                <a:latin typeface="Symbol" pitchFamily="18" charset="2"/>
              </a:rPr>
              <a:t>D</a:t>
            </a:r>
            <a:r>
              <a:rPr lang="en-US" b="1" u="sng" baseline="-25000"/>
              <a:t>s</a:t>
            </a:r>
            <a:r>
              <a:rPr lang="en-US" b="1" u="sng"/>
              <a:t> = 5000LT</a:t>
            </a:r>
          </a:p>
        </p:txBody>
      </p:sp>
      <p:sp>
        <p:nvSpPr>
          <p:cNvPr id="370693" name="Text Box 5"/>
          <p:cNvSpPr txBox="1">
            <a:spLocks noChangeArrowheads="1"/>
          </p:cNvSpPr>
          <p:nvPr/>
        </p:nvSpPr>
        <p:spPr bwMode="auto">
          <a:xfrm>
            <a:off x="4494213" y="6110288"/>
            <a:ext cx="43449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2"/>
                </a:solidFill>
              </a:rPr>
              <a:t>… But a correction must still be made!!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1066800"/>
            <a:ext cx="3124200" cy="57912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    The Statical Stability curve applies to a ship with D=3600LT.  </a:t>
            </a:r>
          </a:p>
          <a:p>
            <a:pPr>
              <a:lnSpc>
                <a:spcPct val="90000"/>
              </a:lnSpc>
            </a:pPr>
            <a:endParaRPr lang="en-US" sz="24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400"/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     The ship is being pulled sideways into a 10° list by a tug attached to the ship 10ft above the Waterline.  How much force is the tug applying to the tow line</a:t>
            </a:r>
            <a:r>
              <a:rPr lang="en-US" sz="2400"/>
              <a:t>?</a:t>
            </a:r>
          </a:p>
        </p:txBody>
      </p:sp>
      <p:graphicFrame>
        <p:nvGraphicFramePr>
          <p:cNvPr id="69659" name="Object 27">
            <a:hlinkClick r:id="" action="ppaction://ole?verb=0"/>
          </p:cNvPr>
          <p:cNvGraphicFramePr>
            <a:graphicFrameLocks/>
          </p:cNvGraphicFramePr>
          <p:nvPr>
            <p:ph sz="half" idx="2"/>
          </p:nvPr>
        </p:nvGraphicFramePr>
        <p:xfrm>
          <a:off x="3733800" y="1752600"/>
          <a:ext cx="5105400" cy="3124200"/>
        </p:xfrm>
        <a:graphic>
          <a:graphicData uri="http://schemas.openxmlformats.org/presentationml/2006/ole">
            <p:oleObj spid="_x0000_s69659" name="Chart" r:id="rId4" imgW="4886280" imgH="3086280" progId="Excel.Chart.8">
              <p:embed followColorScheme="full"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3505200"/>
            <a:ext cx="7772400" cy="3124200"/>
          </a:xfrm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 sz="2800" dirty="0" smtClean="0">
                <a:latin typeface="Arial" charset="0"/>
              </a:rPr>
              <a:t>RM=GZ</a:t>
            </a:r>
            <a:r>
              <a:rPr lang="el-GR" dirty="0" smtClean="0">
                <a:latin typeface="Times New Roman"/>
                <a:cs typeface="Times New Roman"/>
              </a:rPr>
              <a:t>Δ</a:t>
            </a:r>
            <a:r>
              <a:rPr lang="en-US" sz="2800" dirty="0" smtClean="0">
                <a:latin typeface="Arial" charset="0"/>
              </a:rPr>
              <a:t>=1.2ft×3600LT=4320ft-LT</a:t>
            </a:r>
          </a:p>
          <a:p>
            <a:pPr>
              <a:buFontTx/>
              <a:buNone/>
            </a:pPr>
            <a:endParaRPr lang="en-US" sz="28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sz="2800" dirty="0" smtClean="0">
                <a:latin typeface="Arial" charset="0"/>
              </a:rPr>
              <a:t>Upsetting Moment from Tug=F</a:t>
            </a:r>
            <a:r>
              <a:rPr lang="en-US" sz="2800" baseline="-25000" dirty="0" smtClean="0">
                <a:latin typeface="Arial" charset="0"/>
              </a:rPr>
              <a:t>Tug</a:t>
            </a:r>
            <a:r>
              <a:rPr lang="en-US" sz="2800" dirty="0" smtClean="0">
                <a:latin typeface="Arial" charset="0"/>
              </a:rPr>
              <a:t>×10ft=RM </a:t>
            </a:r>
            <a:br>
              <a:rPr lang="en-US" sz="2800" dirty="0" smtClean="0">
                <a:latin typeface="Arial" charset="0"/>
              </a:rPr>
            </a:br>
            <a:r>
              <a:rPr lang="en-US" sz="2800" dirty="0" smtClean="0">
                <a:latin typeface="Arial" charset="0"/>
              </a:rPr>
              <a:t>(in static equilibrium)</a:t>
            </a:r>
          </a:p>
          <a:p>
            <a:pPr>
              <a:buFontTx/>
              <a:buNone/>
            </a:pPr>
            <a:endParaRPr lang="en-US" sz="2800" dirty="0" smtClean="0">
              <a:latin typeface="Arial" charset="0"/>
            </a:endParaRPr>
          </a:p>
          <a:p>
            <a:pPr>
              <a:buFontTx/>
              <a:buNone/>
            </a:pPr>
            <a:r>
              <a:rPr lang="en-US" sz="2800" dirty="0" err="1" smtClean="0">
                <a:latin typeface="Arial" charset="0"/>
              </a:rPr>
              <a:t>F</a:t>
            </a:r>
            <a:r>
              <a:rPr lang="en-US" sz="2800" baseline="-25000" dirty="0" err="1" smtClean="0">
                <a:latin typeface="Arial" charset="0"/>
              </a:rPr>
              <a:t>Tug</a:t>
            </a:r>
            <a:r>
              <a:rPr lang="en-US" sz="2800" dirty="0" smtClean="0">
                <a:latin typeface="Arial" charset="0"/>
              </a:rPr>
              <a:t>=4320ft-LT/10ft=432LT</a:t>
            </a:r>
            <a:br>
              <a:rPr lang="en-US" sz="2800" dirty="0" smtClean="0">
                <a:latin typeface="Arial" charset="0"/>
              </a:rPr>
            </a:br>
            <a:endParaRPr lang="en-US" sz="2800" dirty="0">
              <a:latin typeface="Arial" charset="0"/>
            </a:endParaRPr>
          </a:p>
        </p:txBody>
      </p:sp>
      <p:grpSp>
        <p:nvGrpSpPr>
          <p:cNvPr id="71684" name="Group 4"/>
          <p:cNvGrpSpPr>
            <a:grpSpLocks/>
          </p:cNvGrpSpPr>
          <p:nvPr/>
        </p:nvGrpSpPr>
        <p:grpSpPr bwMode="auto">
          <a:xfrm>
            <a:off x="2819400" y="1295400"/>
            <a:ext cx="3276600" cy="2057400"/>
            <a:chOff x="3168" y="2832"/>
            <a:chExt cx="2064" cy="1296"/>
          </a:xfrm>
        </p:grpSpPr>
        <p:sp>
          <p:nvSpPr>
            <p:cNvPr id="71685" name="Line 5"/>
            <p:cNvSpPr>
              <a:spLocks noChangeShapeType="1"/>
            </p:cNvSpPr>
            <p:nvPr/>
          </p:nvSpPr>
          <p:spPr bwMode="auto">
            <a:xfrm flipH="1">
              <a:off x="3408" y="3168"/>
              <a:ext cx="144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86" name="Line 6"/>
            <p:cNvSpPr>
              <a:spLocks noChangeShapeType="1"/>
            </p:cNvSpPr>
            <p:nvPr/>
          </p:nvSpPr>
          <p:spPr bwMode="auto">
            <a:xfrm flipH="1">
              <a:off x="4320" y="3312"/>
              <a:ext cx="144" cy="72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87" name="Line 7"/>
            <p:cNvSpPr>
              <a:spLocks noChangeShapeType="1"/>
            </p:cNvSpPr>
            <p:nvPr/>
          </p:nvSpPr>
          <p:spPr bwMode="auto">
            <a:xfrm>
              <a:off x="3408" y="3888"/>
              <a:ext cx="912" cy="14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88" name="Line 8"/>
            <p:cNvSpPr>
              <a:spLocks noChangeShapeType="1"/>
            </p:cNvSpPr>
            <p:nvPr/>
          </p:nvSpPr>
          <p:spPr bwMode="auto">
            <a:xfrm flipH="1">
              <a:off x="3840" y="2832"/>
              <a:ext cx="240" cy="11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89" name="Line 9"/>
            <p:cNvSpPr>
              <a:spLocks noChangeShapeType="1"/>
            </p:cNvSpPr>
            <p:nvPr/>
          </p:nvSpPr>
          <p:spPr bwMode="auto">
            <a:xfrm>
              <a:off x="4080" y="2832"/>
              <a:ext cx="0" cy="6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0" name="Rectangle 10"/>
            <p:cNvSpPr>
              <a:spLocks noChangeArrowheads="1"/>
            </p:cNvSpPr>
            <p:nvPr/>
          </p:nvSpPr>
          <p:spPr bwMode="auto">
            <a:xfrm>
              <a:off x="4070" y="2996"/>
              <a:ext cx="375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200">
                  <a:latin typeface="Symbol" pitchFamily="18" charset="2"/>
                </a:rPr>
                <a:t>F</a:t>
              </a:r>
              <a:r>
                <a:rPr lang="en-US" sz="1200"/>
                <a:t>=10°</a:t>
              </a:r>
            </a:p>
          </p:txBody>
        </p:sp>
        <p:sp>
          <p:nvSpPr>
            <p:cNvPr id="71691" name="Line 11"/>
            <p:cNvSpPr>
              <a:spLocks noChangeShapeType="1"/>
            </p:cNvSpPr>
            <p:nvPr/>
          </p:nvSpPr>
          <p:spPr bwMode="auto">
            <a:xfrm>
              <a:off x="3936" y="3408"/>
              <a:ext cx="1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2" name="Line 12"/>
            <p:cNvSpPr>
              <a:spLocks noChangeShapeType="1"/>
            </p:cNvSpPr>
            <p:nvPr/>
          </p:nvSpPr>
          <p:spPr bwMode="auto">
            <a:xfrm flipV="1">
              <a:off x="4032" y="3120"/>
              <a:ext cx="192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3" name="Line 13"/>
            <p:cNvSpPr>
              <a:spLocks noChangeShapeType="1"/>
            </p:cNvSpPr>
            <p:nvPr/>
          </p:nvSpPr>
          <p:spPr bwMode="auto">
            <a:xfrm>
              <a:off x="4464" y="3312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4" name="Rectangle 14"/>
            <p:cNvSpPr>
              <a:spLocks noChangeArrowheads="1"/>
            </p:cNvSpPr>
            <p:nvPr/>
          </p:nvSpPr>
          <p:spPr bwMode="auto">
            <a:xfrm>
              <a:off x="4656" y="3072"/>
              <a:ext cx="437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1"/>
                <a:t>F</a:t>
              </a:r>
              <a:r>
                <a:rPr lang="en-US" sz="2400" baseline="-25000"/>
                <a:t>Tug</a:t>
              </a:r>
            </a:p>
          </p:txBody>
        </p:sp>
        <p:sp>
          <p:nvSpPr>
            <p:cNvPr id="71695" name="Line 15"/>
            <p:cNvSpPr>
              <a:spLocks noChangeShapeType="1"/>
            </p:cNvSpPr>
            <p:nvPr/>
          </p:nvSpPr>
          <p:spPr bwMode="auto">
            <a:xfrm>
              <a:off x="3168" y="3648"/>
              <a:ext cx="19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6" name="Line 16"/>
            <p:cNvSpPr>
              <a:spLocks noChangeShapeType="1"/>
            </p:cNvSpPr>
            <p:nvPr/>
          </p:nvSpPr>
          <p:spPr bwMode="auto">
            <a:xfrm>
              <a:off x="4608" y="3312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7" name="Rectangle 17"/>
            <p:cNvSpPr>
              <a:spLocks noChangeArrowheads="1"/>
            </p:cNvSpPr>
            <p:nvPr/>
          </p:nvSpPr>
          <p:spPr bwMode="auto">
            <a:xfrm>
              <a:off x="4598" y="3383"/>
              <a:ext cx="26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200"/>
                <a:t>10ft</a:t>
              </a:r>
            </a:p>
          </p:txBody>
        </p:sp>
        <p:sp>
          <p:nvSpPr>
            <p:cNvPr id="71698" name="Line 18"/>
            <p:cNvSpPr>
              <a:spLocks noChangeShapeType="1"/>
            </p:cNvSpPr>
            <p:nvPr/>
          </p:nvSpPr>
          <p:spPr bwMode="auto">
            <a:xfrm flipH="1">
              <a:off x="4320" y="3936"/>
              <a:ext cx="76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699" name="Rectangle 19"/>
            <p:cNvSpPr>
              <a:spLocks noChangeArrowheads="1"/>
            </p:cNvSpPr>
            <p:nvPr/>
          </p:nvSpPr>
          <p:spPr bwMode="auto">
            <a:xfrm>
              <a:off x="4398" y="3743"/>
              <a:ext cx="663" cy="36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/>
              <a:r>
                <a:rPr lang="en-US" sz="1600"/>
                <a:t>Water</a:t>
              </a:r>
            </a:p>
            <a:p>
              <a:pPr algn="ctr"/>
              <a:r>
                <a:rPr lang="en-US" sz="1600"/>
                <a:t>Resistance</a:t>
              </a:r>
            </a:p>
          </p:txBody>
        </p:sp>
        <p:sp>
          <p:nvSpPr>
            <p:cNvPr id="71700" name="Oval 20"/>
            <p:cNvSpPr>
              <a:spLocks noChangeArrowheads="1"/>
            </p:cNvSpPr>
            <p:nvPr/>
          </p:nvSpPr>
          <p:spPr bwMode="auto">
            <a:xfrm>
              <a:off x="3866" y="3604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1" name="Oval 21"/>
            <p:cNvSpPr>
              <a:spLocks noChangeArrowheads="1"/>
            </p:cNvSpPr>
            <p:nvPr/>
          </p:nvSpPr>
          <p:spPr bwMode="auto">
            <a:xfrm>
              <a:off x="4036" y="3748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2" name="Line 22"/>
            <p:cNvSpPr>
              <a:spLocks noChangeShapeType="1"/>
            </p:cNvSpPr>
            <p:nvPr/>
          </p:nvSpPr>
          <p:spPr bwMode="auto">
            <a:xfrm>
              <a:off x="3888" y="384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03" name="Line 23"/>
            <p:cNvSpPr>
              <a:spLocks noChangeShapeType="1"/>
            </p:cNvSpPr>
            <p:nvPr/>
          </p:nvSpPr>
          <p:spPr bwMode="auto">
            <a:xfrm flipV="1">
              <a:off x="4080" y="384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1704" name="Rectangle 24"/>
            <p:cNvSpPr>
              <a:spLocks noChangeArrowheads="1"/>
            </p:cNvSpPr>
            <p:nvPr/>
          </p:nvSpPr>
          <p:spPr bwMode="auto">
            <a:xfrm>
              <a:off x="3686" y="3678"/>
              <a:ext cx="21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/>
                <a:t>G</a:t>
              </a:r>
            </a:p>
          </p:txBody>
        </p:sp>
        <p:sp>
          <p:nvSpPr>
            <p:cNvPr id="71705" name="Rectangle 25"/>
            <p:cNvSpPr>
              <a:spLocks noChangeArrowheads="1"/>
            </p:cNvSpPr>
            <p:nvPr/>
          </p:nvSpPr>
          <p:spPr bwMode="auto">
            <a:xfrm>
              <a:off x="4070" y="3695"/>
              <a:ext cx="1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/>
                <a:t>B</a:t>
              </a:r>
            </a:p>
          </p:txBody>
        </p:sp>
        <p:sp>
          <p:nvSpPr>
            <p:cNvPr id="71706" name="Rectangle 26"/>
            <p:cNvSpPr>
              <a:spLocks noChangeArrowheads="1"/>
            </p:cNvSpPr>
            <p:nvPr/>
          </p:nvSpPr>
          <p:spPr bwMode="auto">
            <a:xfrm>
              <a:off x="3696" y="3918"/>
              <a:ext cx="18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r>
                <a:rPr lang="en-US" sz="1600">
                  <a:latin typeface="Symbol" pitchFamily="18" charset="2"/>
                </a:rPr>
                <a:t>D</a:t>
              </a:r>
            </a:p>
          </p:txBody>
        </p:sp>
        <p:sp>
          <p:nvSpPr>
            <p:cNvPr id="71707" name="Rectangle 27"/>
            <p:cNvSpPr>
              <a:spLocks noChangeArrowheads="1"/>
            </p:cNvSpPr>
            <p:nvPr/>
          </p:nvSpPr>
          <p:spPr bwMode="auto">
            <a:xfrm>
              <a:off x="4070" y="3839"/>
              <a:ext cx="24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/>
                <a:t>F</a:t>
              </a:r>
              <a:r>
                <a:rPr lang="en-US" sz="1600" baseline="-25000"/>
                <a:t>B</a:t>
              </a:r>
            </a:p>
          </p:txBody>
        </p:sp>
        <p:sp>
          <p:nvSpPr>
            <p:cNvPr id="71708" name="Oval 28"/>
            <p:cNvSpPr>
              <a:spLocks noChangeArrowheads="1"/>
            </p:cNvSpPr>
            <p:nvPr/>
          </p:nvSpPr>
          <p:spPr bwMode="auto">
            <a:xfrm>
              <a:off x="3840" y="3744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09" name="Rectangle 29"/>
            <p:cNvSpPr>
              <a:spLocks noChangeArrowheads="1"/>
            </p:cNvSpPr>
            <p:nvPr/>
          </p:nvSpPr>
          <p:spPr bwMode="auto">
            <a:xfrm>
              <a:off x="3744" y="3438"/>
              <a:ext cx="192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 b="1"/>
                <a:t>F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Text Box 2"/>
          <p:cNvSpPr txBox="1">
            <a:spLocks noChangeArrowheads="1"/>
          </p:cNvSpPr>
          <p:nvPr/>
        </p:nvSpPr>
        <p:spPr bwMode="auto">
          <a:xfrm>
            <a:off x="822325" y="1292225"/>
            <a:ext cx="78946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In the Cross Curves of Stability, the data is presented assuming that:</a:t>
            </a:r>
          </a:p>
        </p:txBody>
      </p:sp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2736850" y="1981200"/>
            <a:ext cx="3692525" cy="6080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accent2"/>
                </a:solidFill>
              </a:rPr>
              <a:t>KG = 0  (on the keel)</a:t>
            </a:r>
          </a:p>
        </p:txBody>
      </p:sp>
      <p:sp>
        <p:nvSpPr>
          <p:cNvPr id="258052" name="Text Box 4"/>
          <p:cNvSpPr txBox="1">
            <a:spLocks noChangeArrowheads="1"/>
          </p:cNvSpPr>
          <p:nvPr/>
        </p:nvSpPr>
        <p:spPr bwMode="auto">
          <a:xfrm>
            <a:off x="152400" y="2816225"/>
            <a:ext cx="87233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This is, of course, not realistic.  It is done this way so that the curves may be</a:t>
            </a:r>
          </a:p>
          <a:p>
            <a:r>
              <a:rPr lang="en-US" dirty="0">
                <a:latin typeface="Arial" charset="0"/>
              </a:rPr>
              <a:t>generalized for all drafts.</a:t>
            </a:r>
          </a:p>
        </p:txBody>
      </p:sp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152400" y="3654425"/>
            <a:ext cx="8231188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Once the curve data is recorded and plotted, a </a:t>
            </a:r>
            <a:r>
              <a:rPr lang="en-US" b="1" dirty="0">
                <a:latin typeface="Arial" charset="0"/>
              </a:rPr>
              <a:t>sine correction</a:t>
            </a:r>
            <a:r>
              <a:rPr lang="en-US" dirty="0">
                <a:latin typeface="Arial" charset="0"/>
              </a:rPr>
              <a:t> factor </a:t>
            </a:r>
          </a:p>
          <a:p>
            <a:r>
              <a:rPr lang="en-US" dirty="0">
                <a:latin typeface="Arial" charset="0"/>
              </a:rPr>
              <a:t>must be </a:t>
            </a:r>
            <a:r>
              <a:rPr lang="en-US" dirty="0" err="1">
                <a:latin typeface="Arial" charset="0"/>
              </a:rPr>
              <a:t>applied,shifting</a:t>
            </a:r>
            <a:r>
              <a:rPr lang="en-US" dirty="0">
                <a:latin typeface="Arial" charset="0"/>
              </a:rPr>
              <a:t> the KG to its correct position in order to get the </a:t>
            </a:r>
          </a:p>
          <a:p>
            <a:r>
              <a:rPr lang="en-US" sz="2400" dirty="0">
                <a:latin typeface="Arial" charset="0"/>
              </a:rPr>
              <a:t>TRUE MOMENT RIGHTING ARM VALUE</a:t>
            </a:r>
            <a:r>
              <a:rPr lang="en-US" dirty="0">
                <a:latin typeface="Arial" charset="0"/>
              </a:rPr>
              <a:t>.</a:t>
            </a:r>
          </a:p>
        </p:txBody>
      </p:sp>
      <p:sp>
        <p:nvSpPr>
          <p:cNvPr id="258054" name="Rectangle 6"/>
          <p:cNvSpPr>
            <a:spLocks noChangeArrowheads="1"/>
          </p:cNvSpPr>
          <p:nvPr/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4.5 Effect of a Vertical Shift in the Center of Gravity on the Righting Arm</a:t>
            </a:r>
            <a:endParaRPr lang="en-US" sz="3200"/>
          </a:p>
        </p:txBody>
      </p:sp>
      <p:sp>
        <p:nvSpPr>
          <p:cNvPr id="258055" name="Rectangle 7"/>
          <p:cNvSpPr>
            <a:spLocks noChangeArrowheads="1"/>
          </p:cNvSpPr>
          <p:nvPr/>
        </p:nvSpPr>
        <p:spPr bwMode="auto">
          <a:xfrm>
            <a:off x="457200" y="4876800"/>
            <a:ext cx="8229600" cy="1676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dirty="0">
                <a:latin typeface="Arial" charset="0"/>
              </a:rPr>
              <a:t>Must Apply a Sine Correction if:</a:t>
            </a:r>
          </a:p>
          <a:p>
            <a:pPr marL="1143000" lvl="2" indent="-228600">
              <a:spcBef>
                <a:spcPct val="20000"/>
              </a:spcBef>
              <a:buFontTx/>
              <a:buChar char="•"/>
            </a:pPr>
            <a:r>
              <a:rPr lang="en-US" sz="1800" dirty="0">
                <a:latin typeface="Arial" charset="0"/>
              </a:rPr>
              <a:t>Using the Curve of Intact </a:t>
            </a:r>
            <a:r>
              <a:rPr lang="en-US" sz="1800" dirty="0" err="1">
                <a:latin typeface="Arial" charset="0"/>
              </a:rPr>
              <a:t>Statical</a:t>
            </a:r>
            <a:r>
              <a:rPr lang="en-US" sz="1800" dirty="0">
                <a:latin typeface="Arial" charset="0"/>
              </a:rPr>
              <a:t> Stability to correct for G not being located at K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1800" dirty="0" smtClean="0">
                <a:latin typeface="Arial" charset="0"/>
              </a:rPr>
              <a:t>Correcting </a:t>
            </a:r>
            <a:r>
              <a:rPr lang="en-US" sz="1800" dirty="0">
                <a:latin typeface="Arial" charset="0"/>
              </a:rPr>
              <a:t>the Curve of Intact </a:t>
            </a:r>
            <a:r>
              <a:rPr lang="en-US" sz="1800" dirty="0" err="1">
                <a:latin typeface="Arial" charset="0"/>
              </a:rPr>
              <a:t>Statical</a:t>
            </a:r>
            <a:r>
              <a:rPr lang="en-US" sz="1800" dirty="0">
                <a:latin typeface="Arial" charset="0"/>
              </a:rPr>
              <a:t> Stability for vertical </a:t>
            </a:r>
            <a:r>
              <a:rPr lang="en-US" sz="1800" dirty="0" smtClean="0">
                <a:latin typeface="Arial" charset="0"/>
              </a:rPr>
              <a:t> movements </a:t>
            </a:r>
            <a:r>
              <a:rPr lang="en-US" sz="1800" dirty="0">
                <a:latin typeface="Arial" charset="0"/>
              </a:rPr>
              <a:t>of G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endParaRPr lang="en-US" baseline="-250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Line 2"/>
          <p:cNvSpPr>
            <a:spLocks noChangeAspect="1" noChangeShapeType="1"/>
          </p:cNvSpPr>
          <p:nvPr/>
        </p:nvSpPr>
        <p:spPr bwMode="auto">
          <a:xfrm>
            <a:off x="1809750" y="3349625"/>
            <a:ext cx="5510213" cy="1588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9075" name="Line 3"/>
          <p:cNvSpPr>
            <a:spLocks noChangeAspect="1" noChangeShapeType="1"/>
          </p:cNvSpPr>
          <p:nvPr/>
        </p:nvSpPr>
        <p:spPr bwMode="auto">
          <a:xfrm>
            <a:off x="4529138" y="1211263"/>
            <a:ext cx="1587" cy="40703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9076" name="Group 4"/>
          <p:cNvGrpSpPr>
            <a:grpSpLocks noChangeAspect="1"/>
          </p:cNvGrpSpPr>
          <p:nvPr/>
        </p:nvGrpSpPr>
        <p:grpSpPr bwMode="auto">
          <a:xfrm>
            <a:off x="7105650" y="3230563"/>
            <a:ext cx="285750" cy="357187"/>
            <a:chOff x="4656" y="1680"/>
            <a:chExt cx="192" cy="240"/>
          </a:xfrm>
        </p:grpSpPr>
        <p:sp>
          <p:nvSpPr>
            <p:cNvPr id="259077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78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79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080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9081" name="AutoShape 9"/>
          <p:cNvSpPr>
            <a:spLocks noChangeAspect="1" noChangeArrowheads="1"/>
          </p:cNvSpPr>
          <p:nvPr/>
        </p:nvSpPr>
        <p:spPr bwMode="auto">
          <a:xfrm rot="6000000">
            <a:off x="2994819" y="2391569"/>
            <a:ext cx="2498725" cy="2554287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9082" name="Group 10"/>
          <p:cNvGrpSpPr>
            <a:grpSpLocks noChangeAspect="1"/>
          </p:cNvGrpSpPr>
          <p:nvPr/>
        </p:nvGrpSpPr>
        <p:grpSpPr bwMode="auto">
          <a:xfrm rot="600000">
            <a:off x="3746500" y="5297488"/>
            <a:ext cx="661988" cy="493712"/>
            <a:chOff x="2867" y="3358"/>
            <a:chExt cx="348" cy="250"/>
          </a:xfrm>
        </p:grpSpPr>
        <p:sp>
          <p:nvSpPr>
            <p:cNvPr id="259083" name="Text Box 11"/>
            <p:cNvSpPr txBox="1">
              <a:spLocks noChangeAspect="1" noChangeArrowheads="1"/>
            </p:cNvSpPr>
            <p:nvPr/>
          </p:nvSpPr>
          <p:spPr bwMode="auto">
            <a:xfrm>
              <a:off x="2867" y="3358"/>
              <a:ext cx="223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59084" name="Text Box 12"/>
            <p:cNvSpPr txBox="1">
              <a:spLocks noChangeAspect="1" noChangeArrowheads="1"/>
            </p:cNvSpPr>
            <p:nvPr/>
          </p:nvSpPr>
          <p:spPr bwMode="auto">
            <a:xfrm>
              <a:off x="2927" y="3407"/>
              <a:ext cx="288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59085" name="Text Box 13"/>
          <p:cNvSpPr txBox="1">
            <a:spLocks noChangeAspect="1" noChangeArrowheads="1"/>
          </p:cNvSpPr>
          <p:nvPr/>
        </p:nvSpPr>
        <p:spPr bwMode="auto">
          <a:xfrm rot="600000">
            <a:off x="4038600" y="2922588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259086" name="AutoShape 14"/>
          <p:cNvSpPr>
            <a:spLocks noChangeAspect="1" noChangeArrowheads="1"/>
          </p:cNvSpPr>
          <p:nvPr/>
        </p:nvSpPr>
        <p:spPr bwMode="auto">
          <a:xfrm rot="600000">
            <a:off x="4314825" y="3143250"/>
            <a:ext cx="71438" cy="714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9087" name="Text Box 15"/>
          <p:cNvSpPr txBox="1">
            <a:spLocks noChangeAspect="1" noChangeArrowheads="1"/>
          </p:cNvSpPr>
          <p:nvPr/>
        </p:nvSpPr>
        <p:spPr bwMode="auto">
          <a:xfrm>
            <a:off x="4549775" y="1982788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59088" name="AutoShape 16"/>
          <p:cNvSpPr>
            <a:spLocks noChangeAspect="1" noChangeArrowheads="1"/>
          </p:cNvSpPr>
          <p:nvPr/>
        </p:nvSpPr>
        <p:spPr bwMode="auto">
          <a:xfrm>
            <a:off x="4494213" y="2184400"/>
            <a:ext cx="71437" cy="71438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9089" name="Line 17"/>
          <p:cNvSpPr>
            <a:spLocks noChangeAspect="1" noChangeShapeType="1"/>
          </p:cNvSpPr>
          <p:nvPr/>
        </p:nvSpPr>
        <p:spPr bwMode="auto">
          <a:xfrm flipH="1">
            <a:off x="3956050" y="2212975"/>
            <a:ext cx="573088" cy="30765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9090" name="Group 18"/>
          <p:cNvGrpSpPr>
            <a:grpSpLocks noChangeAspect="1"/>
          </p:cNvGrpSpPr>
          <p:nvPr/>
        </p:nvGrpSpPr>
        <p:grpSpPr bwMode="auto">
          <a:xfrm>
            <a:off x="4529138" y="3843338"/>
            <a:ext cx="428625" cy="396875"/>
            <a:chOff x="2843" y="2666"/>
            <a:chExt cx="287" cy="266"/>
          </a:xfrm>
        </p:grpSpPr>
        <p:sp>
          <p:nvSpPr>
            <p:cNvPr id="259091" name="Text Box 19"/>
            <p:cNvSpPr txBox="1">
              <a:spLocks noChangeAspect="1" noChangeArrowheads="1"/>
            </p:cNvSpPr>
            <p:nvPr/>
          </p:nvSpPr>
          <p:spPr bwMode="auto">
            <a:xfrm>
              <a:off x="2893" y="2666"/>
              <a:ext cx="237" cy="2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59092" name="AutoShape 20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9093" name="Line 21"/>
          <p:cNvSpPr>
            <a:spLocks noChangeAspect="1" noChangeShapeType="1"/>
          </p:cNvSpPr>
          <p:nvPr/>
        </p:nvSpPr>
        <p:spPr bwMode="auto">
          <a:xfrm>
            <a:off x="2597150" y="3071813"/>
            <a:ext cx="3578225" cy="573087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59094" name="Group 22"/>
          <p:cNvGrpSpPr>
            <a:grpSpLocks/>
          </p:cNvGrpSpPr>
          <p:nvPr/>
        </p:nvGrpSpPr>
        <p:grpSpPr bwMode="auto">
          <a:xfrm>
            <a:off x="3962400" y="2133600"/>
            <a:ext cx="973138" cy="2895600"/>
            <a:chOff x="2496" y="1344"/>
            <a:chExt cx="613" cy="1824"/>
          </a:xfrm>
        </p:grpSpPr>
        <p:sp>
          <p:nvSpPr>
            <p:cNvPr id="259095" name="AutoShape 23"/>
            <p:cNvSpPr>
              <a:spLocks noChangeArrowheads="1"/>
            </p:cNvSpPr>
            <p:nvPr/>
          </p:nvSpPr>
          <p:spPr bwMode="auto">
            <a:xfrm rot="5400000">
              <a:off x="2399" y="1441"/>
              <a:ext cx="615" cy="421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59096" name="AutoShape 24"/>
            <p:cNvSpPr>
              <a:spLocks noChangeArrowheads="1"/>
            </p:cNvSpPr>
            <p:nvPr/>
          </p:nvSpPr>
          <p:spPr bwMode="auto">
            <a:xfrm rot="16200000" flipV="1">
              <a:off x="2587" y="2645"/>
              <a:ext cx="624" cy="421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259097" name="Text Box 25"/>
          <p:cNvSpPr txBox="1">
            <a:spLocks noChangeArrowheads="1"/>
          </p:cNvSpPr>
          <p:nvPr/>
        </p:nvSpPr>
        <p:spPr bwMode="auto">
          <a:xfrm>
            <a:off x="0" y="304800"/>
            <a:ext cx="91519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The </a:t>
            </a:r>
            <a:r>
              <a:rPr lang="en-US" i="1">
                <a:latin typeface="Arial" charset="0"/>
              </a:rPr>
              <a:t>external</a:t>
            </a:r>
            <a:r>
              <a:rPr lang="en-US">
                <a:latin typeface="Arial" charset="0"/>
              </a:rPr>
              <a:t> moment couple causes the creation of the </a:t>
            </a:r>
            <a:r>
              <a:rPr lang="en-US" i="1">
                <a:latin typeface="Arial" charset="0"/>
              </a:rPr>
              <a:t>internal</a:t>
            </a:r>
            <a:r>
              <a:rPr lang="en-US">
                <a:latin typeface="Arial" charset="0"/>
              </a:rPr>
              <a:t> moment couple </a:t>
            </a:r>
          </a:p>
          <a:p>
            <a:r>
              <a:rPr lang="en-US">
                <a:latin typeface="Arial" charset="0"/>
              </a:rPr>
              <a:t>to oppose it</a:t>
            </a:r>
            <a:r>
              <a:rPr lang="en-US"/>
              <a:t>.</a:t>
            </a:r>
          </a:p>
        </p:txBody>
      </p:sp>
      <p:grpSp>
        <p:nvGrpSpPr>
          <p:cNvPr id="259098" name="Group 26"/>
          <p:cNvGrpSpPr>
            <a:grpSpLocks/>
          </p:cNvGrpSpPr>
          <p:nvPr/>
        </p:nvGrpSpPr>
        <p:grpSpPr bwMode="auto">
          <a:xfrm>
            <a:off x="1143000" y="2305050"/>
            <a:ext cx="6248400" cy="2266950"/>
            <a:chOff x="720" y="1452"/>
            <a:chExt cx="3936" cy="1428"/>
          </a:xfrm>
        </p:grpSpPr>
        <p:sp>
          <p:nvSpPr>
            <p:cNvPr id="259099" name="AutoShape 27"/>
            <p:cNvSpPr>
              <a:spLocks noChangeArrowheads="1"/>
            </p:cNvSpPr>
            <p:nvPr/>
          </p:nvSpPr>
          <p:spPr bwMode="auto">
            <a:xfrm>
              <a:off x="720" y="1452"/>
              <a:ext cx="759" cy="642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/>
                <a:t>Wind</a:t>
              </a:r>
            </a:p>
          </p:txBody>
        </p:sp>
        <p:sp>
          <p:nvSpPr>
            <p:cNvPr id="259100" name="AutoShape 28"/>
            <p:cNvSpPr>
              <a:spLocks noChangeArrowheads="1"/>
            </p:cNvSpPr>
            <p:nvPr/>
          </p:nvSpPr>
          <p:spPr bwMode="auto">
            <a:xfrm flipH="1">
              <a:off x="3744" y="2334"/>
              <a:ext cx="912" cy="546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/>
                <a:t>Water </a:t>
              </a:r>
            </a:p>
            <a:p>
              <a:pPr algn="ctr"/>
              <a:r>
                <a:rPr lang="en-US" sz="1600"/>
                <a:t>Resistance</a:t>
              </a:r>
            </a:p>
          </p:txBody>
        </p:sp>
      </p:grpSp>
      <p:sp>
        <p:nvSpPr>
          <p:cNvPr id="259101" name="Text Box 29"/>
          <p:cNvSpPr txBox="1">
            <a:spLocks noChangeArrowheads="1"/>
          </p:cNvSpPr>
          <p:nvPr/>
        </p:nvSpPr>
        <p:spPr bwMode="auto">
          <a:xfrm>
            <a:off x="1143000" y="5894388"/>
            <a:ext cx="6640513" cy="4857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/>
              <a:t>External Moment Couple = Internal Moment Couple</a:t>
            </a:r>
          </a:p>
        </p:txBody>
      </p:sp>
      <p:grpSp>
        <p:nvGrpSpPr>
          <p:cNvPr id="259102" name="Group 30"/>
          <p:cNvGrpSpPr>
            <a:grpSpLocks/>
          </p:cNvGrpSpPr>
          <p:nvPr/>
        </p:nvGrpSpPr>
        <p:grpSpPr bwMode="auto">
          <a:xfrm>
            <a:off x="2951163" y="3352800"/>
            <a:ext cx="1366837" cy="581025"/>
            <a:chOff x="1859" y="2112"/>
            <a:chExt cx="861" cy="366"/>
          </a:xfrm>
        </p:grpSpPr>
        <p:sp>
          <p:nvSpPr>
            <p:cNvPr id="259103" name="Text Box 31"/>
            <p:cNvSpPr txBox="1">
              <a:spLocks noChangeArrowheads="1"/>
            </p:cNvSpPr>
            <p:nvPr/>
          </p:nvSpPr>
          <p:spPr bwMode="auto">
            <a:xfrm rot="600000">
              <a:off x="1859" y="2228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59104" name="Line 32"/>
            <p:cNvSpPr>
              <a:spLocks noChangeShapeType="1"/>
            </p:cNvSpPr>
            <p:nvPr/>
          </p:nvSpPr>
          <p:spPr bwMode="auto">
            <a:xfrm flipV="1">
              <a:off x="2016" y="2112"/>
              <a:ext cx="704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59105" name="Rectangle 33"/>
          <p:cNvSpPr>
            <a:spLocks noChangeArrowheads="1"/>
          </p:cNvSpPr>
          <p:nvPr/>
        </p:nvSpPr>
        <p:spPr bwMode="auto">
          <a:xfrm>
            <a:off x="4057650" y="2362200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</a:t>
            </a:r>
            <a:r>
              <a:rPr lang="en-US" b="1"/>
              <a:t>s</a:t>
            </a:r>
          </a:p>
        </p:txBody>
      </p:sp>
      <p:sp>
        <p:nvSpPr>
          <p:cNvPr id="259106" name="Rectangle 34"/>
          <p:cNvSpPr>
            <a:spLocks noChangeArrowheads="1"/>
          </p:cNvSpPr>
          <p:nvPr/>
        </p:nvSpPr>
        <p:spPr bwMode="auto">
          <a:xfrm>
            <a:off x="4381500" y="4343400"/>
            <a:ext cx="4349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</a:t>
            </a:r>
            <a:r>
              <a:rPr lang="en-US" baseline="-25000"/>
              <a:t>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Line 2"/>
          <p:cNvSpPr>
            <a:spLocks noChangeAspect="1" noChangeShapeType="1"/>
          </p:cNvSpPr>
          <p:nvPr/>
        </p:nvSpPr>
        <p:spPr bwMode="auto">
          <a:xfrm>
            <a:off x="533400" y="3230563"/>
            <a:ext cx="8124825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099" name="Line 3"/>
          <p:cNvSpPr>
            <a:spLocks noChangeAspect="1" noChangeShapeType="1"/>
          </p:cNvSpPr>
          <p:nvPr/>
        </p:nvSpPr>
        <p:spPr bwMode="auto">
          <a:xfrm>
            <a:off x="4543425" y="77788"/>
            <a:ext cx="1588" cy="60007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0100" name="Group 4"/>
          <p:cNvGrpSpPr>
            <a:grpSpLocks noChangeAspect="1"/>
          </p:cNvGrpSpPr>
          <p:nvPr/>
        </p:nvGrpSpPr>
        <p:grpSpPr bwMode="auto">
          <a:xfrm>
            <a:off x="8340725" y="3052763"/>
            <a:ext cx="422275" cy="528637"/>
            <a:chOff x="4656" y="1680"/>
            <a:chExt cx="192" cy="240"/>
          </a:xfrm>
        </p:grpSpPr>
        <p:sp>
          <p:nvSpPr>
            <p:cNvPr id="260101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2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3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04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05" name="AutoShape 9"/>
          <p:cNvSpPr>
            <a:spLocks noChangeAspect="1" noChangeArrowheads="1"/>
          </p:cNvSpPr>
          <p:nvPr/>
        </p:nvSpPr>
        <p:spPr bwMode="auto">
          <a:xfrm rot="6000000">
            <a:off x="2280444" y="1816894"/>
            <a:ext cx="3683000" cy="3767138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0106" name="Group 10"/>
          <p:cNvGrpSpPr>
            <a:grpSpLocks noChangeAspect="1"/>
          </p:cNvGrpSpPr>
          <p:nvPr/>
        </p:nvGrpSpPr>
        <p:grpSpPr bwMode="auto">
          <a:xfrm rot="600000">
            <a:off x="3398838" y="6091238"/>
            <a:ext cx="966787" cy="541337"/>
            <a:chOff x="2872" y="3352"/>
            <a:chExt cx="344" cy="187"/>
          </a:xfrm>
        </p:grpSpPr>
        <p:sp>
          <p:nvSpPr>
            <p:cNvPr id="260107" name="Text Box 11"/>
            <p:cNvSpPr txBox="1">
              <a:spLocks noChangeAspect="1" noChangeArrowheads="1"/>
            </p:cNvSpPr>
            <p:nvPr/>
          </p:nvSpPr>
          <p:spPr bwMode="auto">
            <a:xfrm>
              <a:off x="2872" y="3352"/>
              <a:ext cx="223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60108" name="Text Box 12"/>
            <p:cNvSpPr txBox="1">
              <a:spLocks noChangeAspect="1" noChangeArrowheads="1"/>
            </p:cNvSpPr>
            <p:nvPr/>
          </p:nvSpPr>
          <p:spPr bwMode="auto">
            <a:xfrm>
              <a:off x="2928" y="3402"/>
              <a:ext cx="28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60109" name="Text Box 13"/>
          <p:cNvSpPr txBox="1">
            <a:spLocks noChangeAspect="1" noChangeArrowheads="1"/>
          </p:cNvSpPr>
          <p:nvPr/>
        </p:nvSpPr>
        <p:spPr bwMode="auto">
          <a:xfrm rot="600000">
            <a:off x="3657600" y="353218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60110" name="AutoShape 14"/>
          <p:cNvSpPr>
            <a:spLocks noChangeAspect="1" noChangeArrowheads="1"/>
          </p:cNvSpPr>
          <p:nvPr/>
        </p:nvSpPr>
        <p:spPr bwMode="auto">
          <a:xfrm rot="600000">
            <a:off x="4038600" y="3860800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111" name="Text Box 15"/>
          <p:cNvSpPr txBox="1">
            <a:spLocks noChangeAspect="1" noChangeArrowheads="1"/>
          </p:cNvSpPr>
          <p:nvPr/>
        </p:nvSpPr>
        <p:spPr bwMode="auto">
          <a:xfrm>
            <a:off x="4573588" y="1216025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0112" name="AutoShape 16"/>
          <p:cNvSpPr>
            <a:spLocks noChangeAspect="1" noChangeArrowheads="1"/>
          </p:cNvSpPr>
          <p:nvPr/>
        </p:nvSpPr>
        <p:spPr bwMode="auto">
          <a:xfrm>
            <a:off x="4491038" y="1514475"/>
            <a:ext cx="104775" cy="1047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113" name="Line 17"/>
          <p:cNvSpPr>
            <a:spLocks noChangeAspect="1" noChangeShapeType="1"/>
          </p:cNvSpPr>
          <p:nvPr/>
        </p:nvSpPr>
        <p:spPr bwMode="auto">
          <a:xfrm flipH="1">
            <a:off x="3698875" y="1554163"/>
            <a:ext cx="844550" cy="453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114" name="Line 18"/>
          <p:cNvSpPr>
            <a:spLocks noChangeAspect="1" noChangeShapeType="1"/>
          </p:cNvSpPr>
          <p:nvPr/>
        </p:nvSpPr>
        <p:spPr bwMode="auto">
          <a:xfrm>
            <a:off x="3565525" y="2260600"/>
            <a:ext cx="842963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115" name="Line 19"/>
          <p:cNvSpPr>
            <a:spLocks noChangeAspect="1" noChangeShapeType="1"/>
          </p:cNvSpPr>
          <p:nvPr/>
        </p:nvSpPr>
        <p:spPr bwMode="auto">
          <a:xfrm flipH="1">
            <a:off x="4619625" y="2154238"/>
            <a:ext cx="844550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116" name="Text Box 20"/>
          <p:cNvSpPr txBox="1">
            <a:spLocks noChangeAspect="1" noChangeArrowheads="1"/>
          </p:cNvSpPr>
          <p:nvPr/>
        </p:nvSpPr>
        <p:spPr bwMode="auto">
          <a:xfrm>
            <a:off x="5070475" y="2151063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grpSp>
        <p:nvGrpSpPr>
          <p:cNvPr id="260117" name="Group 21"/>
          <p:cNvGrpSpPr>
            <a:grpSpLocks noChangeAspect="1"/>
          </p:cNvGrpSpPr>
          <p:nvPr/>
        </p:nvGrpSpPr>
        <p:grpSpPr bwMode="auto">
          <a:xfrm>
            <a:off x="4495800" y="4251325"/>
            <a:ext cx="546100" cy="396875"/>
            <a:chOff x="2843" y="2667"/>
            <a:chExt cx="249" cy="181"/>
          </a:xfrm>
        </p:grpSpPr>
        <p:sp>
          <p:nvSpPr>
            <p:cNvPr id="260118" name="Text Box 22"/>
            <p:cNvSpPr txBox="1">
              <a:spLocks noChangeAspect="1" noChangeArrowheads="1"/>
            </p:cNvSpPr>
            <p:nvPr/>
          </p:nvSpPr>
          <p:spPr bwMode="auto">
            <a:xfrm>
              <a:off x="2893" y="2667"/>
              <a:ext cx="1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260119" name="AutoShape 23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20" name="Line 24"/>
          <p:cNvSpPr>
            <a:spLocks noChangeAspect="1" noChangeShapeType="1"/>
          </p:cNvSpPr>
          <p:nvPr/>
        </p:nvSpPr>
        <p:spPr bwMode="auto">
          <a:xfrm>
            <a:off x="1693863" y="2820988"/>
            <a:ext cx="5275262" cy="8445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121" name="Line 25"/>
          <p:cNvSpPr>
            <a:spLocks noChangeAspect="1" noChangeShapeType="1"/>
          </p:cNvSpPr>
          <p:nvPr/>
        </p:nvSpPr>
        <p:spPr bwMode="auto">
          <a:xfrm>
            <a:off x="4114800" y="3927475"/>
            <a:ext cx="439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0122" name="Group 26"/>
          <p:cNvGrpSpPr>
            <a:grpSpLocks noChangeAspect="1"/>
          </p:cNvGrpSpPr>
          <p:nvPr/>
        </p:nvGrpSpPr>
        <p:grpSpPr bwMode="auto">
          <a:xfrm>
            <a:off x="4478338" y="3717925"/>
            <a:ext cx="531812" cy="396875"/>
            <a:chOff x="2843" y="2664"/>
            <a:chExt cx="242" cy="181"/>
          </a:xfrm>
        </p:grpSpPr>
        <p:sp>
          <p:nvSpPr>
            <p:cNvPr id="260123" name="Text Box 27"/>
            <p:cNvSpPr txBox="1">
              <a:spLocks noChangeAspect="1" noChangeArrowheads="1"/>
            </p:cNvSpPr>
            <p:nvPr/>
          </p:nvSpPr>
          <p:spPr bwMode="auto">
            <a:xfrm>
              <a:off x="2893" y="2664"/>
              <a:ext cx="192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  <a:r>
                <a:rPr lang="en-US" baseline="-25000"/>
                <a:t>0</a:t>
              </a:r>
              <a:endParaRPr lang="en-US"/>
            </a:p>
          </p:txBody>
        </p:sp>
        <p:sp>
          <p:nvSpPr>
            <p:cNvPr id="260124" name="AutoShape 28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25" name="Text Box 29"/>
          <p:cNvSpPr txBox="1">
            <a:spLocks noChangeArrowheads="1"/>
          </p:cNvSpPr>
          <p:nvPr/>
        </p:nvSpPr>
        <p:spPr bwMode="auto">
          <a:xfrm>
            <a:off x="5410200" y="5867400"/>
            <a:ext cx="3397250" cy="495300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G</a:t>
            </a:r>
            <a:r>
              <a:rPr lang="en-US" sz="2400" baseline="-25000"/>
              <a:t>0</a:t>
            </a:r>
            <a:r>
              <a:rPr lang="en-US" sz="2400"/>
              <a:t>Z</a:t>
            </a:r>
            <a:r>
              <a:rPr lang="en-US" sz="2400" baseline="-25000"/>
              <a:t>0</a:t>
            </a:r>
            <a:r>
              <a:rPr lang="en-US" sz="2400"/>
              <a:t> = Moment Arm</a:t>
            </a:r>
          </a:p>
        </p:txBody>
      </p:sp>
      <p:sp>
        <p:nvSpPr>
          <p:cNvPr id="260126" name="Text Box 30"/>
          <p:cNvSpPr txBox="1">
            <a:spLocks noChangeArrowheads="1"/>
          </p:cNvSpPr>
          <p:nvPr/>
        </p:nvSpPr>
        <p:spPr bwMode="auto">
          <a:xfrm>
            <a:off x="441325" y="166688"/>
            <a:ext cx="82454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latin typeface="Arial" charset="0"/>
              </a:rPr>
              <a:t>When the ship heels over, the center of buoyancy, B, shifts.  The shift creates a distance or “moment arm”.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Line 2"/>
          <p:cNvSpPr>
            <a:spLocks noChangeAspect="1" noChangeShapeType="1"/>
          </p:cNvSpPr>
          <p:nvPr/>
        </p:nvSpPr>
        <p:spPr bwMode="auto">
          <a:xfrm>
            <a:off x="533400" y="3230563"/>
            <a:ext cx="8124825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23" name="Line 3"/>
          <p:cNvSpPr>
            <a:spLocks noChangeAspect="1" noChangeShapeType="1"/>
          </p:cNvSpPr>
          <p:nvPr/>
        </p:nvSpPr>
        <p:spPr bwMode="auto">
          <a:xfrm>
            <a:off x="4543425" y="77788"/>
            <a:ext cx="1588" cy="60007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1124" name="Group 4"/>
          <p:cNvGrpSpPr>
            <a:grpSpLocks noChangeAspect="1"/>
          </p:cNvGrpSpPr>
          <p:nvPr/>
        </p:nvGrpSpPr>
        <p:grpSpPr bwMode="auto">
          <a:xfrm>
            <a:off x="8340725" y="3052763"/>
            <a:ext cx="422275" cy="528637"/>
            <a:chOff x="4656" y="1680"/>
            <a:chExt cx="192" cy="240"/>
          </a:xfrm>
        </p:grpSpPr>
        <p:sp>
          <p:nvSpPr>
            <p:cNvPr id="261125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6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7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128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1129" name="AutoShape 9"/>
          <p:cNvSpPr>
            <a:spLocks noChangeAspect="1" noChangeArrowheads="1"/>
          </p:cNvSpPr>
          <p:nvPr/>
        </p:nvSpPr>
        <p:spPr bwMode="auto">
          <a:xfrm rot="6000000">
            <a:off x="2280444" y="1816894"/>
            <a:ext cx="3683000" cy="3767138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1130" name="Group 10"/>
          <p:cNvGrpSpPr>
            <a:grpSpLocks noChangeAspect="1"/>
          </p:cNvGrpSpPr>
          <p:nvPr/>
        </p:nvGrpSpPr>
        <p:grpSpPr bwMode="auto">
          <a:xfrm rot="600000">
            <a:off x="3398838" y="6091238"/>
            <a:ext cx="966787" cy="541337"/>
            <a:chOff x="2872" y="3352"/>
            <a:chExt cx="344" cy="187"/>
          </a:xfrm>
        </p:grpSpPr>
        <p:sp>
          <p:nvSpPr>
            <p:cNvPr id="261131" name="Text Box 11"/>
            <p:cNvSpPr txBox="1">
              <a:spLocks noChangeAspect="1" noChangeArrowheads="1"/>
            </p:cNvSpPr>
            <p:nvPr/>
          </p:nvSpPr>
          <p:spPr bwMode="auto">
            <a:xfrm>
              <a:off x="2872" y="3352"/>
              <a:ext cx="223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61132" name="Text Box 12"/>
            <p:cNvSpPr txBox="1">
              <a:spLocks noChangeAspect="1" noChangeArrowheads="1"/>
            </p:cNvSpPr>
            <p:nvPr/>
          </p:nvSpPr>
          <p:spPr bwMode="auto">
            <a:xfrm>
              <a:off x="2928" y="3402"/>
              <a:ext cx="28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61133" name="Text Box 13"/>
          <p:cNvSpPr txBox="1">
            <a:spLocks noChangeAspect="1" noChangeArrowheads="1"/>
          </p:cNvSpPr>
          <p:nvPr/>
        </p:nvSpPr>
        <p:spPr bwMode="auto">
          <a:xfrm>
            <a:off x="4573588" y="1216025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1134" name="AutoShape 14"/>
          <p:cNvSpPr>
            <a:spLocks noChangeAspect="1" noChangeArrowheads="1"/>
          </p:cNvSpPr>
          <p:nvPr/>
        </p:nvSpPr>
        <p:spPr bwMode="auto">
          <a:xfrm>
            <a:off x="4491038" y="1514475"/>
            <a:ext cx="104775" cy="1047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35" name="Line 15"/>
          <p:cNvSpPr>
            <a:spLocks noChangeAspect="1" noChangeShapeType="1"/>
          </p:cNvSpPr>
          <p:nvPr/>
        </p:nvSpPr>
        <p:spPr bwMode="auto">
          <a:xfrm flipH="1">
            <a:off x="3698875" y="1554163"/>
            <a:ext cx="844550" cy="453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36" name="Line 16"/>
          <p:cNvSpPr>
            <a:spLocks noChangeAspect="1" noChangeShapeType="1"/>
          </p:cNvSpPr>
          <p:nvPr/>
        </p:nvSpPr>
        <p:spPr bwMode="auto">
          <a:xfrm>
            <a:off x="3565525" y="2260600"/>
            <a:ext cx="842963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37" name="Line 17"/>
          <p:cNvSpPr>
            <a:spLocks noChangeAspect="1" noChangeShapeType="1"/>
          </p:cNvSpPr>
          <p:nvPr/>
        </p:nvSpPr>
        <p:spPr bwMode="auto">
          <a:xfrm flipH="1">
            <a:off x="4619625" y="2154238"/>
            <a:ext cx="844550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38" name="Text Box 18"/>
          <p:cNvSpPr txBox="1">
            <a:spLocks noChangeAspect="1" noChangeArrowheads="1"/>
          </p:cNvSpPr>
          <p:nvPr/>
        </p:nvSpPr>
        <p:spPr bwMode="auto">
          <a:xfrm>
            <a:off x="5070475" y="2151063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grpSp>
        <p:nvGrpSpPr>
          <p:cNvPr id="261139" name="Group 19"/>
          <p:cNvGrpSpPr>
            <a:grpSpLocks noChangeAspect="1"/>
          </p:cNvGrpSpPr>
          <p:nvPr/>
        </p:nvGrpSpPr>
        <p:grpSpPr bwMode="auto">
          <a:xfrm>
            <a:off x="4495800" y="4251325"/>
            <a:ext cx="546100" cy="396875"/>
            <a:chOff x="2843" y="2667"/>
            <a:chExt cx="249" cy="181"/>
          </a:xfrm>
        </p:grpSpPr>
        <p:sp>
          <p:nvSpPr>
            <p:cNvPr id="261140" name="Text Box 20"/>
            <p:cNvSpPr txBox="1">
              <a:spLocks noChangeAspect="1" noChangeArrowheads="1"/>
            </p:cNvSpPr>
            <p:nvPr/>
          </p:nvSpPr>
          <p:spPr bwMode="auto">
            <a:xfrm>
              <a:off x="2893" y="2667"/>
              <a:ext cx="1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261141" name="AutoShape 21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1142" name="Line 22"/>
          <p:cNvSpPr>
            <a:spLocks noChangeAspect="1" noChangeShapeType="1"/>
          </p:cNvSpPr>
          <p:nvPr/>
        </p:nvSpPr>
        <p:spPr bwMode="auto">
          <a:xfrm>
            <a:off x="1693863" y="2820988"/>
            <a:ext cx="5275262" cy="8445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1143" name="Line 23"/>
          <p:cNvSpPr>
            <a:spLocks noChangeAspect="1" noChangeShapeType="1"/>
          </p:cNvSpPr>
          <p:nvPr/>
        </p:nvSpPr>
        <p:spPr bwMode="auto">
          <a:xfrm>
            <a:off x="3810000" y="5527675"/>
            <a:ext cx="744538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1144" name="Group 24"/>
          <p:cNvGrpSpPr>
            <a:grpSpLocks/>
          </p:cNvGrpSpPr>
          <p:nvPr/>
        </p:nvGrpSpPr>
        <p:grpSpPr bwMode="auto">
          <a:xfrm>
            <a:off x="4478338" y="5318125"/>
            <a:ext cx="531812" cy="396875"/>
            <a:chOff x="2821" y="3350"/>
            <a:chExt cx="335" cy="250"/>
          </a:xfrm>
        </p:grpSpPr>
        <p:sp>
          <p:nvSpPr>
            <p:cNvPr id="261145" name="Text Box 25"/>
            <p:cNvSpPr txBox="1">
              <a:spLocks noChangeAspect="1" noChangeArrowheads="1"/>
            </p:cNvSpPr>
            <p:nvPr/>
          </p:nvSpPr>
          <p:spPr bwMode="auto">
            <a:xfrm>
              <a:off x="2890" y="3350"/>
              <a:ext cx="26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  <a:r>
                <a:rPr lang="en-US" baseline="-25000"/>
                <a:t>0</a:t>
              </a:r>
              <a:endParaRPr lang="en-US"/>
            </a:p>
          </p:txBody>
        </p:sp>
        <p:sp>
          <p:nvSpPr>
            <p:cNvPr id="261146" name="AutoShape 26"/>
            <p:cNvSpPr>
              <a:spLocks noChangeAspect="1" noChangeArrowheads="1"/>
            </p:cNvSpPr>
            <p:nvPr/>
          </p:nvSpPr>
          <p:spPr bwMode="auto">
            <a:xfrm>
              <a:off x="2821" y="3459"/>
              <a:ext cx="67" cy="66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1147" name="Text Box 27"/>
          <p:cNvSpPr txBox="1">
            <a:spLocks noChangeArrowheads="1"/>
          </p:cNvSpPr>
          <p:nvPr/>
        </p:nvSpPr>
        <p:spPr bwMode="auto">
          <a:xfrm>
            <a:off x="212725" y="163513"/>
            <a:ext cx="80406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For values taken from the Cross Curves of Stability, G</a:t>
            </a:r>
            <a:r>
              <a:rPr lang="en-US" baseline="-25000">
                <a:latin typeface="Arial" charset="0"/>
              </a:rPr>
              <a:t>0</a:t>
            </a:r>
            <a:r>
              <a:rPr lang="en-US">
                <a:latin typeface="Arial" charset="0"/>
              </a:rPr>
              <a:t> is at the keel...</a:t>
            </a:r>
          </a:p>
        </p:txBody>
      </p:sp>
      <p:sp>
        <p:nvSpPr>
          <p:cNvPr id="261148" name="Text Box 28"/>
          <p:cNvSpPr txBox="1">
            <a:spLocks noChangeArrowheads="1"/>
          </p:cNvSpPr>
          <p:nvPr/>
        </p:nvSpPr>
        <p:spPr bwMode="auto">
          <a:xfrm>
            <a:off x="5410200" y="5562600"/>
            <a:ext cx="3397250" cy="495300"/>
          </a:xfrm>
          <a:prstGeom prst="rect">
            <a:avLst/>
          </a:prstGeom>
          <a:solidFill>
            <a:srgbClr val="FFFF00"/>
          </a:solidFill>
          <a:ln w="38100" cmpd="dbl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/>
              <a:t>G</a:t>
            </a:r>
            <a:r>
              <a:rPr lang="en-US" sz="2400" baseline="-25000"/>
              <a:t>0</a:t>
            </a:r>
            <a:r>
              <a:rPr lang="en-US" sz="2400"/>
              <a:t>Z</a:t>
            </a:r>
            <a:r>
              <a:rPr lang="en-US" sz="2400" baseline="-25000"/>
              <a:t>0</a:t>
            </a:r>
            <a:r>
              <a:rPr lang="en-US" sz="2400"/>
              <a:t> = Moment Arm</a:t>
            </a:r>
          </a:p>
        </p:txBody>
      </p:sp>
      <p:sp>
        <p:nvSpPr>
          <p:cNvPr id="261149" name="Text Box 29"/>
          <p:cNvSpPr txBox="1">
            <a:spLocks noChangeArrowheads="1"/>
          </p:cNvSpPr>
          <p:nvPr/>
        </p:nvSpPr>
        <p:spPr bwMode="auto">
          <a:xfrm>
            <a:off x="441325" y="6365875"/>
            <a:ext cx="59959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This value is recorded as </a:t>
            </a:r>
            <a:r>
              <a:rPr lang="en-US" sz="2400"/>
              <a:t>G</a:t>
            </a:r>
            <a:r>
              <a:rPr lang="en-US" sz="2400" baseline="-25000"/>
              <a:t>0</a:t>
            </a:r>
            <a:r>
              <a:rPr lang="en-US" sz="2400"/>
              <a:t>Z</a:t>
            </a:r>
            <a:r>
              <a:rPr lang="en-US" sz="2400" baseline="-25000"/>
              <a:t>0</a:t>
            </a:r>
            <a:r>
              <a:rPr lang="en-US"/>
              <a:t>, the Initial Moment Arm.</a:t>
            </a:r>
          </a:p>
        </p:txBody>
      </p:sp>
      <p:grpSp>
        <p:nvGrpSpPr>
          <p:cNvPr id="261150" name="Group 30"/>
          <p:cNvGrpSpPr>
            <a:grpSpLocks/>
          </p:cNvGrpSpPr>
          <p:nvPr/>
        </p:nvGrpSpPr>
        <p:grpSpPr bwMode="auto">
          <a:xfrm>
            <a:off x="3352800" y="5111750"/>
            <a:ext cx="465138" cy="450850"/>
            <a:chOff x="2112" y="3220"/>
            <a:chExt cx="293" cy="284"/>
          </a:xfrm>
        </p:grpSpPr>
        <p:sp>
          <p:nvSpPr>
            <p:cNvPr id="261151" name="Text Box 31"/>
            <p:cNvSpPr txBox="1">
              <a:spLocks noChangeAspect="1" noChangeArrowheads="1"/>
            </p:cNvSpPr>
            <p:nvPr/>
          </p:nvSpPr>
          <p:spPr bwMode="auto">
            <a:xfrm rot="600000">
              <a:off x="2112" y="3220"/>
              <a:ext cx="2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G</a:t>
              </a:r>
              <a:r>
                <a:rPr lang="en-US" baseline="-25000"/>
                <a:t>0</a:t>
              </a:r>
              <a:endParaRPr lang="en-US"/>
            </a:p>
          </p:txBody>
        </p:sp>
        <p:sp>
          <p:nvSpPr>
            <p:cNvPr id="261152" name="AutoShape 32"/>
            <p:cNvSpPr>
              <a:spLocks noChangeAspect="1" noChangeArrowheads="1"/>
            </p:cNvSpPr>
            <p:nvPr/>
          </p:nvSpPr>
          <p:spPr bwMode="auto">
            <a:xfrm rot="600000">
              <a:off x="2338" y="3437"/>
              <a:ext cx="67" cy="67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Line 2"/>
          <p:cNvSpPr>
            <a:spLocks noChangeAspect="1" noChangeShapeType="1"/>
          </p:cNvSpPr>
          <p:nvPr/>
        </p:nvSpPr>
        <p:spPr bwMode="auto">
          <a:xfrm>
            <a:off x="533400" y="3230563"/>
            <a:ext cx="8124825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47" name="Line 3"/>
          <p:cNvSpPr>
            <a:spLocks noChangeAspect="1" noChangeShapeType="1"/>
          </p:cNvSpPr>
          <p:nvPr/>
        </p:nvSpPr>
        <p:spPr bwMode="auto">
          <a:xfrm>
            <a:off x="4543425" y="77788"/>
            <a:ext cx="1588" cy="60007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2148" name="Group 4"/>
          <p:cNvGrpSpPr>
            <a:grpSpLocks noChangeAspect="1"/>
          </p:cNvGrpSpPr>
          <p:nvPr/>
        </p:nvGrpSpPr>
        <p:grpSpPr bwMode="auto">
          <a:xfrm>
            <a:off x="8340725" y="3052763"/>
            <a:ext cx="422275" cy="528637"/>
            <a:chOff x="4656" y="1680"/>
            <a:chExt cx="192" cy="240"/>
          </a:xfrm>
        </p:grpSpPr>
        <p:sp>
          <p:nvSpPr>
            <p:cNvPr id="262149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0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1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52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2153" name="AutoShape 9"/>
          <p:cNvSpPr>
            <a:spLocks noChangeAspect="1" noChangeArrowheads="1"/>
          </p:cNvSpPr>
          <p:nvPr/>
        </p:nvSpPr>
        <p:spPr bwMode="auto">
          <a:xfrm rot="6000000">
            <a:off x="2280444" y="1816894"/>
            <a:ext cx="3683000" cy="3767138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2154" name="Group 10"/>
          <p:cNvGrpSpPr>
            <a:grpSpLocks noChangeAspect="1"/>
          </p:cNvGrpSpPr>
          <p:nvPr/>
        </p:nvGrpSpPr>
        <p:grpSpPr bwMode="auto">
          <a:xfrm rot="600000">
            <a:off x="3398838" y="6091238"/>
            <a:ext cx="966787" cy="541337"/>
            <a:chOff x="2872" y="3352"/>
            <a:chExt cx="344" cy="187"/>
          </a:xfrm>
        </p:grpSpPr>
        <p:sp>
          <p:nvSpPr>
            <p:cNvPr id="262155" name="Text Box 11"/>
            <p:cNvSpPr txBox="1">
              <a:spLocks noChangeAspect="1" noChangeArrowheads="1"/>
            </p:cNvSpPr>
            <p:nvPr/>
          </p:nvSpPr>
          <p:spPr bwMode="auto">
            <a:xfrm>
              <a:off x="2872" y="3352"/>
              <a:ext cx="223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62156" name="Text Box 12"/>
            <p:cNvSpPr txBox="1">
              <a:spLocks noChangeAspect="1" noChangeArrowheads="1"/>
            </p:cNvSpPr>
            <p:nvPr/>
          </p:nvSpPr>
          <p:spPr bwMode="auto">
            <a:xfrm>
              <a:off x="2928" y="3402"/>
              <a:ext cx="28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62157" name="Text Box 13"/>
          <p:cNvSpPr txBox="1">
            <a:spLocks noChangeAspect="1" noChangeArrowheads="1"/>
          </p:cNvSpPr>
          <p:nvPr/>
        </p:nvSpPr>
        <p:spPr bwMode="auto">
          <a:xfrm rot="600000">
            <a:off x="3352800" y="511333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62158" name="AutoShape 14"/>
          <p:cNvSpPr>
            <a:spLocks noChangeAspect="1" noChangeArrowheads="1"/>
          </p:cNvSpPr>
          <p:nvPr/>
        </p:nvSpPr>
        <p:spPr bwMode="auto">
          <a:xfrm rot="600000">
            <a:off x="3711575" y="5457825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59" name="Text Box 15"/>
          <p:cNvSpPr txBox="1">
            <a:spLocks noChangeAspect="1" noChangeArrowheads="1"/>
          </p:cNvSpPr>
          <p:nvPr/>
        </p:nvSpPr>
        <p:spPr bwMode="auto">
          <a:xfrm>
            <a:off x="4573588" y="1216025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2160" name="AutoShape 16"/>
          <p:cNvSpPr>
            <a:spLocks noChangeAspect="1" noChangeArrowheads="1"/>
          </p:cNvSpPr>
          <p:nvPr/>
        </p:nvSpPr>
        <p:spPr bwMode="auto">
          <a:xfrm>
            <a:off x="4491038" y="1514475"/>
            <a:ext cx="104775" cy="1047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61" name="Line 17"/>
          <p:cNvSpPr>
            <a:spLocks noChangeAspect="1" noChangeShapeType="1"/>
          </p:cNvSpPr>
          <p:nvPr/>
        </p:nvSpPr>
        <p:spPr bwMode="auto">
          <a:xfrm flipH="1">
            <a:off x="3698875" y="1554163"/>
            <a:ext cx="844550" cy="453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62" name="Line 18"/>
          <p:cNvSpPr>
            <a:spLocks noChangeAspect="1" noChangeShapeType="1"/>
          </p:cNvSpPr>
          <p:nvPr/>
        </p:nvSpPr>
        <p:spPr bwMode="auto">
          <a:xfrm>
            <a:off x="3565525" y="2260600"/>
            <a:ext cx="842963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63" name="Line 19"/>
          <p:cNvSpPr>
            <a:spLocks noChangeAspect="1" noChangeShapeType="1"/>
          </p:cNvSpPr>
          <p:nvPr/>
        </p:nvSpPr>
        <p:spPr bwMode="auto">
          <a:xfrm flipH="1">
            <a:off x="4619625" y="2154238"/>
            <a:ext cx="844550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64" name="Text Box 20"/>
          <p:cNvSpPr txBox="1">
            <a:spLocks noChangeAspect="1" noChangeArrowheads="1"/>
          </p:cNvSpPr>
          <p:nvPr/>
        </p:nvSpPr>
        <p:spPr bwMode="auto">
          <a:xfrm>
            <a:off x="5070475" y="2151063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grpSp>
        <p:nvGrpSpPr>
          <p:cNvPr id="262165" name="Group 21"/>
          <p:cNvGrpSpPr>
            <a:grpSpLocks noChangeAspect="1"/>
          </p:cNvGrpSpPr>
          <p:nvPr/>
        </p:nvGrpSpPr>
        <p:grpSpPr bwMode="auto">
          <a:xfrm>
            <a:off x="4495800" y="4251325"/>
            <a:ext cx="546100" cy="396875"/>
            <a:chOff x="2843" y="2667"/>
            <a:chExt cx="249" cy="181"/>
          </a:xfrm>
        </p:grpSpPr>
        <p:sp>
          <p:nvSpPr>
            <p:cNvPr id="262166" name="Text Box 22"/>
            <p:cNvSpPr txBox="1">
              <a:spLocks noChangeAspect="1" noChangeArrowheads="1"/>
            </p:cNvSpPr>
            <p:nvPr/>
          </p:nvSpPr>
          <p:spPr bwMode="auto">
            <a:xfrm>
              <a:off x="2893" y="2667"/>
              <a:ext cx="1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262167" name="AutoShape 23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2168" name="Line 24"/>
          <p:cNvSpPr>
            <a:spLocks noChangeAspect="1" noChangeShapeType="1"/>
          </p:cNvSpPr>
          <p:nvPr/>
        </p:nvSpPr>
        <p:spPr bwMode="auto">
          <a:xfrm>
            <a:off x="1693863" y="2820988"/>
            <a:ext cx="5275262" cy="8445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2169" name="Line 25"/>
          <p:cNvSpPr>
            <a:spLocks noChangeAspect="1" noChangeShapeType="1"/>
          </p:cNvSpPr>
          <p:nvPr/>
        </p:nvSpPr>
        <p:spPr bwMode="auto">
          <a:xfrm>
            <a:off x="3810000" y="5527675"/>
            <a:ext cx="744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2170" name="Group 26"/>
          <p:cNvGrpSpPr>
            <a:grpSpLocks noChangeAspect="1"/>
          </p:cNvGrpSpPr>
          <p:nvPr/>
        </p:nvGrpSpPr>
        <p:grpSpPr bwMode="auto">
          <a:xfrm>
            <a:off x="4478338" y="5318125"/>
            <a:ext cx="531812" cy="396875"/>
            <a:chOff x="2843" y="2664"/>
            <a:chExt cx="242" cy="181"/>
          </a:xfrm>
        </p:grpSpPr>
        <p:sp>
          <p:nvSpPr>
            <p:cNvPr id="262171" name="Text Box 27"/>
            <p:cNvSpPr txBox="1">
              <a:spLocks noChangeAspect="1" noChangeArrowheads="1"/>
            </p:cNvSpPr>
            <p:nvPr/>
          </p:nvSpPr>
          <p:spPr bwMode="auto">
            <a:xfrm>
              <a:off x="2893" y="2664"/>
              <a:ext cx="192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  <a:r>
                <a:rPr lang="en-US" baseline="-25000"/>
                <a:t>0</a:t>
              </a:r>
              <a:endParaRPr lang="en-US"/>
            </a:p>
          </p:txBody>
        </p:sp>
        <p:sp>
          <p:nvSpPr>
            <p:cNvPr id="262172" name="AutoShape 28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2173" name="Text Box 29"/>
          <p:cNvSpPr txBox="1">
            <a:spLocks noChangeArrowheads="1"/>
          </p:cNvSpPr>
          <p:nvPr/>
        </p:nvSpPr>
        <p:spPr bwMode="auto">
          <a:xfrm>
            <a:off x="0" y="177800"/>
            <a:ext cx="850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latin typeface="Arial" charset="0"/>
              </a:rPr>
              <a:t>The KG value for the ship is given… this is the ACTUAL G position from the keel...</a:t>
            </a:r>
          </a:p>
        </p:txBody>
      </p:sp>
      <p:sp>
        <p:nvSpPr>
          <p:cNvPr id="262174" name="Text Box 30"/>
          <p:cNvSpPr txBox="1">
            <a:spLocks noChangeAspect="1" noChangeArrowheads="1"/>
          </p:cNvSpPr>
          <p:nvPr/>
        </p:nvSpPr>
        <p:spPr bwMode="auto">
          <a:xfrm rot="600000">
            <a:off x="3657600" y="366553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62175" name="AutoShape 31"/>
          <p:cNvSpPr>
            <a:spLocks noChangeAspect="1" noChangeArrowheads="1"/>
          </p:cNvSpPr>
          <p:nvPr/>
        </p:nvSpPr>
        <p:spPr bwMode="auto">
          <a:xfrm rot="600000">
            <a:off x="4029075" y="4010025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2176" name="Group 32"/>
          <p:cNvGrpSpPr>
            <a:grpSpLocks/>
          </p:cNvGrpSpPr>
          <p:nvPr/>
        </p:nvGrpSpPr>
        <p:grpSpPr bwMode="auto">
          <a:xfrm>
            <a:off x="2590800" y="3962400"/>
            <a:ext cx="1295400" cy="1524000"/>
            <a:chOff x="1632" y="2496"/>
            <a:chExt cx="816" cy="960"/>
          </a:xfrm>
        </p:grpSpPr>
        <p:sp>
          <p:nvSpPr>
            <p:cNvPr id="262177" name="Line 33"/>
            <p:cNvSpPr>
              <a:spLocks noChangeShapeType="1"/>
            </p:cNvSpPr>
            <p:nvPr/>
          </p:nvSpPr>
          <p:spPr bwMode="auto">
            <a:xfrm rot="600000" flipH="1">
              <a:off x="1872" y="34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78" name="Line 34"/>
            <p:cNvSpPr>
              <a:spLocks noChangeShapeType="1"/>
            </p:cNvSpPr>
            <p:nvPr/>
          </p:nvSpPr>
          <p:spPr bwMode="auto">
            <a:xfrm rot="600000" flipH="1">
              <a:off x="2064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79" name="Line 35"/>
            <p:cNvSpPr>
              <a:spLocks noChangeShapeType="1"/>
            </p:cNvSpPr>
            <p:nvPr/>
          </p:nvSpPr>
          <p:spPr bwMode="auto">
            <a:xfrm flipV="1">
              <a:off x="1920" y="249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180" name="Text Box 36"/>
            <p:cNvSpPr txBox="1">
              <a:spLocks noChangeArrowheads="1"/>
            </p:cNvSpPr>
            <p:nvPr/>
          </p:nvSpPr>
          <p:spPr bwMode="auto">
            <a:xfrm rot="600000">
              <a:off x="1632" y="2784"/>
              <a:ext cx="3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KG</a:t>
              </a:r>
            </a:p>
          </p:txBody>
        </p:sp>
      </p:grpSp>
      <p:grpSp>
        <p:nvGrpSpPr>
          <p:cNvPr id="262181" name="Group 37"/>
          <p:cNvGrpSpPr>
            <a:grpSpLocks/>
          </p:cNvGrpSpPr>
          <p:nvPr/>
        </p:nvGrpSpPr>
        <p:grpSpPr bwMode="auto">
          <a:xfrm>
            <a:off x="0" y="4038600"/>
            <a:ext cx="4114800" cy="2105025"/>
            <a:chOff x="0" y="2544"/>
            <a:chExt cx="2592" cy="1326"/>
          </a:xfrm>
        </p:grpSpPr>
        <p:grpSp>
          <p:nvGrpSpPr>
            <p:cNvPr id="262182" name="Group 38"/>
            <p:cNvGrpSpPr>
              <a:grpSpLocks/>
            </p:cNvGrpSpPr>
            <p:nvPr/>
          </p:nvGrpSpPr>
          <p:grpSpPr bwMode="auto">
            <a:xfrm>
              <a:off x="2352" y="2544"/>
              <a:ext cx="240" cy="960"/>
              <a:chOff x="2352" y="2544"/>
              <a:chExt cx="240" cy="960"/>
            </a:xfrm>
          </p:grpSpPr>
          <p:sp>
            <p:nvSpPr>
              <p:cNvPr id="262183" name="Line 39"/>
              <p:cNvSpPr>
                <a:spLocks noChangeShapeType="1"/>
              </p:cNvSpPr>
              <p:nvPr/>
            </p:nvSpPr>
            <p:spPr bwMode="auto">
              <a:xfrm>
                <a:off x="2592" y="2544"/>
                <a:ext cx="0" cy="96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2184" name="Line 40"/>
              <p:cNvSpPr>
                <a:spLocks noChangeShapeType="1"/>
              </p:cNvSpPr>
              <p:nvPr/>
            </p:nvSpPr>
            <p:spPr bwMode="auto">
              <a:xfrm flipH="1">
                <a:off x="2352" y="3504"/>
                <a:ext cx="240" cy="0"/>
              </a:xfrm>
              <a:prstGeom prst="line">
                <a:avLst/>
              </a:prstGeom>
              <a:noFill/>
              <a:ln w="762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62185" name="Text Box 41"/>
            <p:cNvSpPr txBox="1">
              <a:spLocks noChangeArrowheads="1"/>
            </p:cNvSpPr>
            <p:nvPr/>
          </p:nvSpPr>
          <p:spPr bwMode="auto">
            <a:xfrm>
              <a:off x="0" y="3120"/>
              <a:ext cx="1708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1800">
                  <a:latin typeface="Arial" charset="0"/>
                </a:rPr>
                <a:t>KG forms a similar triangle that gives the value for the SINE correction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170" name="Group 2"/>
          <p:cNvGrpSpPr>
            <a:grpSpLocks/>
          </p:cNvGrpSpPr>
          <p:nvPr/>
        </p:nvGrpSpPr>
        <p:grpSpPr bwMode="auto">
          <a:xfrm>
            <a:off x="3505200" y="762000"/>
            <a:ext cx="1981200" cy="1219200"/>
            <a:chOff x="1968" y="720"/>
            <a:chExt cx="1248" cy="768"/>
          </a:xfrm>
        </p:grpSpPr>
        <p:sp>
          <p:nvSpPr>
            <p:cNvPr id="263171" name="Rectangle 3"/>
            <p:cNvSpPr>
              <a:spLocks noChangeArrowheads="1"/>
            </p:cNvSpPr>
            <p:nvPr/>
          </p:nvSpPr>
          <p:spPr bwMode="auto">
            <a:xfrm>
              <a:off x="1968" y="720"/>
              <a:ext cx="1248" cy="76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2" name="Text Box 4"/>
            <p:cNvSpPr txBox="1">
              <a:spLocks noChangeArrowheads="1"/>
            </p:cNvSpPr>
            <p:nvPr/>
          </p:nvSpPr>
          <p:spPr bwMode="auto">
            <a:xfrm>
              <a:off x="2112" y="864"/>
              <a:ext cx="86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Sin </a:t>
              </a:r>
              <a:r>
                <a:rPr lang="en-US">
                  <a:latin typeface="Symbol" pitchFamily="18" charset="2"/>
                </a:rPr>
                <a:t>f</a:t>
              </a:r>
              <a:r>
                <a:rPr lang="en-US"/>
                <a:t> = opp</a:t>
              </a:r>
            </a:p>
            <a:p>
              <a:r>
                <a:rPr lang="en-US"/>
                <a:t>            hyp</a:t>
              </a:r>
            </a:p>
          </p:txBody>
        </p:sp>
        <p:sp>
          <p:nvSpPr>
            <p:cNvPr id="263173" name="Line 5"/>
            <p:cNvSpPr>
              <a:spLocks noChangeShapeType="1"/>
            </p:cNvSpPr>
            <p:nvPr/>
          </p:nvSpPr>
          <p:spPr bwMode="auto">
            <a:xfrm>
              <a:off x="2650" y="1099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3174" name="Group 6"/>
          <p:cNvGrpSpPr>
            <a:grpSpLocks/>
          </p:cNvGrpSpPr>
          <p:nvPr/>
        </p:nvGrpSpPr>
        <p:grpSpPr bwMode="auto">
          <a:xfrm>
            <a:off x="2819400" y="2514600"/>
            <a:ext cx="3429000" cy="1981200"/>
            <a:chOff x="2208" y="1584"/>
            <a:chExt cx="2160" cy="1248"/>
          </a:xfrm>
        </p:grpSpPr>
        <p:sp>
          <p:nvSpPr>
            <p:cNvPr id="263175" name="Rectangle 7"/>
            <p:cNvSpPr>
              <a:spLocks noChangeArrowheads="1"/>
            </p:cNvSpPr>
            <p:nvPr/>
          </p:nvSpPr>
          <p:spPr bwMode="auto">
            <a:xfrm>
              <a:off x="2208" y="1584"/>
              <a:ext cx="2160" cy="124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76" name="Text Box 8"/>
            <p:cNvSpPr txBox="1">
              <a:spLocks noChangeArrowheads="1"/>
            </p:cNvSpPr>
            <p:nvPr/>
          </p:nvSpPr>
          <p:spPr bwMode="auto">
            <a:xfrm>
              <a:off x="2400" y="1880"/>
              <a:ext cx="154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opp =correction factor</a:t>
              </a:r>
              <a:endParaRPr lang="en-US" sz="1800" baseline="-25000"/>
            </a:p>
          </p:txBody>
        </p:sp>
        <p:sp>
          <p:nvSpPr>
            <p:cNvPr id="263177" name="Text Box 9"/>
            <p:cNvSpPr txBox="1">
              <a:spLocks noChangeArrowheads="1"/>
            </p:cNvSpPr>
            <p:nvPr/>
          </p:nvSpPr>
          <p:spPr bwMode="auto">
            <a:xfrm>
              <a:off x="2400" y="2246"/>
              <a:ext cx="7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hyp = K</a:t>
              </a:r>
              <a:r>
                <a:rPr lang="en-US" sz="1800"/>
                <a:t>G</a:t>
              </a:r>
              <a:endParaRPr lang="en-US" sz="1800" baseline="-25000"/>
            </a:p>
          </p:txBody>
        </p:sp>
        <p:sp>
          <p:nvSpPr>
            <p:cNvPr id="263178" name="Line 10"/>
            <p:cNvSpPr>
              <a:spLocks noChangeShapeType="1"/>
            </p:cNvSpPr>
            <p:nvPr/>
          </p:nvSpPr>
          <p:spPr bwMode="auto">
            <a:xfrm>
              <a:off x="2880" y="225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3179" name="Group 11"/>
          <p:cNvGrpSpPr>
            <a:grpSpLocks/>
          </p:cNvGrpSpPr>
          <p:nvPr/>
        </p:nvGrpSpPr>
        <p:grpSpPr bwMode="auto">
          <a:xfrm>
            <a:off x="2590800" y="4876800"/>
            <a:ext cx="3886200" cy="1219200"/>
            <a:chOff x="1632" y="3072"/>
            <a:chExt cx="2448" cy="768"/>
          </a:xfrm>
        </p:grpSpPr>
        <p:sp>
          <p:nvSpPr>
            <p:cNvPr id="263180" name="Rectangle 12"/>
            <p:cNvSpPr>
              <a:spLocks noChangeArrowheads="1"/>
            </p:cNvSpPr>
            <p:nvPr/>
          </p:nvSpPr>
          <p:spPr bwMode="auto">
            <a:xfrm>
              <a:off x="1632" y="3072"/>
              <a:ext cx="2448" cy="76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181" name="Text Box 13"/>
            <p:cNvSpPr txBox="1">
              <a:spLocks noChangeArrowheads="1"/>
            </p:cNvSpPr>
            <p:nvPr/>
          </p:nvSpPr>
          <p:spPr bwMode="auto">
            <a:xfrm>
              <a:off x="1680" y="3350"/>
              <a:ext cx="23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Sine Correction factor </a:t>
              </a:r>
              <a:r>
                <a:rPr lang="en-US" sz="1800"/>
                <a:t>= KG </a:t>
              </a:r>
              <a:r>
                <a:rPr lang="en-US"/>
                <a:t>Sin </a:t>
              </a:r>
              <a:r>
                <a:rPr lang="en-US">
                  <a:latin typeface="Symbol" pitchFamily="18" charset="2"/>
                </a:rPr>
                <a:t>f</a:t>
              </a:r>
              <a:r>
                <a:rPr lang="en-US" sz="1800"/>
                <a:t> </a:t>
              </a:r>
            </a:p>
          </p:txBody>
        </p:sp>
        <p:sp>
          <p:nvSpPr>
            <p:cNvPr id="263182" name="Line 14"/>
            <p:cNvSpPr>
              <a:spLocks noChangeShapeType="1"/>
            </p:cNvSpPr>
            <p:nvPr/>
          </p:nvSpPr>
          <p:spPr bwMode="auto">
            <a:xfrm>
              <a:off x="3312" y="3408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Line 2"/>
          <p:cNvSpPr>
            <a:spLocks noChangeAspect="1" noChangeShapeType="1"/>
          </p:cNvSpPr>
          <p:nvPr/>
        </p:nvSpPr>
        <p:spPr bwMode="auto">
          <a:xfrm>
            <a:off x="533400" y="3230563"/>
            <a:ext cx="8124825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195" name="Line 3"/>
          <p:cNvSpPr>
            <a:spLocks noChangeAspect="1" noChangeShapeType="1"/>
          </p:cNvSpPr>
          <p:nvPr/>
        </p:nvSpPr>
        <p:spPr bwMode="auto">
          <a:xfrm>
            <a:off x="4543425" y="77788"/>
            <a:ext cx="1588" cy="60007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4196" name="Group 4"/>
          <p:cNvGrpSpPr>
            <a:grpSpLocks noChangeAspect="1"/>
          </p:cNvGrpSpPr>
          <p:nvPr/>
        </p:nvGrpSpPr>
        <p:grpSpPr bwMode="auto">
          <a:xfrm>
            <a:off x="8340725" y="3052763"/>
            <a:ext cx="422275" cy="528637"/>
            <a:chOff x="4656" y="1680"/>
            <a:chExt cx="192" cy="240"/>
          </a:xfrm>
        </p:grpSpPr>
        <p:sp>
          <p:nvSpPr>
            <p:cNvPr id="264197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98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199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00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4201" name="AutoShape 9"/>
          <p:cNvSpPr>
            <a:spLocks noChangeAspect="1" noChangeArrowheads="1"/>
          </p:cNvSpPr>
          <p:nvPr/>
        </p:nvSpPr>
        <p:spPr bwMode="auto">
          <a:xfrm rot="6000000">
            <a:off x="2280444" y="1816894"/>
            <a:ext cx="3683000" cy="3767138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4202" name="Group 10"/>
          <p:cNvGrpSpPr>
            <a:grpSpLocks noChangeAspect="1"/>
          </p:cNvGrpSpPr>
          <p:nvPr/>
        </p:nvGrpSpPr>
        <p:grpSpPr bwMode="auto">
          <a:xfrm rot="600000">
            <a:off x="3398838" y="6091238"/>
            <a:ext cx="966787" cy="541337"/>
            <a:chOff x="2872" y="3352"/>
            <a:chExt cx="344" cy="187"/>
          </a:xfrm>
        </p:grpSpPr>
        <p:sp>
          <p:nvSpPr>
            <p:cNvPr id="264203" name="Text Box 11"/>
            <p:cNvSpPr txBox="1">
              <a:spLocks noChangeAspect="1" noChangeArrowheads="1"/>
            </p:cNvSpPr>
            <p:nvPr/>
          </p:nvSpPr>
          <p:spPr bwMode="auto">
            <a:xfrm>
              <a:off x="2872" y="3352"/>
              <a:ext cx="223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64204" name="Text Box 12"/>
            <p:cNvSpPr txBox="1">
              <a:spLocks noChangeAspect="1" noChangeArrowheads="1"/>
            </p:cNvSpPr>
            <p:nvPr/>
          </p:nvSpPr>
          <p:spPr bwMode="auto">
            <a:xfrm>
              <a:off x="2928" y="3402"/>
              <a:ext cx="28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64205" name="Text Box 13"/>
          <p:cNvSpPr txBox="1">
            <a:spLocks noChangeAspect="1" noChangeArrowheads="1"/>
          </p:cNvSpPr>
          <p:nvPr/>
        </p:nvSpPr>
        <p:spPr bwMode="auto">
          <a:xfrm rot="600000">
            <a:off x="3352800" y="511333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64206" name="AutoShape 14"/>
          <p:cNvSpPr>
            <a:spLocks noChangeAspect="1" noChangeArrowheads="1"/>
          </p:cNvSpPr>
          <p:nvPr/>
        </p:nvSpPr>
        <p:spPr bwMode="auto">
          <a:xfrm rot="600000">
            <a:off x="3711575" y="5457825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07" name="Text Box 15"/>
          <p:cNvSpPr txBox="1">
            <a:spLocks noChangeAspect="1" noChangeArrowheads="1"/>
          </p:cNvSpPr>
          <p:nvPr/>
        </p:nvSpPr>
        <p:spPr bwMode="auto">
          <a:xfrm>
            <a:off x="4573588" y="1216025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4208" name="AutoShape 16"/>
          <p:cNvSpPr>
            <a:spLocks noChangeAspect="1" noChangeArrowheads="1"/>
          </p:cNvSpPr>
          <p:nvPr/>
        </p:nvSpPr>
        <p:spPr bwMode="auto">
          <a:xfrm>
            <a:off x="4491038" y="1514475"/>
            <a:ext cx="104775" cy="1047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09" name="Line 17"/>
          <p:cNvSpPr>
            <a:spLocks noChangeAspect="1" noChangeShapeType="1"/>
          </p:cNvSpPr>
          <p:nvPr/>
        </p:nvSpPr>
        <p:spPr bwMode="auto">
          <a:xfrm flipH="1">
            <a:off x="3698875" y="1554163"/>
            <a:ext cx="844550" cy="453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10" name="Line 18"/>
          <p:cNvSpPr>
            <a:spLocks noChangeAspect="1" noChangeShapeType="1"/>
          </p:cNvSpPr>
          <p:nvPr/>
        </p:nvSpPr>
        <p:spPr bwMode="auto">
          <a:xfrm>
            <a:off x="3565525" y="2260600"/>
            <a:ext cx="842963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11" name="Line 19"/>
          <p:cNvSpPr>
            <a:spLocks noChangeAspect="1" noChangeShapeType="1"/>
          </p:cNvSpPr>
          <p:nvPr/>
        </p:nvSpPr>
        <p:spPr bwMode="auto">
          <a:xfrm flipH="1">
            <a:off x="4619625" y="2154238"/>
            <a:ext cx="844550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12" name="Text Box 20"/>
          <p:cNvSpPr txBox="1">
            <a:spLocks noChangeAspect="1" noChangeArrowheads="1"/>
          </p:cNvSpPr>
          <p:nvPr/>
        </p:nvSpPr>
        <p:spPr bwMode="auto">
          <a:xfrm>
            <a:off x="5070475" y="2151063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grpSp>
        <p:nvGrpSpPr>
          <p:cNvPr id="264213" name="Group 21"/>
          <p:cNvGrpSpPr>
            <a:grpSpLocks noChangeAspect="1"/>
          </p:cNvGrpSpPr>
          <p:nvPr/>
        </p:nvGrpSpPr>
        <p:grpSpPr bwMode="auto">
          <a:xfrm>
            <a:off x="4495800" y="4251325"/>
            <a:ext cx="546100" cy="396875"/>
            <a:chOff x="2843" y="2667"/>
            <a:chExt cx="249" cy="181"/>
          </a:xfrm>
        </p:grpSpPr>
        <p:sp>
          <p:nvSpPr>
            <p:cNvPr id="264214" name="Text Box 22"/>
            <p:cNvSpPr txBox="1">
              <a:spLocks noChangeAspect="1" noChangeArrowheads="1"/>
            </p:cNvSpPr>
            <p:nvPr/>
          </p:nvSpPr>
          <p:spPr bwMode="auto">
            <a:xfrm>
              <a:off x="2893" y="2667"/>
              <a:ext cx="1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264215" name="AutoShape 23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4216" name="Line 24"/>
          <p:cNvSpPr>
            <a:spLocks noChangeAspect="1" noChangeShapeType="1"/>
          </p:cNvSpPr>
          <p:nvPr/>
        </p:nvSpPr>
        <p:spPr bwMode="auto">
          <a:xfrm>
            <a:off x="1693863" y="2820988"/>
            <a:ext cx="5275262" cy="8445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17" name="Line 25"/>
          <p:cNvSpPr>
            <a:spLocks noChangeAspect="1" noChangeShapeType="1"/>
          </p:cNvSpPr>
          <p:nvPr/>
        </p:nvSpPr>
        <p:spPr bwMode="auto">
          <a:xfrm>
            <a:off x="3810000" y="5527675"/>
            <a:ext cx="7445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4218" name="Group 26"/>
          <p:cNvGrpSpPr>
            <a:grpSpLocks noChangeAspect="1"/>
          </p:cNvGrpSpPr>
          <p:nvPr/>
        </p:nvGrpSpPr>
        <p:grpSpPr bwMode="auto">
          <a:xfrm>
            <a:off x="4478338" y="5318125"/>
            <a:ext cx="531812" cy="396875"/>
            <a:chOff x="2843" y="2664"/>
            <a:chExt cx="242" cy="181"/>
          </a:xfrm>
        </p:grpSpPr>
        <p:sp>
          <p:nvSpPr>
            <p:cNvPr id="264219" name="Text Box 27"/>
            <p:cNvSpPr txBox="1">
              <a:spLocks noChangeAspect="1" noChangeArrowheads="1"/>
            </p:cNvSpPr>
            <p:nvPr/>
          </p:nvSpPr>
          <p:spPr bwMode="auto">
            <a:xfrm>
              <a:off x="2893" y="2664"/>
              <a:ext cx="192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  <a:r>
                <a:rPr lang="en-US" baseline="-25000"/>
                <a:t>0</a:t>
              </a:r>
              <a:endParaRPr lang="en-US"/>
            </a:p>
          </p:txBody>
        </p:sp>
        <p:sp>
          <p:nvSpPr>
            <p:cNvPr id="264220" name="AutoShape 28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4221" name="Text Box 29"/>
          <p:cNvSpPr txBox="1">
            <a:spLocks noChangeAspect="1" noChangeArrowheads="1"/>
          </p:cNvSpPr>
          <p:nvPr/>
        </p:nvSpPr>
        <p:spPr bwMode="auto">
          <a:xfrm rot="600000">
            <a:off x="3657600" y="366553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64222" name="AutoShape 30"/>
          <p:cNvSpPr>
            <a:spLocks noChangeAspect="1" noChangeArrowheads="1"/>
          </p:cNvSpPr>
          <p:nvPr/>
        </p:nvSpPr>
        <p:spPr bwMode="auto">
          <a:xfrm rot="600000">
            <a:off x="4029075" y="4010025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4223" name="Group 31"/>
          <p:cNvGrpSpPr>
            <a:grpSpLocks/>
          </p:cNvGrpSpPr>
          <p:nvPr/>
        </p:nvGrpSpPr>
        <p:grpSpPr bwMode="auto">
          <a:xfrm>
            <a:off x="2590800" y="3962400"/>
            <a:ext cx="1295400" cy="1524000"/>
            <a:chOff x="1632" y="2496"/>
            <a:chExt cx="816" cy="960"/>
          </a:xfrm>
        </p:grpSpPr>
        <p:sp>
          <p:nvSpPr>
            <p:cNvPr id="264224" name="Line 32"/>
            <p:cNvSpPr>
              <a:spLocks noChangeShapeType="1"/>
            </p:cNvSpPr>
            <p:nvPr/>
          </p:nvSpPr>
          <p:spPr bwMode="auto">
            <a:xfrm rot="600000" flipH="1">
              <a:off x="1872" y="34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5" name="Line 33"/>
            <p:cNvSpPr>
              <a:spLocks noChangeShapeType="1"/>
            </p:cNvSpPr>
            <p:nvPr/>
          </p:nvSpPr>
          <p:spPr bwMode="auto">
            <a:xfrm rot="600000" flipH="1">
              <a:off x="2064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6" name="Line 34"/>
            <p:cNvSpPr>
              <a:spLocks noChangeShapeType="1"/>
            </p:cNvSpPr>
            <p:nvPr/>
          </p:nvSpPr>
          <p:spPr bwMode="auto">
            <a:xfrm flipV="1">
              <a:off x="1920" y="249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227" name="Text Box 35"/>
            <p:cNvSpPr txBox="1">
              <a:spLocks noChangeArrowheads="1"/>
            </p:cNvSpPr>
            <p:nvPr/>
          </p:nvSpPr>
          <p:spPr bwMode="auto">
            <a:xfrm rot="600000">
              <a:off x="1632" y="2784"/>
              <a:ext cx="3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KG</a:t>
              </a:r>
            </a:p>
          </p:txBody>
        </p:sp>
      </p:grpSp>
      <p:sp>
        <p:nvSpPr>
          <p:cNvPr id="264228" name="Line 36"/>
          <p:cNvSpPr>
            <a:spLocks noChangeShapeType="1"/>
          </p:cNvSpPr>
          <p:nvPr/>
        </p:nvSpPr>
        <p:spPr bwMode="auto">
          <a:xfrm>
            <a:off x="4114800" y="4038600"/>
            <a:ext cx="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4229" name="Line 37"/>
          <p:cNvSpPr>
            <a:spLocks noChangeShapeType="1"/>
          </p:cNvSpPr>
          <p:nvPr/>
        </p:nvSpPr>
        <p:spPr bwMode="auto">
          <a:xfrm flipH="1">
            <a:off x="3733800" y="5562600"/>
            <a:ext cx="38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4230" name="Group 38"/>
          <p:cNvGrpSpPr>
            <a:grpSpLocks/>
          </p:cNvGrpSpPr>
          <p:nvPr/>
        </p:nvGrpSpPr>
        <p:grpSpPr bwMode="auto">
          <a:xfrm>
            <a:off x="3962400" y="5410200"/>
            <a:ext cx="4419600" cy="1219200"/>
            <a:chOff x="2496" y="3408"/>
            <a:chExt cx="2784" cy="768"/>
          </a:xfrm>
        </p:grpSpPr>
        <p:grpSp>
          <p:nvGrpSpPr>
            <p:cNvPr id="264231" name="Group 39"/>
            <p:cNvGrpSpPr>
              <a:grpSpLocks/>
            </p:cNvGrpSpPr>
            <p:nvPr/>
          </p:nvGrpSpPr>
          <p:grpSpPr bwMode="auto">
            <a:xfrm>
              <a:off x="3360" y="3408"/>
              <a:ext cx="1920" cy="768"/>
              <a:chOff x="3360" y="3408"/>
              <a:chExt cx="1920" cy="768"/>
            </a:xfrm>
          </p:grpSpPr>
          <p:sp>
            <p:nvSpPr>
              <p:cNvPr id="264232" name="Rectangle 40"/>
              <p:cNvSpPr>
                <a:spLocks noChangeArrowheads="1"/>
              </p:cNvSpPr>
              <p:nvPr/>
            </p:nvSpPr>
            <p:spPr bwMode="auto">
              <a:xfrm>
                <a:off x="3360" y="3408"/>
                <a:ext cx="1920" cy="768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4233" name="Text Box 41"/>
              <p:cNvSpPr txBox="1">
                <a:spLocks noChangeArrowheads="1"/>
              </p:cNvSpPr>
              <p:nvPr/>
            </p:nvSpPr>
            <p:spPr bwMode="auto">
              <a:xfrm>
                <a:off x="3360" y="3686"/>
                <a:ext cx="186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/>
                  <a:t>Sin Correction </a:t>
                </a:r>
                <a:r>
                  <a:rPr lang="en-US" sz="1800"/>
                  <a:t> = KG </a:t>
                </a:r>
                <a:r>
                  <a:rPr lang="en-US"/>
                  <a:t>Sin </a:t>
                </a:r>
                <a:r>
                  <a:rPr lang="en-US">
                    <a:latin typeface="Symbol" pitchFamily="18" charset="2"/>
                  </a:rPr>
                  <a:t>f</a:t>
                </a:r>
                <a:r>
                  <a:rPr lang="en-US" sz="1800"/>
                  <a:t> </a:t>
                </a:r>
              </a:p>
            </p:txBody>
          </p:sp>
        </p:grpSp>
        <p:sp>
          <p:nvSpPr>
            <p:cNvPr id="264234" name="Line 42"/>
            <p:cNvSpPr>
              <a:spLocks noChangeShapeType="1"/>
            </p:cNvSpPr>
            <p:nvPr/>
          </p:nvSpPr>
          <p:spPr bwMode="auto">
            <a:xfrm flipH="1" flipV="1">
              <a:off x="2496" y="3504"/>
              <a:ext cx="86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2087563" y="106363"/>
            <a:ext cx="50752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Internal Righting Moment</a:t>
            </a:r>
            <a:endParaRPr lang="en-US" sz="2800" b="1">
              <a:latin typeface="Arial" charset="0"/>
            </a:endParaRPr>
          </a:p>
        </p:txBody>
      </p:sp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533400" y="1828800"/>
            <a:ext cx="82296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Internal Forces create a Righting Moment to counter the Upsetting Moment of the External Forces.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The two internal forces are the weight of the vessel (</a:t>
            </a:r>
            <a:r>
              <a:rPr lang="en-US" sz="2800" b="1">
                <a:latin typeface="Arial" charset="0"/>
                <a:sym typeface="Symbol" pitchFamily="18" charset="2"/>
              </a:rPr>
              <a:t></a:t>
            </a:r>
            <a:r>
              <a:rPr lang="en-US" sz="2800" b="1" baseline="-25000">
                <a:latin typeface="Arial" charset="0"/>
              </a:rPr>
              <a:t>s</a:t>
            </a:r>
            <a:r>
              <a:rPr lang="en-US" sz="2800" b="1">
                <a:latin typeface="Arial" charset="0"/>
              </a:rPr>
              <a:t>) and the resultant buoyant force (F</a:t>
            </a:r>
            <a:r>
              <a:rPr lang="en-US" sz="2800" b="1" baseline="-25000">
                <a:latin typeface="Arial" charset="0"/>
              </a:rPr>
              <a:t>B</a:t>
            </a:r>
            <a:r>
              <a:rPr lang="en-US" sz="2800" b="1">
                <a:latin typeface="Arial" charset="0"/>
              </a:rPr>
              <a:t>). </a:t>
            </a:r>
          </a:p>
        </p:txBody>
      </p:sp>
      <p:sp>
        <p:nvSpPr>
          <p:cNvPr id="140295" name="Freeform 7"/>
          <p:cNvSpPr>
            <a:spLocks/>
          </p:cNvSpPr>
          <p:nvPr/>
        </p:nvSpPr>
        <p:spPr bwMode="auto">
          <a:xfrm>
            <a:off x="1905000" y="4419600"/>
            <a:ext cx="381000" cy="76200"/>
          </a:xfrm>
          <a:custGeom>
            <a:avLst/>
            <a:gdLst/>
            <a:ahLst/>
            <a:cxnLst>
              <a:cxn ang="0">
                <a:pos x="0" y="26"/>
              </a:cxn>
              <a:cxn ang="0">
                <a:pos x="125" y="26"/>
              </a:cxn>
              <a:cxn ang="0">
                <a:pos x="66" y="0"/>
              </a:cxn>
            </a:cxnLst>
            <a:rect l="0" t="0" r="r" b="b"/>
            <a:pathLst>
              <a:path w="125" h="26">
                <a:moveTo>
                  <a:pt x="0" y="26"/>
                </a:moveTo>
                <a:lnTo>
                  <a:pt x="125" y="26"/>
                </a:lnTo>
                <a:lnTo>
                  <a:pt x="6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0296" name="Freeform 8"/>
          <p:cNvSpPr>
            <a:spLocks/>
          </p:cNvSpPr>
          <p:nvPr/>
        </p:nvSpPr>
        <p:spPr bwMode="auto">
          <a:xfrm>
            <a:off x="8077200" y="4419600"/>
            <a:ext cx="381000" cy="76200"/>
          </a:xfrm>
          <a:custGeom>
            <a:avLst/>
            <a:gdLst/>
            <a:ahLst/>
            <a:cxnLst>
              <a:cxn ang="0">
                <a:pos x="0" y="26"/>
              </a:cxn>
              <a:cxn ang="0">
                <a:pos x="125" y="26"/>
              </a:cxn>
              <a:cxn ang="0">
                <a:pos x="66" y="0"/>
              </a:cxn>
            </a:cxnLst>
            <a:rect l="0" t="0" r="r" b="b"/>
            <a:pathLst>
              <a:path w="125" h="26">
                <a:moveTo>
                  <a:pt x="0" y="26"/>
                </a:moveTo>
                <a:lnTo>
                  <a:pt x="125" y="26"/>
                </a:lnTo>
                <a:lnTo>
                  <a:pt x="6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Line 2"/>
          <p:cNvSpPr>
            <a:spLocks noChangeShapeType="1"/>
          </p:cNvSpPr>
          <p:nvPr/>
        </p:nvSpPr>
        <p:spPr bwMode="auto">
          <a:xfrm>
            <a:off x="3733800" y="5562600"/>
            <a:ext cx="762000" cy="0"/>
          </a:xfrm>
          <a:prstGeom prst="line">
            <a:avLst/>
          </a:prstGeom>
          <a:noFill/>
          <a:ln w="5715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19" name="Line 3"/>
          <p:cNvSpPr>
            <a:spLocks noChangeAspect="1" noChangeShapeType="1"/>
          </p:cNvSpPr>
          <p:nvPr/>
        </p:nvSpPr>
        <p:spPr bwMode="auto">
          <a:xfrm>
            <a:off x="533400" y="3230563"/>
            <a:ext cx="8124825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20" name="Line 4"/>
          <p:cNvSpPr>
            <a:spLocks noChangeAspect="1" noChangeShapeType="1"/>
          </p:cNvSpPr>
          <p:nvPr/>
        </p:nvSpPr>
        <p:spPr bwMode="auto">
          <a:xfrm>
            <a:off x="4543425" y="77788"/>
            <a:ext cx="1588" cy="6000750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5221" name="Group 5"/>
          <p:cNvGrpSpPr>
            <a:grpSpLocks noChangeAspect="1"/>
          </p:cNvGrpSpPr>
          <p:nvPr/>
        </p:nvGrpSpPr>
        <p:grpSpPr bwMode="auto">
          <a:xfrm>
            <a:off x="8340725" y="3052763"/>
            <a:ext cx="422275" cy="528637"/>
            <a:chOff x="4656" y="1680"/>
            <a:chExt cx="192" cy="240"/>
          </a:xfrm>
        </p:grpSpPr>
        <p:sp>
          <p:nvSpPr>
            <p:cNvPr id="265222" name="AutoShape 6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3" name="Line 7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4" name="Line 8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25" name="Line 9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5226" name="AutoShape 10"/>
          <p:cNvSpPr>
            <a:spLocks noChangeAspect="1" noChangeArrowheads="1"/>
          </p:cNvSpPr>
          <p:nvPr/>
        </p:nvSpPr>
        <p:spPr bwMode="auto">
          <a:xfrm rot="6000000">
            <a:off x="2280444" y="1816894"/>
            <a:ext cx="3683000" cy="3767138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5227" name="Group 11"/>
          <p:cNvGrpSpPr>
            <a:grpSpLocks noChangeAspect="1"/>
          </p:cNvGrpSpPr>
          <p:nvPr/>
        </p:nvGrpSpPr>
        <p:grpSpPr bwMode="auto">
          <a:xfrm rot="600000">
            <a:off x="3398838" y="6091238"/>
            <a:ext cx="966787" cy="541337"/>
            <a:chOff x="2872" y="3352"/>
            <a:chExt cx="344" cy="187"/>
          </a:xfrm>
        </p:grpSpPr>
        <p:sp>
          <p:nvSpPr>
            <p:cNvPr id="265228" name="Text Box 12"/>
            <p:cNvSpPr txBox="1">
              <a:spLocks noChangeAspect="1" noChangeArrowheads="1"/>
            </p:cNvSpPr>
            <p:nvPr/>
          </p:nvSpPr>
          <p:spPr bwMode="auto">
            <a:xfrm>
              <a:off x="2872" y="3352"/>
              <a:ext cx="223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65229" name="Text Box 13"/>
            <p:cNvSpPr txBox="1">
              <a:spLocks noChangeAspect="1" noChangeArrowheads="1"/>
            </p:cNvSpPr>
            <p:nvPr/>
          </p:nvSpPr>
          <p:spPr bwMode="auto">
            <a:xfrm>
              <a:off x="2928" y="3402"/>
              <a:ext cx="288" cy="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65230" name="Text Box 14"/>
          <p:cNvSpPr txBox="1">
            <a:spLocks noChangeAspect="1" noChangeArrowheads="1"/>
          </p:cNvSpPr>
          <p:nvPr/>
        </p:nvSpPr>
        <p:spPr bwMode="auto">
          <a:xfrm rot="600000">
            <a:off x="3352800" y="511333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65231" name="AutoShape 15"/>
          <p:cNvSpPr>
            <a:spLocks noChangeAspect="1" noChangeArrowheads="1"/>
          </p:cNvSpPr>
          <p:nvPr/>
        </p:nvSpPr>
        <p:spPr bwMode="auto">
          <a:xfrm rot="600000">
            <a:off x="3711575" y="5457825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32" name="Text Box 16"/>
          <p:cNvSpPr txBox="1">
            <a:spLocks noChangeAspect="1" noChangeArrowheads="1"/>
          </p:cNvSpPr>
          <p:nvPr/>
        </p:nvSpPr>
        <p:spPr bwMode="auto">
          <a:xfrm>
            <a:off x="4573588" y="1216025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5233" name="AutoShape 17"/>
          <p:cNvSpPr>
            <a:spLocks noChangeAspect="1" noChangeArrowheads="1"/>
          </p:cNvSpPr>
          <p:nvPr/>
        </p:nvSpPr>
        <p:spPr bwMode="auto">
          <a:xfrm>
            <a:off x="4491038" y="1514475"/>
            <a:ext cx="104775" cy="104775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34" name="Line 18"/>
          <p:cNvSpPr>
            <a:spLocks noChangeAspect="1" noChangeShapeType="1"/>
          </p:cNvSpPr>
          <p:nvPr/>
        </p:nvSpPr>
        <p:spPr bwMode="auto">
          <a:xfrm flipH="1">
            <a:off x="3698875" y="1554163"/>
            <a:ext cx="844550" cy="45370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35" name="Line 19"/>
          <p:cNvSpPr>
            <a:spLocks noChangeAspect="1" noChangeShapeType="1"/>
          </p:cNvSpPr>
          <p:nvPr/>
        </p:nvSpPr>
        <p:spPr bwMode="auto">
          <a:xfrm>
            <a:off x="3565525" y="2260600"/>
            <a:ext cx="842963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36" name="Line 20"/>
          <p:cNvSpPr>
            <a:spLocks noChangeAspect="1" noChangeShapeType="1"/>
          </p:cNvSpPr>
          <p:nvPr/>
        </p:nvSpPr>
        <p:spPr bwMode="auto">
          <a:xfrm flipH="1">
            <a:off x="4619625" y="2154238"/>
            <a:ext cx="844550" cy="2111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37" name="Text Box 21"/>
          <p:cNvSpPr txBox="1">
            <a:spLocks noChangeAspect="1" noChangeArrowheads="1"/>
          </p:cNvSpPr>
          <p:nvPr/>
        </p:nvSpPr>
        <p:spPr bwMode="auto">
          <a:xfrm>
            <a:off x="5070475" y="2151063"/>
            <a:ext cx="342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endParaRPr lang="en-US" sz="2400"/>
          </a:p>
        </p:txBody>
      </p:sp>
      <p:grpSp>
        <p:nvGrpSpPr>
          <p:cNvPr id="265238" name="Group 22"/>
          <p:cNvGrpSpPr>
            <a:grpSpLocks noChangeAspect="1"/>
          </p:cNvGrpSpPr>
          <p:nvPr/>
        </p:nvGrpSpPr>
        <p:grpSpPr bwMode="auto">
          <a:xfrm>
            <a:off x="4495800" y="4251325"/>
            <a:ext cx="546100" cy="396875"/>
            <a:chOff x="2843" y="2667"/>
            <a:chExt cx="249" cy="181"/>
          </a:xfrm>
        </p:grpSpPr>
        <p:sp>
          <p:nvSpPr>
            <p:cNvPr id="265239" name="Text Box 23"/>
            <p:cNvSpPr txBox="1">
              <a:spLocks noChangeAspect="1" noChangeArrowheads="1"/>
            </p:cNvSpPr>
            <p:nvPr/>
          </p:nvSpPr>
          <p:spPr bwMode="auto">
            <a:xfrm>
              <a:off x="2893" y="2667"/>
              <a:ext cx="1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  <a:r>
                <a:rPr lang="en-US" baseline="-25000"/>
                <a:t>1</a:t>
              </a:r>
              <a:endParaRPr lang="en-US"/>
            </a:p>
          </p:txBody>
        </p:sp>
        <p:sp>
          <p:nvSpPr>
            <p:cNvPr id="265240" name="AutoShape 24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5241" name="Line 25"/>
          <p:cNvSpPr>
            <a:spLocks noChangeAspect="1" noChangeShapeType="1"/>
          </p:cNvSpPr>
          <p:nvPr/>
        </p:nvSpPr>
        <p:spPr bwMode="auto">
          <a:xfrm>
            <a:off x="1693863" y="2820988"/>
            <a:ext cx="5275262" cy="84455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5242" name="Group 26"/>
          <p:cNvGrpSpPr>
            <a:grpSpLocks noChangeAspect="1"/>
          </p:cNvGrpSpPr>
          <p:nvPr/>
        </p:nvGrpSpPr>
        <p:grpSpPr bwMode="auto">
          <a:xfrm>
            <a:off x="4478338" y="5318125"/>
            <a:ext cx="531812" cy="396875"/>
            <a:chOff x="2843" y="2664"/>
            <a:chExt cx="242" cy="181"/>
          </a:xfrm>
        </p:grpSpPr>
        <p:sp>
          <p:nvSpPr>
            <p:cNvPr id="265243" name="Text Box 27"/>
            <p:cNvSpPr txBox="1">
              <a:spLocks noChangeAspect="1" noChangeArrowheads="1"/>
            </p:cNvSpPr>
            <p:nvPr/>
          </p:nvSpPr>
          <p:spPr bwMode="auto">
            <a:xfrm>
              <a:off x="2893" y="2664"/>
              <a:ext cx="192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  <a:r>
                <a:rPr lang="en-US" baseline="-25000"/>
                <a:t>0</a:t>
              </a:r>
              <a:endParaRPr lang="en-US"/>
            </a:p>
          </p:txBody>
        </p:sp>
        <p:sp>
          <p:nvSpPr>
            <p:cNvPr id="265244" name="AutoShape 28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5245" name="Text Box 29"/>
          <p:cNvSpPr txBox="1">
            <a:spLocks noChangeAspect="1" noChangeArrowheads="1"/>
          </p:cNvSpPr>
          <p:nvPr/>
        </p:nvSpPr>
        <p:spPr bwMode="auto">
          <a:xfrm rot="600000">
            <a:off x="3657600" y="366553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65246" name="AutoShape 30"/>
          <p:cNvSpPr>
            <a:spLocks noChangeAspect="1" noChangeArrowheads="1"/>
          </p:cNvSpPr>
          <p:nvPr/>
        </p:nvSpPr>
        <p:spPr bwMode="auto">
          <a:xfrm rot="600000">
            <a:off x="4029075" y="4010025"/>
            <a:ext cx="106363" cy="106363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5247" name="Group 31"/>
          <p:cNvGrpSpPr>
            <a:grpSpLocks/>
          </p:cNvGrpSpPr>
          <p:nvPr/>
        </p:nvGrpSpPr>
        <p:grpSpPr bwMode="auto">
          <a:xfrm>
            <a:off x="2590800" y="3962400"/>
            <a:ext cx="1295400" cy="1524000"/>
            <a:chOff x="1632" y="2496"/>
            <a:chExt cx="816" cy="960"/>
          </a:xfrm>
        </p:grpSpPr>
        <p:sp>
          <p:nvSpPr>
            <p:cNvPr id="265248" name="Line 32"/>
            <p:cNvSpPr>
              <a:spLocks noChangeShapeType="1"/>
            </p:cNvSpPr>
            <p:nvPr/>
          </p:nvSpPr>
          <p:spPr bwMode="auto">
            <a:xfrm rot="600000" flipH="1">
              <a:off x="1872" y="345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49" name="Line 33"/>
            <p:cNvSpPr>
              <a:spLocks noChangeShapeType="1"/>
            </p:cNvSpPr>
            <p:nvPr/>
          </p:nvSpPr>
          <p:spPr bwMode="auto">
            <a:xfrm rot="600000" flipH="1">
              <a:off x="2064" y="2496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50" name="Line 34"/>
            <p:cNvSpPr>
              <a:spLocks noChangeShapeType="1"/>
            </p:cNvSpPr>
            <p:nvPr/>
          </p:nvSpPr>
          <p:spPr bwMode="auto">
            <a:xfrm flipV="1">
              <a:off x="1920" y="2496"/>
              <a:ext cx="192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251" name="Text Box 35"/>
            <p:cNvSpPr txBox="1">
              <a:spLocks noChangeArrowheads="1"/>
            </p:cNvSpPr>
            <p:nvPr/>
          </p:nvSpPr>
          <p:spPr bwMode="auto">
            <a:xfrm rot="600000">
              <a:off x="1632" y="2784"/>
              <a:ext cx="30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/>
                <a:t>KG</a:t>
              </a:r>
            </a:p>
          </p:txBody>
        </p:sp>
      </p:grpSp>
      <p:sp>
        <p:nvSpPr>
          <p:cNvPr id="265252" name="Line 36"/>
          <p:cNvSpPr>
            <a:spLocks noChangeShapeType="1"/>
          </p:cNvSpPr>
          <p:nvPr/>
        </p:nvSpPr>
        <p:spPr bwMode="auto">
          <a:xfrm flipH="1">
            <a:off x="3733800" y="5562600"/>
            <a:ext cx="381000" cy="0"/>
          </a:xfrm>
          <a:prstGeom prst="line">
            <a:avLst/>
          </a:prstGeom>
          <a:noFill/>
          <a:ln w="762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5253" name="Group 37"/>
          <p:cNvGrpSpPr>
            <a:grpSpLocks noChangeAspect="1"/>
          </p:cNvGrpSpPr>
          <p:nvPr/>
        </p:nvGrpSpPr>
        <p:grpSpPr bwMode="auto">
          <a:xfrm>
            <a:off x="4495800" y="3810000"/>
            <a:ext cx="531813" cy="396875"/>
            <a:chOff x="2843" y="2664"/>
            <a:chExt cx="242" cy="181"/>
          </a:xfrm>
        </p:grpSpPr>
        <p:sp>
          <p:nvSpPr>
            <p:cNvPr id="265254" name="Text Box 38"/>
            <p:cNvSpPr txBox="1">
              <a:spLocks noChangeAspect="1" noChangeArrowheads="1"/>
            </p:cNvSpPr>
            <p:nvPr/>
          </p:nvSpPr>
          <p:spPr bwMode="auto">
            <a:xfrm>
              <a:off x="2893" y="2664"/>
              <a:ext cx="192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Z</a:t>
              </a:r>
              <a:r>
                <a:rPr lang="en-US" baseline="-25000"/>
                <a:t>v</a:t>
              </a:r>
              <a:endParaRPr lang="en-US"/>
            </a:p>
          </p:txBody>
        </p:sp>
        <p:sp>
          <p:nvSpPr>
            <p:cNvPr id="265255" name="AutoShape 39"/>
            <p:cNvSpPr>
              <a:spLocks noChangeAspect="1"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5256" name="Line 40"/>
          <p:cNvSpPr>
            <a:spLocks noChangeShapeType="1"/>
          </p:cNvSpPr>
          <p:nvPr/>
        </p:nvSpPr>
        <p:spPr bwMode="auto">
          <a:xfrm>
            <a:off x="4114800" y="4038600"/>
            <a:ext cx="4572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57" name="Line 41"/>
          <p:cNvSpPr>
            <a:spLocks noChangeShapeType="1"/>
          </p:cNvSpPr>
          <p:nvPr/>
        </p:nvSpPr>
        <p:spPr bwMode="auto">
          <a:xfrm>
            <a:off x="4114800" y="40386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5258" name="Text Box 42"/>
          <p:cNvSpPr txBox="1">
            <a:spLocks noChangeArrowheads="1"/>
          </p:cNvSpPr>
          <p:nvPr/>
        </p:nvSpPr>
        <p:spPr bwMode="auto">
          <a:xfrm>
            <a:off x="4708525" y="6096000"/>
            <a:ext cx="4435475" cy="547688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/>
              <a:t>G</a:t>
            </a:r>
            <a:r>
              <a:rPr lang="en-US" sz="2800" baseline="-25000"/>
              <a:t>v</a:t>
            </a:r>
            <a:r>
              <a:rPr lang="en-US" sz="2800"/>
              <a:t>Z</a:t>
            </a:r>
            <a:r>
              <a:rPr lang="en-US" sz="2800" baseline="-25000"/>
              <a:t>v</a:t>
            </a:r>
            <a:r>
              <a:rPr lang="en-US" sz="2800"/>
              <a:t> = G</a:t>
            </a:r>
            <a:r>
              <a:rPr lang="en-US" sz="2800" baseline="-25000"/>
              <a:t>0</a:t>
            </a:r>
            <a:r>
              <a:rPr lang="en-US" sz="2800"/>
              <a:t>Z</a:t>
            </a:r>
            <a:r>
              <a:rPr lang="en-US" sz="2800" baseline="-25000"/>
              <a:t>0</a:t>
            </a:r>
            <a:r>
              <a:rPr lang="en-US" sz="2800"/>
              <a:t> - KG sin</a:t>
            </a:r>
            <a:r>
              <a:rPr lang="en-US" sz="2800">
                <a:latin typeface="Symbol" pitchFamily="18" charset="2"/>
              </a:rPr>
              <a:t>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Effect of a Vertical Shift in the Center of Gravity on the Righting Arm</a:t>
            </a:r>
            <a:endParaRPr lang="en-US" sz="3200"/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0" y="1524000"/>
            <a:ext cx="9144000" cy="556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As KG rises the righting arm (GZ) decreases. </a:t>
            </a:r>
          </a:p>
          <a:p>
            <a:pPr>
              <a:buFontTx/>
              <a:buChar char="•"/>
            </a:pPr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This change in GZ can be found from:</a:t>
            </a:r>
          </a:p>
          <a:p>
            <a:endParaRPr lang="en-US" sz="2400">
              <a:latin typeface="Arial" charset="0"/>
            </a:endParaRPr>
          </a:p>
          <a:p>
            <a:endParaRPr lang="en-US" sz="2400">
              <a:latin typeface="Arial" charset="0"/>
            </a:endParaRPr>
          </a:p>
          <a:p>
            <a:endParaRPr lang="en-US" sz="2400">
              <a:latin typeface="Arial" charset="0"/>
            </a:endParaRPr>
          </a:p>
          <a:p>
            <a:r>
              <a:rPr lang="en-US" sz="2400">
                <a:latin typeface="Arial" charset="0"/>
              </a:rPr>
              <a:t>Where:</a:t>
            </a:r>
          </a:p>
          <a:p>
            <a:endParaRPr lang="en-US" sz="2400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>
                <a:latin typeface="Arial" charset="0"/>
              </a:rPr>
              <a:t>   G</a:t>
            </a:r>
            <a:r>
              <a:rPr lang="en-US" sz="2400" baseline="-25000">
                <a:latin typeface="Arial" charset="0"/>
              </a:rPr>
              <a:t>v</a:t>
            </a:r>
            <a:r>
              <a:rPr lang="en-US" sz="2400">
                <a:latin typeface="Arial" charset="0"/>
              </a:rPr>
              <a:t>  is the final vertical location of the center of gravity.</a:t>
            </a:r>
          </a:p>
          <a:p>
            <a:pPr lvl="1">
              <a:buFontTx/>
              <a:buChar char="–"/>
            </a:pPr>
            <a:endParaRPr lang="en-US" sz="2400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400">
                <a:latin typeface="Arial" charset="0"/>
              </a:rPr>
              <a:t>   G</a:t>
            </a:r>
            <a:r>
              <a:rPr lang="en-US" sz="2400" baseline="-25000">
                <a:latin typeface="Arial" charset="0"/>
              </a:rPr>
              <a:t>0</a:t>
            </a:r>
            <a:r>
              <a:rPr lang="en-US" sz="2400">
                <a:latin typeface="Arial" charset="0"/>
              </a:rPr>
              <a:t> is the initial location of KG. </a:t>
            </a:r>
          </a:p>
          <a:p>
            <a:pPr lvl="1"/>
            <a:r>
              <a:rPr lang="en-US" sz="2400">
                <a:latin typeface="Arial" charset="0"/>
              </a:rPr>
              <a:t>   </a:t>
            </a:r>
          </a:p>
          <a:p>
            <a:pPr lvl="1">
              <a:buFontTx/>
              <a:buChar char="–"/>
            </a:pPr>
            <a:r>
              <a:rPr lang="en-US" sz="2400">
                <a:latin typeface="Arial" charset="0"/>
              </a:rPr>
              <a:t>    Typically, G</a:t>
            </a:r>
            <a:r>
              <a:rPr lang="en-US" sz="2400" baseline="-25000">
                <a:latin typeface="Arial" charset="0"/>
              </a:rPr>
              <a:t>0</a:t>
            </a:r>
            <a:r>
              <a:rPr lang="en-US" sz="2400">
                <a:latin typeface="Arial" charset="0"/>
              </a:rPr>
              <a:t>G</a:t>
            </a:r>
            <a:r>
              <a:rPr lang="en-US" sz="2400" baseline="-25000">
                <a:latin typeface="Arial" charset="0"/>
              </a:rPr>
              <a:t>V</a:t>
            </a:r>
            <a:r>
              <a:rPr lang="en-US" sz="2400">
                <a:latin typeface="Arial" charset="0"/>
              </a:rPr>
              <a:t>=KG</a:t>
            </a:r>
            <a:r>
              <a:rPr lang="en-US" sz="2400" baseline="-25000">
                <a:latin typeface="Arial" charset="0"/>
              </a:rPr>
              <a:t>final</a:t>
            </a:r>
          </a:p>
          <a:p>
            <a:pPr lvl="1"/>
            <a:endParaRPr lang="en-US" sz="2400">
              <a:latin typeface="Arial" charset="0"/>
            </a:endParaRPr>
          </a:p>
          <a:p>
            <a:pPr lvl="1">
              <a:buFontTx/>
              <a:buChar char="–"/>
            </a:pPr>
            <a:endParaRPr lang="en-US" sz="2400" b="1">
              <a:latin typeface="Arial" charset="0"/>
            </a:endParaRPr>
          </a:p>
        </p:txBody>
      </p:sp>
      <p:grpSp>
        <p:nvGrpSpPr>
          <p:cNvPr id="168987" name="Group 27"/>
          <p:cNvGrpSpPr>
            <a:grpSpLocks/>
          </p:cNvGrpSpPr>
          <p:nvPr/>
        </p:nvGrpSpPr>
        <p:grpSpPr bwMode="auto">
          <a:xfrm>
            <a:off x="2743200" y="3133725"/>
            <a:ext cx="4114800" cy="523875"/>
            <a:chOff x="1728" y="2304"/>
            <a:chExt cx="2592" cy="330"/>
          </a:xfrm>
        </p:grpSpPr>
        <p:grpSp>
          <p:nvGrpSpPr>
            <p:cNvPr id="168968" name="Group 8"/>
            <p:cNvGrpSpPr>
              <a:grpSpLocks noChangeAspect="1"/>
            </p:cNvGrpSpPr>
            <p:nvPr/>
          </p:nvGrpSpPr>
          <p:grpSpPr bwMode="auto">
            <a:xfrm>
              <a:off x="1728" y="2304"/>
              <a:ext cx="2502" cy="330"/>
              <a:chOff x="1728" y="2304"/>
              <a:chExt cx="2502" cy="330"/>
            </a:xfrm>
          </p:grpSpPr>
          <p:sp>
            <p:nvSpPr>
              <p:cNvPr id="168967" name="AutoShape 7"/>
              <p:cNvSpPr>
                <a:spLocks noChangeAspect="1" noChangeArrowheads="1" noTextEdit="1"/>
              </p:cNvSpPr>
              <p:nvPr/>
            </p:nvSpPr>
            <p:spPr bwMode="auto">
              <a:xfrm>
                <a:off x="1728" y="2304"/>
                <a:ext cx="2502" cy="3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8969" name="Rectangle 9"/>
              <p:cNvSpPr>
                <a:spLocks noChangeArrowheads="1"/>
              </p:cNvSpPr>
              <p:nvPr/>
            </p:nvSpPr>
            <p:spPr bwMode="auto">
              <a:xfrm>
                <a:off x="1728" y="2316"/>
                <a:ext cx="180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i="1">
                    <a:solidFill>
                      <a:srgbClr val="000000"/>
                    </a:solidFill>
                    <a:latin typeface="Arial" charset="0"/>
                  </a:rPr>
                  <a:t>G</a:t>
                </a:r>
                <a:endParaRPr lang="en-US"/>
              </a:p>
            </p:txBody>
          </p:sp>
          <p:sp>
            <p:nvSpPr>
              <p:cNvPr id="168970" name="Rectangle 10"/>
              <p:cNvSpPr>
                <a:spLocks noChangeArrowheads="1"/>
              </p:cNvSpPr>
              <p:nvPr/>
            </p:nvSpPr>
            <p:spPr bwMode="auto">
              <a:xfrm>
                <a:off x="1902" y="2452"/>
                <a:ext cx="76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900" i="1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/>
              </a:p>
            </p:txBody>
          </p:sp>
          <p:sp>
            <p:nvSpPr>
              <p:cNvPr id="168971" name="Rectangle 11"/>
              <p:cNvSpPr>
                <a:spLocks noChangeArrowheads="1"/>
              </p:cNvSpPr>
              <p:nvPr/>
            </p:nvSpPr>
            <p:spPr bwMode="auto">
              <a:xfrm>
                <a:off x="1973" y="2316"/>
                <a:ext cx="142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i="1">
                    <a:solidFill>
                      <a:srgbClr val="000000"/>
                    </a:solidFill>
                    <a:latin typeface="Arial" charset="0"/>
                  </a:rPr>
                  <a:t>Z</a:t>
                </a:r>
                <a:endParaRPr lang="en-US"/>
              </a:p>
            </p:txBody>
          </p:sp>
          <p:sp>
            <p:nvSpPr>
              <p:cNvPr id="168972" name="Rectangle 12"/>
              <p:cNvSpPr>
                <a:spLocks noChangeArrowheads="1"/>
              </p:cNvSpPr>
              <p:nvPr/>
            </p:nvSpPr>
            <p:spPr bwMode="auto">
              <a:xfrm>
                <a:off x="2105" y="2452"/>
                <a:ext cx="76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900" i="1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/>
              </a:p>
            </p:txBody>
          </p:sp>
          <p:sp>
            <p:nvSpPr>
              <p:cNvPr id="168973" name="Rectangle 13"/>
              <p:cNvSpPr>
                <a:spLocks noChangeArrowheads="1"/>
              </p:cNvSpPr>
              <p:nvPr/>
            </p:nvSpPr>
            <p:spPr bwMode="auto">
              <a:xfrm>
                <a:off x="2279" y="2322"/>
                <a:ext cx="109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400" b="1"/>
                  <a:t>=</a:t>
                </a:r>
              </a:p>
            </p:txBody>
          </p:sp>
          <p:sp>
            <p:nvSpPr>
              <p:cNvPr id="168974" name="Rectangle 14"/>
              <p:cNvSpPr>
                <a:spLocks noChangeArrowheads="1"/>
              </p:cNvSpPr>
              <p:nvPr/>
            </p:nvSpPr>
            <p:spPr bwMode="auto">
              <a:xfrm>
                <a:off x="2518" y="2316"/>
                <a:ext cx="180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i="1">
                    <a:solidFill>
                      <a:srgbClr val="000000"/>
                    </a:solidFill>
                    <a:latin typeface="Arial" charset="0"/>
                  </a:rPr>
                  <a:t>G</a:t>
                </a:r>
                <a:endParaRPr lang="en-US"/>
              </a:p>
            </p:txBody>
          </p:sp>
          <p:sp>
            <p:nvSpPr>
              <p:cNvPr id="168975" name="Rectangle 15"/>
              <p:cNvSpPr>
                <a:spLocks noChangeArrowheads="1"/>
              </p:cNvSpPr>
              <p:nvPr/>
            </p:nvSpPr>
            <p:spPr bwMode="auto">
              <a:xfrm>
                <a:off x="2692" y="2446"/>
                <a:ext cx="85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900">
                    <a:solidFill>
                      <a:srgbClr val="000000"/>
                    </a:solidFill>
                    <a:latin typeface="Arial" charset="0"/>
                  </a:rPr>
                  <a:t>0</a:t>
                </a:r>
                <a:endParaRPr lang="en-US"/>
              </a:p>
            </p:txBody>
          </p:sp>
          <p:sp>
            <p:nvSpPr>
              <p:cNvPr id="168976" name="Rectangle 16"/>
              <p:cNvSpPr>
                <a:spLocks noChangeArrowheads="1"/>
              </p:cNvSpPr>
              <p:nvPr/>
            </p:nvSpPr>
            <p:spPr bwMode="auto">
              <a:xfrm>
                <a:off x="2764" y="2316"/>
                <a:ext cx="142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i="1">
                    <a:solidFill>
                      <a:srgbClr val="000000"/>
                    </a:solidFill>
                    <a:latin typeface="Arial" charset="0"/>
                  </a:rPr>
                  <a:t>Z</a:t>
                </a:r>
                <a:endParaRPr lang="en-US"/>
              </a:p>
            </p:txBody>
          </p:sp>
          <p:sp>
            <p:nvSpPr>
              <p:cNvPr id="168977" name="Rectangle 17"/>
              <p:cNvSpPr>
                <a:spLocks noChangeArrowheads="1"/>
              </p:cNvSpPr>
              <p:nvPr/>
            </p:nvSpPr>
            <p:spPr bwMode="auto">
              <a:xfrm>
                <a:off x="2889" y="2446"/>
                <a:ext cx="85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900">
                    <a:solidFill>
                      <a:srgbClr val="000000"/>
                    </a:solidFill>
                    <a:latin typeface="Arial" charset="0"/>
                  </a:rPr>
                  <a:t>0</a:t>
                </a:r>
                <a:endParaRPr lang="en-US"/>
              </a:p>
            </p:txBody>
          </p:sp>
          <p:sp>
            <p:nvSpPr>
              <p:cNvPr id="168978" name="Rectangle 18"/>
              <p:cNvSpPr>
                <a:spLocks noChangeArrowheads="1"/>
              </p:cNvSpPr>
              <p:nvPr/>
            </p:nvSpPr>
            <p:spPr bwMode="auto">
              <a:xfrm>
                <a:off x="3063" y="2322"/>
                <a:ext cx="75" cy="26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800" b="1"/>
                  <a:t>-</a:t>
                </a:r>
              </a:p>
            </p:txBody>
          </p:sp>
          <p:sp>
            <p:nvSpPr>
              <p:cNvPr id="168979" name="Rectangle 19"/>
              <p:cNvSpPr>
                <a:spLocks noChangeArrowheads="1"/>
              </p:cNvSpPr>
              <p:nvPr/>
            </p:nvSpPr>
            <p:spPr bwMode="auto">
              <a:xfrm>
                <a:off x="3302" y="2316"/>
                <a:ext cx="180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i="1">
                    <a:solidFill>
                      <a:srgbClr val="000000"/>
                    </a:solidFill>
                    <a:latin typeface="Arial" charset="0"/>
                  </a:rPr>
                  <a:t>G</a:t>
                </a:r>
                <a:endParaRPr lang="en-US"/>
              </a:p>
            </p:txBody>
          </p:sp>
          <p:sp>
            <p:nvSpPr>
              <p:cNvPr id="168980" name="Rectangle 20"/>
              <p:cNvSpPr>
                <a:spLocks noChangeArrowheads="1"/>
              </p:cNvSpPr>
              <p:nvPr/>
            </p:nvSpPr>
            <p:spPr bwMode="auto">
              <a:xfrm>
                <a:off x="3470" y="2446"/>
                <a:ext cx="85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900">
                    <a:solidFill>
                      <a:srgbClr val="000000"/>
                    </a:solidFill>
                    <a:latin typeface="Arial" charset="0"/>
                  </a:rPr>
                  <a:t>0</a:t>
                </a:r>
                <a:endParaRPr lang="en-US"/>
              </a:p>
            </p:txBody>
          </p:sp>
          <p:sp>
            <p:nvSpPr>
              <p:cNvPr id="168981" name="Rectangle 21"/>
              <p:cNvSpPr>
                <a:spLocks noChangeArrowheads="1"/>
              </p:cNvSpPr>
              <p:nvPr/>
            </p:nvSpPr>
            <p:spPr bwMode="auto">
              <a:xfrm>
                <a:off x="3542" y="2316"/>
                <a:ext cx="180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 i="1">
                    <a:solidFill>
                      <a:srgbClr val="000000"/>
                    </a:solidFill>
                    <a:latin typeface="Arial" charset="0"/>
                  </a:rPr>
                  <a:t>G</a:t>
                </a:r>
                <a:endParaRPr lang="en-US"/>
              </a:p>
            </p:txBody>
          </p:sp>
          <p:sp>
            <p:nvSpPr>
              <p:cNvPr id="168982" name="Rectangle 22"/>
              <p:cNvSpPr>
                <a:spLocks noChangeArrowheads="1"/>
              </p:cNvSpPr>
              <p:nvPr/>
            </p:nvSpPr>
            <p:spPr bwMode="auto">
              <a:xfrm>
                <a:off x="3721" y="2452"/>
                <a:ext cx="76" cy="1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900" i="1">
                    <a:solidFill>
                      <a:srgbClr val="000000"/>
                    </a:solidFill>
                    <a:latin typeface="Arial" charset="0"/>
                  </a:rPr>
                  <a:t>v</a:t>
                </a:r>
                <a:endParaRPr lang="en-US"/>
              </a:p>
            </p:txBody>
          </p:sp>
          <p:sp>
            <p:nvSpPr>
              <p:cNvPr id="168983" name="Rectangle 23"/>
              <p:cNvSpPr>
                <a:spLocks noChangeArrowheads="1"/>
              </p:cNvSpPr>
              <p:nvPr/>
            </p:nvSpPr>
            <p:spPr bwMode="auto">
              <a:xfrm>
                <a:off x="3793" y="2322"/>
                <a:ext cx="297" cy="2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2900">
                    <a:solidFill>
                      <a:srgbClr val="000000"/>
                    </a:solidFill>
                    <a:latin typeface="Arial" charset="0"/>
                  </a:rPr>
                  <a:t>sin</a:t>
                </a:r>
                <a:endParaRPr lang="en-US"/>
              </a:p>
            </p:txBody>
          </p:sp>
          <p:sp>
            <p:nvSpPr>
              <p:cNvPr id="168984" name="Rectangle 24"/>
              <p:cNvSpPr>
                <a:spLocks noChangeArrowheads="1"/>
              </p:cNvSpPr>
              <p:nvPr/>
            </p:nvSpPr>
            <p:spPr bwMode="auto">
              <a:xfrm>
                <a:off x="4056" y="2322"/>
                <a:ext cx="1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168986" name="Rectangle 26"/>
            <p:cNvSpPr>
              <a:spLocks noChangeArrowheads="1"/>
            </p:cNvSpPr>
            <p:nvPr/>
          </p:nvSpPr>
          <p:spPr bwMode="auto">
            <a:xfrm>
              <a:off x="4085" y="2352"/>
              <a:ext cx="235" cy="22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>
              <a:spAutoFit/>
            </a:bodyPr>
            <a:lstStyle/>
            <a:p>
              <a:r>
                <a:rPr lang="en-US" sz="1800" b="1">
                  <a:latin typeface="Symbol" pitchFamily="18" charset="2"/>
                </a:rPr>
                <a:t>F</a:t>
              </a:r>
              <a:endParaRPr lang="en-US" sz="1800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8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Effect of a Vertical Shift in the Center of Gravity on the Righting Arm</a:t>
            </a:r>
            <a:endParaRPr lang="en-US" sz="3200"/>
          </a:p>
        </p:txBody>
      </p:sp>
      <p:sp>
        <p:nvSpPr>
          <p:cNvPr id="169989" name="Rectangle 5"/>
          <p:cNvSpPr>
            <a:spLocks noChangeArrowheads="1"/>
          </p:cNvSpPr>
          <p:nvPr/>
        </p:nvSpPr>
        <p:spPr bwMode="auto">
          <a:xfrm>
            <a:off x="304800" y="2157413"/>
            <a:ext cx="2952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>
                <a:latin typeface="Arial" charset="0"/>
              </a:rPr>
              <a:t>Sine Correction:</a:t>
            </a:r>
            <a:endParaRPr lang="en-US" sz="2800"/>
          </a:p>
        </p:txBody>
      </p:sp>
      <p:graphicFrame>
        <p:nvGraphicFramePr>
          <p:cNvPr id="169991" name="Object 7"/>
          <p:cNvGraphicFramePr>
            <a:graphicFrameLocks noChangeAspect="1"/>
          </p:cNvGraphicFramePr>
          <p:nvPr/>
        </p:nvGraphicFramePr>
        <p:xfrm>
          <a:off x="457200" y="4267200"/>
          <a:ext cx="3781425" cy="847725"/>
        </p:xfrm>
        <a:graphic>
          <a:graphicData uri="http://schemas.openxmlformats.org/presentationml/2006/ole">
            <p:oleObj spid="_x0000_s169991" name="Drawing" r:id="rId3" imgW="3781440" imgH="847800" progId="WPDraw30.Drawing">
              <p:embed/>
            </p:oleObj>
          </a:graphicData>
        </a:graphic>
      </p:graphicFrame>
      <p:sp>
        <p:nvSpPr>
          <p:cNvPr id="170011" name="AutoShape 27"/>
          <p:cNvSpPr>
            <a:spLocks noChangeAspect="1" noChangeArrowheads="1" noTextEdit="1"/>
          </p:cNvSpPr>
          <p:nvPr/>
        </p:nvSpPr>
        <p:spPr bwMode="auto">
          <a:xfrm>
            <a:off x="4559300" y="1981200"/>
            <a:ext cx="45847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3" name="Freeform 29"/>
          <p:cNvSpPr>
            <a:spLocks/>
          </p:cNvSpPr>
          <p:nvPr/>
        </p:nvSpPr>
        <p:spPr bwMode="auto">
          <a:xfrm>
            <a:off x="5264150" y="3832225"/>
            <a:ext cx="2620963" cy="50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51" y="308"/>
              </a:cxn>
              <a:cxn ang="0">
                <a:pos x="1651" y="320"/>
              </a:cxn>
              <a:cxn ang="0">
                <a:pos x="0" y="12"/>
              </a:cxn>
              <a:cxn ang="0">
                <a:pos x="0" y="0"/>
              </a:cxn>
            </a:cxnLst>
            <a:rect l="0" t="0" r="r" b="b"/>
            <a:pathLst>
              <a:path w="1651" h="320">
                <a:moveTo>
                  <a:pt x="0" y="0"/>
                </a:moveTo>
                <a:lnTo>
                  <a:pt x="1651" y="308"/>
                </a:lnTo>
                <a:lnTo>
                  <a:pt x="1651" y="320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4" name="Freeform 30"/>
          <p:cNvSpPr>
            <a:spLocks/>
          </p:cNvSpPr>
          <p:nvPr/>
        </p:nvSpPr>
        <p:spPr bwMode="auto">
          <a:xfrm>
            <a:off x="4878388" y="3841750"/>
            <a:ext cx="395287" cy="1795463"/>
          </a:xfrm>
          <a:custGeom>
            <a:avLst/>
            <a:gdLst/>
            <a:ahLst/>
            <a:cxnLst>
              <a:cxn ang="0">
                <a:pos x="249" y="0"/>
              </a:cxn>
              <a:cxn ang="0">
                <a:pos x="12" y="1131"/>
              </a:cxn>
              <a:cxn ang="0">
                <a:pos x="0" y="1131"/>
              </a:cxn>
              <a:cxn ang="0">
                <a:pos x="237" y="0"/>
              </a:cxn>
              <a:cxn ang="0">
                <a:pos x="249" y="0"/>
              </a:cxn>
            </a:cxnLst>
            <a:rect l="0" t="0" r="r" b="b"/>
            <a:pathLst>
              <a:path w="249" h="1131">
                <a:moveTo>
                  <a:pt x="249" y="0"/>
                </a:moveTo>
                <a:lnTo>
                  <a:pt x="12" y="1131"/>
                </a:lnTo>
                <a:lnTo>
                  <a:pt x="0" y="1131"/>
                </a:lnTo>
                <a:lnTo>
                  <a:pt x="237" y="0"/>
                </a:lnTo>
                <a:lnTo>
                  <a:pt x="249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5" name="Freeform 31"/>
          <p:cNvSpPr>
            <a:spLocks/>
          </p:cNvSpPr>
          <p:nvPr/>
        </p:nvSpPr>
        <p:spPr bwMode="auto">
          <a:xfrm>
            <a:off x="7489825" y="4330700"/>
            <a:ext cx="404813" cy="1812925"/>
          </a:xfrm>
          <a:custGeom>
            <a:avLst/>
            <a:gdLst/>
            <a:ahLst/>
            <a:cxnLst>
              <a:cxn ang="0">
                <a:pos x="255" y="0"/>
              </a:cxn>
              <a:cxn ang="0">
                <a:pos x="12" y="1142"/>
              </a:cxn>
              <a:cxn ang="0">
                <a:pos x="0" y="1142"/>
              </a:cxn>
              <a:cxn ang="0">
                <a:pos x="243" y="0"/>
              </a:cxn>
              <a:cxn ang="0">
                <a:pos x="255" y="0"/>
              </a:cxn>
            </a:cxnLst>
            <a:rect l="0" t="0" r="r" b="b"/>
            <a:pathLst>
              <a:path w="255" h="1142">
                <a:moveTo>
                  <a:pt x="255" y="0"/>
                </a:moveTo>
                <a:lnTo>
                  <a:pt x="12" y="1142"/>
                </a:lnTo>
                <a:lnTo>
                  <a:pt x="0" y="1142"/>
                </a:lnTo>
                <a:lnTo>
                  <a:pt x="243" y="0"/>
                </a:lnTo>
                <a:lnTo>
                  <a:pt x="25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6" name="Freeform 32"/>
          <p:cNvSpPr>
            <a:spLocks/>
          </p:cNvSpPr>
          <p:nvPr/>
        </p:nvSpPr>
        <p:spPr bwMode="auto">
          <a:xfrm>
            <a:off x="4878388" y="5514975"/>
            <a:ext cx="639762" cy="496888"/>
          </a:xfrm>
          <a:custGeom>
            <a:avLst/>
            <a:gdLst/>
            <a:ahLst/>
            <a:cxnLst>
              <a:cxn ang="0">
                <a:pos x="403" y="313"/>
              </a:cxn>
              <a:cxn ang="0">
                <a:pos x="231" y="260"/>
              </a:cxn>
              <a:cxn ang="0">
                <a:pos x="166" y="236"/>
              </a:cxn>
              <a:cxn ang="0">
                <a:pos x="107" y="207"/>
              </a:cxn>
              <a:cxn ang="0">
                <a:pos x="59" y="171"/>
              </a:cxn>
              <a:cxn ang="0">
                <a:pos x="24" y="136"/>
              </a:cxn>
              <a:cxn ang="0">
                <a:pos x="0" y="100"/>
              </a:cxn>
              <a:cxn ang="0">
                <a:pos x="0" y="71"/>
              </a:cxn>
              <a:cxn ang="0">
                <a:pos x="6" y="53"/>
              </a:cxn>
              <a:cxn ang="0">
                <a:pos x="48" y="11"/>
              </a:cxn>
              <a:cxn ang="0">
                <a:pos x="77" y="0"/>
              </a:cxn>
              <a:cxn ang="0">
                <a:pos x="77" y="11"/>
              </a:cxn>
              <a:cxn ang="0">
                <a:pos x="48" y="23"/>
              </a:cxn>
              <a:cxn ang="0">
                <a:pos x="18" y="53"/>
              </a:cxn>
              <a:cxn ang="0">
                <a:pos x="12" y="71"/>
              </a:cxn>
              <a:cxn ang="0">
                <a:pos x="12" y="100"/>
              </a:cxn>
              <a:cxn ang="0">
                <a:pos x="36" y="136"/>
              </a:cxn>
              <a:cxn ang="0">
                <a:pos x="59" y="159"/>
              </a:cxn>
              <a:cxn ang="0">
                <a:pos x="107" y="195"/>
              </a:cxn>
              <a:cxn ang="0">
                <a:pos x="166" y="224"/>
              </a:cxn>
              <a:cxn ang="0">
                <a:pos x="231" y="248"/>
              </a:cxn>
              <a:cxn ang="0">
                <a:pos x="403" y="301"/>
              </a:cxn>
              <a:cxn ang="0">
                <a:pos x="403" y="313"/>
              </a:cxn>
            </a:cxnLst>
            <a:rect l="0" t="0" r="r" b="b"/>
            <a:pathLst>
              <a:path w="403" h="313">
                <a:moveTo>
                  <a:pt x="403" y="313"/>
                </a:moveTo>
                <a:lnTo>
                  <a:pt x="231" y="260"/>
                </a:lnTo>
                <a:lnTo>
                  <a:pt x="166" y="236"/>
                </a:lnTo>
                <a:lnTo>
                  <a:pt x="107" y="207"/>
                </a:lnTo>
                <a:lnTo>
                  <a:pt x="59" y="171"/>
                </a:lnTo>
                <a:lnTo>
                  <a:pt x="24" y="136"/>
                </a:lnTo>
                <a:lnTo>
                  <a:pt x="0" y="100"/>
                </a:lnTo>
                <a:lnTo>
                  <a:pt x="0" y="71"/>
                </a:lnTo>
                <a:lnTo>
                  <a:pt x="6" y="53"/>
                </a:lnTo>
                <a:lnTo>
                  <a:pt x="48" y="11"/>
                </a:lnTo>
                <a:lnTo>
                  <a:pt x="77" y="0"/>
                </a:lnTo>
                <a:lnTo>
                  <a:pt x="77" y="11"/>
                </a:lnTo>
                <a:lnTo>
                  <a:pt x="48" y="23"/>
                </a:lnTo>
                <a:lnTo>
                  <a:pt x="18" y="53"/>
                </a:lnTo>
                <a:lnTo>
                  <a:pt x="12" y="71"/>
                </a:lnTo>
                <a:lnTo>
                  <a:pt x="12" y="100"/>
                </a:lnTo>
                <a:lnTo>
                  <a:pt x="36" y="136"/>
                </a:lnTo>
                <a:lnTo>
                  <a:pt x="59" y="159"/>
                </a:lnTo>
                <a:lnTo>
                  <a:pt x="107" y="195"/>
                </a:lnTo>
                <a:lnTo>
                  <a:pt x="166" y="224"/>
                </a:lnTo>
                <a:lnTo>
                  <a:pt x="231" y="248"/>
                </a:lnTo>
                <a:lnTo>
                  <a:pt x="403" y="301"/>
                </a:lnTo>
                <a:lnTo>
                  <a:pt x="403" y="313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7" name="Freeform 33"/>
          <p:cNvSpPr>
            <a:spLocks/>
          </p:cNvSpPr>
          <p:nvPr/>
        </p:nvSpPr>
        <p:spPr bwMode="auto">
          <a:xfrm>
            <a:off x="6710363" y="6219825"/>
            <a:ext cx="666750" cy="65088"/>
          </a:xfrm>
          <a:custGeom>
            <a:avLst/>
            <a:gdLst/>
            <a:ahLst/>
            <a:cxnLst>
              <a:cxn ang="0">
                <a:pos x="420" y="17"/>
              </a:cxn>
              <a:cxn ang="0">
                <a:pos x="385" y="23"/>
              </a:cxn>
              <a:cxn ang="0">
                <a:pos x="349" y="35"/>
              </a:cxn>
              <a:cxn ang="0">
                <a:pos x="296" y="35"/>
              </a:cxn>
              <a:cxn ang="0">
                <a:pos x="249" y="41"/>
              </a:cxn>
              <a:cxn ang="0">
                <a:pos x="142" y="29"/>
              </a:cxn>
              <a:cxn ang="0">
                <a:pos x="30" y="11"/>
              </a:cxn>
              <a:cxn ang="0">
                <a:pos x="0" y="11"/>
              </a:cxn>
              <a:cxn ang="0">
                <a:pos x="0" y="0"/>
              </a:cxn>
              <a:cxn ang="0">
                <a:pos x="30" y="0"/>
              </a:cxn>
              <a:cxn ang="0">
                <a:pos x="142" y="17"/>
              </a:cxn>
              <a:cxn ang="0">
                <a:pos x="249" y="29"/>
              </a:cxn>
              <a:cxn ang="0">
                <a:pos x="296" y="23"/>
              </a:cxn>
              <a:cxn ang="0">
                <a:pos x="349" y="23"/>
              </a:cxn>
              <a:cxn ang="0">
                <a:pos x="385" y="11"/>
              </a:cxn>
              <a:cxn ang="0">
                <a:pos x="420" y="5"/>
              </a:cxn>
              <a:cxn ang="0">
                <a:pos x="420" y="17"/>
              </a:cxn>
            </a:cxnLst>
            <a:rect l="0" t="0" r="r" b="b"/>
            <a:pathLst>
              <a:path w="420" h="41">
                <a:moveTo>
                  <a:pt x="420" y="17"/>
                </a:moveTo>
                <a:lnTo>
                  <a:pt x="385" y="23"/>
                </a:lnTo>
                <a:lnTo>
                  <a:pt x="349" y="35"/>
                </a:lnTo>
                <a:lnTo>
                  <a:pt x="296" y="35"/>
                </a:lnTo>
                <a:lnTo>
                  <a:pt x="249" y="41"/>
                </a:lnTo>
                <a:lnTo>
                  <a:pt x="142" y="29"/>
                </a:lnTo>
                <a:lnTo>
                  <a:pt x="30" y="11"/>
                </a:lnTo>
                <a:lnTo>
                  <a:pt x="0" y="11"/>
                </a:lnTo>
                <a:lnTo>
                  <a:pt x="0" y="0"/>
                </a:lnTo>
                <a:lnTo>
                  <a:pt x="30" y="0"/>
                </a:lnTo>
                <a:lnTo>
                  <a:pt x="142" y="17"/>
                </a:lnTo>
                <a:lnTo>
                  <a:pt x="249" y="29"/>
                </a:lnTo>
                <a:lnTo>
                  <a:pt x="296" y="23"/>
                </a:lnTo>
                <a:lnTo>
                  <a:pt x="349" y="23"/>
                </a:lnTo>
                <a:lnTo>
                  <a:pt x="385" y="11"/>
                </a:lnTo>
                <a:lnTo>
                  <a:pt x="420" y="5"/>
                </a:lnTo>
                <a:lnTo>
                  <a:pt x="420" y="1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8" name="Freeform 34"/>
          <p:cNvSpPr>
            <a:spLocks/>
          </p:cNvSpPr>
          <p:nvPr/>
        </p:nvSpPr>
        <p:spPr bwMode="auto">
          <a:xfrm>
            <a:off x="5545138" y="6002338"/>
            <a:ext cx="1268412" cy="254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99" y="148"/>
              </a:cxn>
              <a:cxn ang="0">
                <a:pos x="799" y="160"/>
              </a:cxn>
              <a:cxn ang="0">
                <a:pos x="0" y="12"/>
              </a:cxn>
              <a:cxn ang="0">
                <a:pos x="0" y="0"/>
              </a:cxn>
            </a:cxnLst>
            <a:rect l="0" t="0" r="r" b="b"/>
            <a:pathLst>
              <a:path w="799" h="160">
                <a:moveTo>
                  <a:pt x="0" y="0"/>
                </a:moveTo>
                <a:lnTo>
                  <a:pt x="799" y="148"/>
                </a:lnTo>
                <a:lnTo>
                  <a:pt x="799" y="160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19" name="Line 35"/>
          <p:cNvSpPr>
            <a:spLocks noChangeShapeType="1"/>
          </p:cNvSpPr>
          <p:nvPr/>
        </p:nvSpPr>
        <p:spPr bwMode="auto">
          <a:xfrm flipH="1">
            <a:off x="6081713" y="2638425"/>
            <a:ext cx="817562" cy="35052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0" name="Line 36"/>
          <p:cNvSpPr>
            <a:spLocks noChangeShapeType="1"/>
          </p:cNvSpPr>
          <p:nvPr/>
        </p:nvSpPr>
        <p:spPr bwMode="auto">
          <a:xfrm flipV="1">
            <a:off x="6081713" y="6134100"/>
            <a:ext cx="36512" cy="9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1" name="Rectangle 37"/>
          <p:cNvSpPr>
            <a:spLocks noChangeArrowheads="1"/>
          </p:cNvSpPr>
          <p:nvPr/>
        </p:nvSpPr>
        <p:spPr bwMode="auto">
          <a:xfrm>
            <a:off x="4652963" y="454660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2" name="Rectangle 38"/>
          <p:cNvSpPr>
            <a:spLocks noChangeArrowheads="1"/>
          </p:cNvSpPr>
          <p:nvPr/>
        </p:nvSpPr>
        <p:spPr bwMode="auto">
          <a:xfrm>
            <a:off x="4681538" y="4556125"/>
            <a:ext cx="555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3" name="Rectangle 39"/>
          <p:cNvSpPr>
            <a:spLocks noChangeArrowheads="1"/>
          </p:cNvSpPr>
          <p:nvPr/>
        </p:nvSpPr>
        <p:spPr bwMode="auto">
          <a:xfrm>
            <a:off x="4737100" y="456565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4" name="Rectangle 40"/>
          <p:cNvSpPr>
            <a:spLocks noChangeArrowheads="1"/>
          </p:cNvSpPr>
          <p:nvPr/>
        </p:nvSpPr>
        <p:spPr bwMode="auto">
          <a:xfrm>
            <a:off x="4784725" y="45751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5" name="Rectangle 41"/>
          <p:cNvSpPr>
            <a:spLocks noChangeArrowheads="1"/>
          </p:cNvSpPr>
          <p:nvPr/>
        </p:nvSpPr>
        <p:spPr bwMode="auto">
          <a:xfrm>
            <a:off x="4841875" y="4584700"/>
            <a:ext cx="174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6" name="Rectangle 42"/>
          <p:cNvSpPr>
            <a:spLocks noChangeArrowheads="1"/>
          </p:cNvSpPr>
          <p:nvPr/>
        </p:nvSpPr>
        <p:spPr bwMode="auto">
          <a:xfrm>
            <a:off x="4926013" y="4594225"/>
            <a:ext cx="19050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7" name="Rectangle 43"/>
          <p:cNvSpPr>
            <a:spLocks noChangeArrowheads="1"/>
          </p:cNvSpPr>
          <p:nvPr/>
        </p:nvSpPr>
        <p:spPr bwMode="auto">
          <a:xfrm>
            <a:off x="4945063" y="4602163"/>
            <a:ext cx="460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8" name="Rectangle 44"/>
          <p:cNvSpPr>
            <a:spLocks noChangeArrowheads="1"/>
          </p:cNvSpPr>
          <p:nvPr/>
        </p:nvSpPr>
        <p:spPr bwMode="auto">
          <a:xfrm>
            <a:off x="4991100" y="4611688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29" name="Rectangle 45"/>
          <p:cNvSpPr>
            <a:spLocks noChangeArrowheads="1"/>
          </p:cNvSpPr>
          <p:nvPr/>
        </p:nvSpPr>
        <p:spPr bwMode="auto">
          <a:xfrm>
            <a:off x="5048250" y="4621213"/>
            <a:ext cx="555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0" name="Rectangle 46"/>
          <p:cNvSpPr>
            <a:spLocks noChangeArrowheads="1"/>
          </p:cNvSpPr>
          <p:nvPr/>
        </p:nvSpPr>
        <p:spPr bwMode="auto">
          <a:xfrm>
            <a:off x="5103813" y="4630738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1" name="Rectangle 47"/>
          <p:cNvSpPr>
            <a:spLocks noChangeArrowheads="1"/>
          </p:cNvSpPr>
          <p:nvPr/>
        </p:nvSpPr>
        <p:spPr bwMode="auto">
          <a:xfrm>
            <a:off x="5197475" y="46402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2" name="Rectangle 48"/>
          <p:cNvSpPr>
            <a:spLocks noChangeArrowheads="1"/>
          </p:cNvSpPr>
          <p:nvPr/>
        </p:nvSpPr>
        <p:spPr bwMode="auto">
          <a:xfrm>
            <a:off x="5207000" y="4649788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3" name="Rectangle 49"/>
          <p:cNvSpPr>
            <a:spLocks noChangeArrowheads="1"/>
          </p:cNvSpPr>
          <p:nvPr/>
        </p:nvSpPr>
        <p:spPr bwMode="auto">
          <a:xfrm>
            <a:off x="5254625" y="4659313"/>
            <a:ext cx="555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4" name="Rectangle 50"/>
          <p:cNvSpPr>
            <a:spLocks noChangeArrowheads="1"/>
          </p:cNvSpPr>
          <p:nvPr/>
        </p:nvSpPr>
        <p:spPr bwMode="auto">
          <a:xfrm>
            <a:off x="5310188" y="4668838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5" name="Rectangle 51"/>
          <p:cNvSpPr>
            <a:spLocks noChangeArrowheads="1"/>
          </p:cNvSpPr>
          <p:nvPr/>
        </p:nvSpPr>
        <p:spPr bwMode="auto">
          <a:xfrm>
            <a:off x="5357813" y="4678363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6" name="Rectangle 52"/>
          <p:cNvSpPr>
            <a:spLocks noChangeArrowheads="1"/>
          </p:cNvSpPr>
          <p:nvPr/>
        </p:nvSpPr>
        <p:spPr bwMode="auto">
          <a:xfrm>
            <a:off x="5470525" y="4697413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7" name="Rectangle 53"/>
          <p:cNvSpPr>
            <a:spLocks noChangeArrowheads="1"/>
          </p:cNvSpPr>
          <p:nvPr/>
        </p:nvSpPr>
        <p:spPr bwMode="auto">
          <a:xfrm>
            <a:off x="5518150" y="4706938"/>
            <a:ext cx="46038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8" name="Rectangle 54"/>
          <p:cNvSpPr>
            <a:spLocks noChangeArrowheads="1"/>
          </p:cNvSpPr>
          <p:nvPr/>
        </p:nvSpPr>
        <p:spPr bwMode="auto">
          <a:xfrm>
            <a:off x="5564188" y="47148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39" name="Rectangle 55"/>
          <p:cNvSpPr>
            <a:spLocks noChangeArrowheads="1"/>
          </p:cNvSpPr>
          <p:nvPr/>
        </p:nvSpPr>
        <p:spPr bwMode="auto">
          <a:xfrm>
            <a:off x="5621338" y="4724400"/>
            <a:ext cx="460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0" name="Rectangle 56"/>
          <p:cNvSpPr>
            <a:spLocks noChangeArrowheads="1"/>
          </p:cNvSpPr>
          <p:nvPr/>
        </p:nvSpPr>
        <p:spPr bwMode="auto">
          <a:xfrm>
            <a:off x="5667375" y="47339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1" name="Rectangle 57"/>
          <p:cNvSpPr>
            <a:spLocks noChangeArrowheads="1"/>
          </p:cNvSpPr>
          <p:nvPr/>
        </p:nvSpPr>
        <p:spPr bwMode="auto">
          <a:xfrm>
            <a:off x="5743575" y="4743450"/>
            <a:ext cx="3651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2" name="Rectangle 58"/>
          <p:cNvSpPr>
            <a:spLocks noChangeArrowheads="1"/>
          </p:cNvSpPr>
          <p:nvPr/>
        </p:nvSpPr>
        <p:spPr bwMode="auto">
          <a:xfrm>
            <a:off x="5780088" y="47529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3" name="Rectangle 59"/>
          <p:cNvSpPr>
            <a:spLocks noChangeArrowheads="1"/>
          </p:cNvSpPr>
          <p:nvPr/>
        </p:nvSpPr>
        <p:spPr bwMode="auto">
          <a:xfrm>
            <a:off x="5827713" y="4762500"/>
            <a:ext cx="555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4" name="Rectangle 60"/>
          <p:cNvSpPr>
            <a:spLocks noChangeArrowheads="1"/>
          </p:cNvSpPr>
          <p:nvPr/>
        </p:nvSpPr>
        <p:spPr bwMode="auto">
          <a:xfrm>
            <a:off x="5883275" y="477202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5" name="Rectangle 61"/>
          <p:cNvSpPr>
            <a:spLocks noChangeArrowheads="1"/>
          </p:cNvSpPr>
          <p:nvPr/>
        </p:nvSpPr>
        <p:spPr bwMode="auto">
          <a:xfrm>
            <a:off x="5930900" y="478155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6" name="Rectangle 62"/>
          <p:cNvSpPr>
            <a:spLocks noChangeArrowheads="1"/>
          </p:cNvSpPr>
          <p:nvPr/>
        </p:nvSpPr>
        <p:spPr bwMode="auto">
          <a:xfrm>
            <a:off x="6015038" y="479107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7" name="Rectangle 63"/>
          <p:cNvSpPr>
            <a:spLocks noChangeArrowheads="1"/>
          </p:cNvSpPr>
          <p:nvPr/>
        </p:nvSpPr>
        <p:spPr bwMode="auto">
          <a:xfrm>
            <a:off x="6034088" y="48006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8" name="Rectangle 64"/>
          <p:cNvSpPr>
            <a:spLocks noChangeArrowheads="1"/>
          </p:cNvSpPr>
          <p:nvPr/>
        </p:nvSpPr>
        <p:spPr bwMode="auto">
          <a:xfrm>
            <a:off x="6091238" y="4810125"/>
            <a:ext cx="460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49" name="Rectangle 65"/>
          <p:cNvSpPr>
            <a:spLocks noChangeArrowheads="1"/>
          </p:cNvSpPr>
          <p:nvPr/>
        </p:nvSpPr>
        <p:spPr bwMode="auto">
          <a:xfrm>
            <a:off x="6137275" y="4819650"/>
            <a:ext cx="57150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0" name="Rectangle 66"/>
          <p:cNvSpPr>
            <a:spLocks noChangeArrowheads="1"/>
          </p:cNvSpPr>
          <p:nvPr/>
        </p:nvSpPr>
        <p:spPr bwMode="auto">
          <a:xfrm>
            <a:off x="6194425" y="4827588"/>
            <a:ext cx="2698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1" name="Rectangle 67"/>
          <p:cNvSpPr>
            <a:spLocks noChangeArrowheads="1"/>
          </p:cNvSpPr>
          <p:nvPr/>
        </p:nvSpPr>
        <p:spPr bwMode="auto">
          <a:xfrm>
            <a:off x="6288088" y="48371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2" name="Rectangle 68"/>
          <p:cNvSpPr>
            <a:spLocks noChangeArrowheads="1"/>
          </p:cNvSpPr>
          <p:nvPr/>
        </p:nvSpPr>
        <p:spPr bwMode="auto">
          <a:xfrm>
            <a:off x="6297613" y="4846638"/>
            <a:ext cx="460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3" name="Rectangle 69"/>
          <p:cNvSpPr>
            <a:spLocks noChangeArrowheads="1"/>
          </p:cNvSpPr>
          <p:nvPr/>
        </p:nvSpPr>
        <p:spPr bwMode="auto">
          <a:xfrm>
            <a:off x="6343650" y="4856163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4" name="Rectangle 70"/>
          <p:cNvSpPr>
            <a:spLocks noChangeArrowheads="1"/>
          </p:cNvSpPr>
          <p:nvPr/>
        </p:nvSpPr>
        <p:spPr bwMode="auto">
          <a:xfrm>
            <a:off x="6400800" y="4865688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5" name="Rectangle 71"/>
          <p:cNvSpPr>
            <a:spLocks noChangeArrowheads="1"/>
          </p:cNvSpPr>
          <p:nvPr/>
        </p:nvSpPr>
        <p:spPr bwMode="auto">
          <a:xfrm>
            <a:off x="6448425" y="4875213"/>
            <a:ext cx="4603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6" name="Rectangle 72"/>
          <p:cNvSpPr>
            <a:spLocks noChangeArrowheads="1"/>
          </p:cNvSpPr>
          <p:nvPr/>
        </p:nvSpPr>
        <p:spPr bwMode="auto">
          <a:xfrm>
            <a:off x="6561138" y="4894263"/>
            <a:ext cx="460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7" name="Rectangle 73"/>
          <p:cNvSpPr>
            <a:spLocks noChangeArrowheads="1"/>
          </p:cNvSpPr>
          <p:nvPr/>
        </p:nvSpPr>
        <p:spPr bwMode="auto">
          <a:xfrm>
            <a:off x="6607175" y="4903788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8" name="Rectangle 74"/>
          <p:cNvSpPr>
            <a:spLocks noChangeArrowheads="1"/>
          </p:cNvSpPr>
          <p:nvPr/>
        </p:nvSpPr>
        <p:spPr bwMode="auto">
          <a:xfrm>
            <a:off x="6664325" y="4913313"/>
            <a:ext cx="4603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59" name="Rectangle 75"/>
          <p:cNvSpPr>
            <a:spLocks noChangeArrowheads="1"/>
          </p:cNvSpPr>
          <p:nvPr/>
        </p:nvSpPr>
        <p:spPr bwMode="auto">
          <a:xfrm>
            <a:off x="6710363" y="4922838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0" name="Rectangle 76"/>
          <p:cNvSpPr>
            <a:spLocks noChangeArrowheads="1"/>
          </p:cNvSpPr>
          <p:nvPr/>
        </p:nvSpPr>
        <p:spPr bwMode="auto">
          <a:xfrm>
            <a:off x="6832600" y="4941888"/>
            <a:ext cx="38100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1" name="Rectangle 77"/>
          <p:cNvSpPr>
            <a:spLocks noChangeArrowheads="1"/>
          </p:cNvSpPr>
          <p:nvPr/>
        </p:nvSpPr>
        <p:spPr bwMode="auto">
          <a:xfrm>
            <a:off x="6870700" y="4949825"/>
            <a:ext cx="4603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2" name="Rectangle 78"/>
          <p:cNvSpPr>
            <a:spLocks noChangeArrowheads="1"/>
          </p:cNvSpPr>
          <p:nvPr/>
        </p:nvSpPr>
        <p:spPr bwMode="auto">
          <a:xfrm>
            <a:off x="6916738" y="495935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3" name="Rectangle 79"/>
          <p:cNvSpPr>
            <a:spLocks noChangeArrowheads="1"/>
          </p:cNvSpPr>
          <p:nvPr/>
        </p:nvSpPr>
        <p:spPr bwMode="auto">
          <a:xfrm>
            <a:off x="6973888" y="49688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4" name="Rectangle 80"/>
          <p:cNvSpPr>
            <a:spLocks noChangeArrowheads="1"/>
          </p:cNvSpPr>
          <p:nvPr/>
        </p:nvSpPr>
        <p:spPr bwMode="auto">
          <a:xfrm>
            <a:off x="7021513" y="4978400"/>
            <a:ext cx="174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5" name="Rectangle 81"/>
          <p:cNvSpPr>
            <a:spLocks noChangeArrowheads="1"/>
          </p:cNvSpPr>
          <p:nvPr/>
        </p:nvSpPr>
        <p:spPr bwMode="auto">
          <a:xfrm>
            <a:off x="7105650" y="498792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6" name="Rectangle 82"/>
          <p:cNvSpPr>
            <a:spLocks noChangeArrowheads="1"/>
          </p:cNvSpPr>
          <p:nvPr/>
        </p:nvSpPr>
        <p:spPr bwMode="auto">
          <a:xfrm>
            <a:off x="7124700" y="4997450"/>
            <a:ext cx="555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7" name="Rectangle 83"/>
          <p:cNvSpPr>
            <a:spLocks noChangeArrowheads="1"/>
          </p:cNvSpPr>
          <p:nvPr/>
        </p:nvSpPr>
        <p:spPr bwMode="auto">
          <a:xfrm>
            <a:off x="7180263" y="50069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8" name="Rectangle 84"/>
          <p:cNvSpPr>
            <a:spLocks noChangeArrowheads="1"/>
          </p:cNvSpPr>
          <p:nvPr/>
        </p:nvSpPr>
        <p:spPr bwMode="auto">
          <a:xfrm>
            <a:off x="7227888" y="5016500"/>
            <a:ext cx="555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69" name="Rectangle 85"/>
          <p:cNvSpPr>
            <a:spLocks noChangeArrowheads="1"/>
          </p:cNvSpPr>
          <p:nvPr/>
        </p:nvSpPr>
        <p:spPr bwMode="auto">
          <a:xfrm>
            <a:off x="7283450" y="50260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0" name="Rectangle 86"/>
          <p:cNvSpPr>
            <a:spLocks noChangeArrowheads="1"/>
          </p:cNvSpPr>
          <p:nvPr/>
        </p:nvSpPr>
        <p:spPr bwMode="auto">
          <a:xfrm>
            <a:off x="7377113" y="50355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1" name="Rectangle 87"/>
          <p:cNvSpPr>
            <a:spLocks noChangeArrowheads="1"/>
          </p:cNvSpPr>
          <p:nvPr/>
        </p:nvSpPr>
        <p:spPr bwMode="auto">
          <a:xfrm>
            <a:off x="7386638" y="50450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2" name="Rectangle 88"/>
          <p:cNvSpPr>
            <a:spLocks noChangeArrowheads="1"/>
          </p:cNvSpPr>
          <p:nvPr/>
        </p:nvSpPr>
        <p:spPr bwMode="auto">
          <a:xfrm>
            <a:off x="7443788" y="5054600"/>
            <a:ext cx="46037" cy="79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3" name="Rectangle 89"/>
          <p:cNvSpPr>
            <a:spLocks noChangeArrowheads="1"/>
          </p:cNvSpPr>
          <p:nvPr/>
        </p:nvSpPr>
        <p:spPr bwMode="auto">
          <a:xfrm>
            <a:off x="7489825" y="5062538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4" name="Rectangle 90"/>
          <p:cNvSpPr>
            <a:spLocks noChangeArrowheads="1"/>
          </p:cNvSpPr>
          <p:nvPr/>
        </p:nvSpPr>
        <p:spPr bwMode="auto">
          <a:xfrm>
            <a:off x="7546975" y="5072063"/>
            <a:ext cx="3810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5" name="Rectangle 91"/>
          <p:cNvSpPr>
            <a:spLocks noChangeArrowheads="1"/>
          </p:cNvSpPr>
          <p:nvPr/>
        </p:nvSpPr>
        <p:spPr bwMode="auto">
          <a:xfrm>
            <a:off x="7650163" y="5091113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6" name="Rectangle 92"/>
          <p:cNvSpPr>
            <a:spLocks noChangeArrowheads="1"/>
          </p:cNvSpPr>
          <p:nvPr/>
        </p:nvSpPr>
        <p:spPr bwMode="auto">
          <a:xfrm>
            <a:off x="7697788" y="5100638"/>
            <a:ext cx="5556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7" name="Rectangle 93"/>
          <p:cNvSpPr>
            <a:spLocks noChangeArrowheads="1"/>
          </p:cNvSpPr>
          <p:nvPr/>
        </p:nvSpPr>
        <p:spPr bwMode="auto">
          <a:xfrm>
            <a:off x="7753350" y="5110163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8" name="Rectangle 94"/>
          <p:cNvSpPr>
            <a:spLocks noChangeArrowheads="1"/>
          </p:cNvSpPr>
          <p:nvPr/>
        </p:nvSpPr>
        <p:spPr bwMode="auto">
          <a:xfrm>
            <a:off x="7800975" y="5119688"/>
            <a:ext cx="555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79" name="Rectangle 95"/>
          <p:cNvSpPr>
            <a:spLocks noChangeArrowheads="1"/>
          </p:cNvSpPr>
          <p:nvPr/>
        </p:nvSpPr>
        <p:spPr bwMode="auto">
          <a:xfrm>
            <a:off x="7923213" y="5138738"/>
            <a:ext cx="3651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0" name="Rectangle 96"/>
          <p:cNvSpPr>
            <a:spLocks noChangeArrowheads="1"/>
          </p:cNvSpPr>
          <p:nvPr/>
        </p:nvSpPr>
        <p:spPr bwMode="auto">
          <a:xfrm>
            <a:off x="7959725" y="5148263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1" name="Rectangle 97"/>
          <p:cNvSpPr>
            <a:spLocks noChangeArrowheads="1"/>
          </p:cNvSpPr>
          <p:nvPr/>
        </p:nvSpPr>
        <p:spPr bwMode="auto">
          <a:xfrm>
            <a:off x="8016875" y="5157788"/>
            <a:ext cx="46038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2" name="Rectangle 98"/>
          <p:cNvSpPr>
            <a:spLocks noChangeArrowheads="1"/>
          </p:cNvSpPr>
          <p:nvPr/>
        </p:nvSpPr>
        <p:spPr bwMode="auto">
          <a:xfrm>
            <a:off x="8062913" y="5167313"/>
            <a:ext cx="57150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3" name="Rectangle 99"/>
          <p:cNvSpPr>
            <a:spLocks noChangeArrowheads="1"/>
          </p:cNvSpPr>
          <p:nvPr/>
        </p:nvSpPr>
        <p:spPr bwMode="auto">
          <a:xfrm>
            <a:off x="8120063" y="51752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4" name="Rectangle 100"/>
          <p:cNvSpPr>
            <a:spLocks noChangeArrowheads="1"/>
          </p:cNvSpPr>
          <p:nvPr/>
        </p:nvSpPr>
        <p:spPr bwMode="auto">
          <a:xfrm>
            <a:off x="8194675" y="518477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5" name="Rectangle 101"/>
          <p:cNvSpPr>
            <a:spLocks noChangeArrowheads="1"/>
          </p:cNvSpPr>
          <p:nvPr/>
        </p:nvSpPr>
        <p:spPr bwMode="auto">
          <a:xfrm>
            <a:off x="8223250" y="51943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6" name="Rectangle 102"/>
          <p:cNvSpPr>
            <a:spLocks noChangeArrowheads="1"/>
          </p:cNvSpPr>
          <p:nvPr/>
        </p:nvSpPr>
        <p:spPr bwMode="auto">
          <a:xfrm>
            <a:off x="8270875" y="5203825"/>
            <a:ext cx="555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7" name="Rectangle 103"/>
          <p:cNvSpPr>
            <a:spLocks noChangeArrowheads="1"/>
          </p:cNvSpPr>
          <p:nvPr/>
        </p:nvSpPr>
        <p:spPr bwMode="auto">
          <a:xfrm>
            <a:off x="8326438" y="521335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8" name="Rectangle 104"/>
          <p:cNvSpPr>
            <a:spLocks noChangeArrowheads="1"/>
          </p:cNvSpPr>
          <p:nvPr/>
        </p:nvSpPr>
        <p:spPr bwMode="auto">
          <a:xfrm>
            <a:off x="4559300" y="4810125"/>
            <a:ext cx="3860800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89" name="Freeform 105"/>
          <p:cNvSpPr>
            <a:spLocks/>
          </p:cNvSpPr>
          <p:nvPr/>
        </p:nvSpPr>
        <p:spPr bwMode="auto">
          <a:xfrm>
            <a:off x="6372225" y="4584700"/>
            <a:ext cx="150813" cy="112713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6" y="17"/>
              </a:cxn>
              <a:cxn ang="0">
                <a:pos x="18" y="11"/>
              </a:cxn>
              <a:cxn ang="0">
                <a:pos x="30" y="0"/>
              </a:cxn>
              <a:cxn ang="0">
                <a:pos x="65" y="0"/>
              </a:cxn>
              <a:cxn ang="0">
                <a:pos x="83" y="11"/>
              </a:cxn>
              <a:cxn ang="0">
                <a:pos x="89" y="17"/>
              </a:cxn>
              <a:cxn ang="0">
                <a:pos x="95" y="35"/>
              </a:cxn>
              <a:cxn ang="0">
                <a:pos x="83" y="59"/>
              </a:cxn>
              <a:cxn ang="0">
                <a:pos x="48" y="71"/>
              </a:cxn>
              <a:cxn ang="0">
                <a:pos x="30" y="65"/>
              </a:cxn>
              <a:cxn ang="0">
                <a:pos x="18" y="59"/>
              </a:cxn>
              <a:cxn ang="0">
                <a:pos x="6" y="47"/>
              </a:cxn>
              <a:cxn ang="0">
                <a:pos x="0" y="35"/>
              </a:cxn>
            </a:cxnLst>
            <a:rect l="0" t="0" r="r" b="b"/>
            <a:pathLst>
              <a:path w="95" h="71">
                <a:moveTo>
                  <a:pt x="0" y="35"/>
                </a:moveTo>
                <a:lnTo>
                  <a:pt x="6" y="17"/>
                </a:lnTo>
                <a:lnTo>
                  <a:pt x="18" y="11"/>
                </a:lnTo>
                <a:lnTo>
                  <a:pt x="30" y="0"/>
                </a:lnTo>
                <a:lnTo>
                  <a:pt x="65" y="0"/>
                </a:lnTo>
                <a:lnTo>
                  <a:pt x="83" y="11"/>
                </a:lnTo>
                <a:lnTo>
                  <a:pt x="89" y="17"/>
                </a:lnTo>
                <a:lnTo>
                  <a:pt x="95" y="35"/>
                </a:lnTo>
                <a:lnTo>
                  <a:pt x="83" y="59"/>
                </a:lnTo>
                <a:lnTo>
                  <a:pt x="48" y="71"/>
                </a:lnTo>
                <a:lnTo>
                  <a:pt x="30" y="65"/>
                </a:lnTo>
                <a:lnTo>
                  <a:pt x="18" y="59"/>
                </a:lnTo>
                <a:lnTo>
                  <a:pt x="6" y="47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0" name="Freeform 106"/>
          <p:cNvSpPr>
            <a:spLocks/>
          </p:cNvSpPr>
          <p:nvPr/>
        </p:nvSpPr>
        <p:spPr bwMode="auto">
          <a:xfrm>
            <a:off x="6654800" y="3297238"/>
            <a:ext cx="149225" cy="112712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6" y="23"/>
              </a:cxn>
              <a:cxn ang="0">
                <a:pos x="17" y="12"/>
              </a:cxn>
              <a:cxn ang="0">
                <a:pos x="29" y="6"/>
              </a:cxn>
              <a:cxn ang="0">
                <a:pos x="47" y="0"/>
              </a:cxn>
              <a:cxn ang="0">
                <a:pos x="83" y="12"/>
              </a:cxn>
              <a:cxn ang="0">
                <a:pos x="94" y="35"/>
              </a:cxn>
              <a:cxn ang="0">
                <a:pos x="83" y="59"/>
              </a:cxn>
              <a:cxn ang="0">
                <a:pos x="47" y="71"/>
              </a:cxn>
              <a:cxn ang="0">
                <a:pos x="29" y="65"/>
              </a:cxn>
              <a:cxn ang="0">
                <a:pos x="17" y="59"/>
              </a:cxn>
              <a:cxn ang="0">
                <a:pos x="6" y="47"/>
              </a:cxn>
              <a:cxn ang="0">
                <a:pos x="0" y="35"/>
              </a:cxn>
            </a:cxnLst>
            <a:rect l="0" t="0" r="r" b="b"/>
            <a:pathLst>
              <a:path w="94" h="71">
                <a:moveTo>
                  <a:pt x="0" y="35"/>
                </a:moveTo>
                <a:lnTo>
                  <a:pt x="6" y="23"/>
                </a:lnTo>
                <a:lnTo>
                  <a:pt x="17" y="12"/>
                </a:lnTo>
                <a:lnTo>
                  <a:pt x="29" y="6"/>
                </a:lnTo>
                <a:lnTo>
                  <a:pt x="47" y="0"/>
                </a:lnTo>
                <a:lnTo>
                  <a:pt x="83" y="12"/>
                </a:lnTo>
                <a:lnTo>
                  <a:pt x="94" y="35"/>
                </a:lnTo>
                <a:lnTo>
                  <a:pt x="83" y="59"/>
                </a:lnTo>
                <a:lnTo>
                  <a:pt x="47" y="71"/>
                </a:lnTo>
                <a:lnTo>
                  <a:pt x="29" y="65"/>
                </a:lnTo>
                <a:lnTo>
                  <a:pt x="17" y="59"/>
                </a:lnTo>
                <a:lnTo>
                  <a:pt x="6" y="47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1" name="Freeform 107"/>
          <p:cNvSpPr>
            <a:spLocks/>
          </p:cNvSpPr>
          <p:nvPr/>
        </p:nvSpPr>
        <p:spPr bwMode="auto">
          <a:xfrm>
            <a:off x="6175375" y="5345113"/>
            <a:ext cx="150813" cy="112712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6" y="18"/>
              </a:cxn>
              <a:cxn ang="0">
                <a:pos x="18" y="12"/>
              </a:cxn>
              <a:cxn ang="0">
                <a:pos x="29" y="0"/>
              </a:cxn>
              <a:cxn ang="0">
                <a:pos x="65" y="0"/>
              </a:cxn>
              <a:cxn ang="0">
                <a:pos x="83" y="12"/>
              </a:cxn>
              <a:cxn ang="0">
                <a:pos x="89" y="18"/>
              </a:cxn>
              <a:cxn ang="0">
                <a:pos x="95" y="36"/>
              </a:cxn>
              <a:cxn ang="0">
                <a:pos x="83" y="59"/>
              </a:cxn>
              <a:cxn ang="0">
                <a:pos x="47" y="71"/>
              </a:cxn>
              <a:cxn ang="0">
                <a:pos x="29" y="65"/>
              </a:cxn>
              <a:cxn ang="0">
                <a:pos x="18" y="59"/>
              </a:cxn>
              <a:cxn ang="0">
                <a:pos x="6" y="47"/>
              </a:cxn>
              <a:cxn ang="0">
                <a:pos x="0" y="36"/>
              </a:cxn>
            </a:cxnLst>
            <a:rect l="0" t="0" r="r" b="b"/>
            <a:pathLst>
              <a:path w="95" h="71">
                <a:moveTo>
                  <a:pt x="0" y="36"/>
                </a:moveTo>
                <a:lnTo>
                  <a:pt x="6" y="18"/>
                </a:lnTo>
                <a:lnTo>
                  <a:pt x="18" y="12"/>
                </a:lnTo>
                <a:lnTo>
                  <a:pt x="29" y="0"/>
                </a:lnTo>
                <a:lnTo>
                  <a:pt x="65" y="0"/>
                </a:lnTo>
                <a:lnTo>
                  <a:pt x="83" y="12"/>
                </a:lnTo>
                <a:lnTo>
                  <a:pt x="89" y="18"/>
                </a:lnTo>
                <a:lnTo>
                  <a:pt x="95" y="36"/>
                </a:lnTo>
                <a:lnTo>
                  <a:pt x="83" y="59"/>
                </a:lnTo>
                <a:lnTo>
                  <a:pt x="47" y="71"/>
                </a:lnTo>
                <a:lnTo>
                  <a:pt x="29" y="65"/>
                </a:lnTo>
                <a:lnTo>
                  <a:pt x="18" y="59"/>
                </a:lnTo>
                <a:lnTo>
                  <a:pt x="6" y="47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2" name="Freeform 108"/>
          <p:cNvSpPr>
            <a:spLocks/>
          </p:cNvSpPr>
          <p:nvPr/>
        </p:nvSpPr>
        <p:spPr bwMode="auto">
          <a:xfrm>
            <a:off x="6935788" y="5486400"/>
            <a:ext cx="150812" cy="112713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6" y="23"/>
              </a:cxn>
              <a:cxn ang="0">
                <a:pos x="18" y="12"/>
              </a:cxn>
              <a:cxn ang="0">
                <a:pos x="30" y="6"/>
              </a:cxn>
              <a:cxn ang="0">
                <a:pos x="48" y="0"/>
              </a:cxn>
              <a:cxn ang="0">
                <a:pos x="83" y="12"/>
              </a:cxn>
              <a:cxn ang="0">
                <a:pos x="95" y="35"/>
              </a:cxn>
              <a:cxn ang="0">
                <a:pos x="83" y="59"/>
              </a:cxn>
              <a:cxn ang="0">
                <a:pos x="48" y="71"/>
              </a:cxn>
              <a:cxn ang="0">
                <a:pos x="30" y="65"/>
              </a:cxn>
              <a:cxn ang="0">
                <a:pos x="18" y="59"/>
              </a:cxn>
              <a:cxn ang="0">
                <a:pos x="6" y="47"/>
              </a:cxn>
              <a:cxn ang="0">
                <a:pos x="0" y="35"/>
              </a:cxn>
            </a:cxnLst>
            <a:rect l="0" t="0" r="r" b="b"/>
            <a:pathLst>
              <a:path w="95" h="71">
                <a:moveTo>
                  <a:pt x="0" y="35"/>
                </a:moveTo>
                <a:lnTo>
                  <a:pt x="6" y="23"/>
                </a:lnTo>
                <a:lnTo>
                  <a:pt x="18" y="12"/>
                </a:lnTo>
                <a:lnTo>
                  <a:pt x="30" y="6"/>
                </a:lnTo>
                <a:lnTo>
                  <a:pt x="48" y="0"/>
                </a:lnTo>
                <a:lnTo>
                  <a:pt x="83" y="12"/>
                </a:lnTo>
                <a:lnTo>
                  <a:pt x="95" y="35"/>
                </a:lnTo>
                <a:lnTo>
                  <a:pt x="83" y="59"/>
                </a:lnTo>
                <a:lnTo>
                  <a:pt x="48" y="71"/>
                </a:lnTo>
                <a:lnTo>
                  <a:pt x="30" y="65"/>
                </a:lnTo>
                <a:lnTo>
                  <a:pt x="18" y="59"/>
                </a:lnTo>
                <a:lnTo>
                  <a:pt x="6" y="47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3" name="Rectangle 109"/>
          <p:cNvSpPr>
            <a:spLocks noChangeArrowheads="1"/>
          </p:cNvSpPr>
          <p:nvPr/>
        </p:nvSpPr>
        <p:spPr bwMode="auto">
          <a:xfrm>
            <a:off x="6532563" y="5729288"/>
            <a:ext cx="20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70094" name="Rectangle 110"/>
          <p:cNvSpPr>
            <a:spLocks noChangeArrowheads="1"/>
          </p:cNvSpPr>
          <p:nvPr/>
        </p:nvSpPr>
        <p:spPr bwMode="auto">
          <a:xfrm>
            <a:off x="5789613" y="4414838"/>
            <a:ext cx="3206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G </a:t>
            </a:r>
            <a:endParaRPr lang="en-US"/>
          </a:p>
        </p:txBody>
      </p:sp>
      <p:sp>
        <p:nvSpPr>
          <p:cNvPr id="170095" name="Rectangle 111"/>
          <p:cNvSpPr>
            <a:spLocks noChangeArrowheads="1"/>
          </p:cNvSpPr>
          <p:nvPr/>
        </p:nvSpPr>
        <p:spPr bwMode="auto">
          <a:xfrm>
            <a:off x="7189788" y="2008188"/>
            <a:ext cx="3778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M</a:t>
            </a:r>
            <a:r>
              <a:rPr lang="en-US" sz="2400" baseline="-25000">
                <a:solidFill>
                  <a:srgbClr val="000000"/>
                </a:solidFill>
                <a:latin typeface="Arial" charset="0"/>
              </a:rPr>
              <a:t>T</a:t>
            </a:r>
          </a:p>
        </p:txBody>
      </p:sp>
      <p:sp>
        <p:nvSpPr>
          <p:cNvPr id="170096" name="Freeform 112"/>
          <p:cNvSpPr>
            <a:spLocks noEditPoints="1"/>
          </p:cNvSpPr>
          <p:nvPr/>
        </p:nvSpPr>
        <p:spPr bwMode="auto">
          <a:xfrm>
            <a:off x="8420100" y="5081588"/>
            <a:ext cx="498475" cy="301625"/>
          </a:xfrm>
          <a:custGeom>
            <a:avLst/>
            <a:gdLst/>
            <a:ahLst/>
            <a:cxnLst>
              <a:cxn ang="0">
                <a:pos x="12" y="142"/>
              </a:cxn>
              <a:cxn ang="0">
                <a:pos x="0" y="0"/>
              </a:cxn>
              <a:cxn ang="0">
                <a:pos x="18" y="6"/>
              </a:cxn>
              <a:cxn ang="0">
                <a:pos x="24" y="95"/>
              </a:cxn>
              <a:cxn ang="0">
                <a:pos x="24" y="125"/>
              </a:cxn>
              <a:cxn ang="0">
                <a:pos x="36" y="101"/>
              </a:cxn>
              <a:cxn ang="0">
                <a:pos x="77" y="12"/>
              </a:cxn>
              <a:cxn ang="0">
                <a:pos x="95" y="18"/>
              </a:cxn>
              <a:cxn ang="0">
                <a:pos x="107" y="89"/>
              </a:cxn>
              <a:cxn ang="0">
                <a:pos x="107" y="142"/>
              </a:cxn>
              <a:cxn ang="0">
                <a:pos x="113" y="131"/>
              </a:cxn>
              <a:cxn ang="0">
                <a:pos x="119" y="113"/>
              </a:cxn>
              <a:cxn ang="0">
                <a:pos x="154" y="30"/>
              </a:cxn>
              <a:cxn ang="0">
                <a:pos x="172" y="30"/>
              </a:cxn>
              <a:cxn ang="0">
                <a:pos x="113" y="160"/>
              </a:cxn>
              <a:cxn ang="0">
                <a:pos x="95" y="154"/>
              </a:cxn>
              <a:cxn ang="0">
                <a:pos x="83" y="48"/>
              </a:cxn>
              <a:cxn ang="0">
                <a:pos x="83" y="36"/>
              </a:cxn>
              <a:cxn ang="0">
                <a:pos x="83" y="42"/>
              </a:cxn>
              <a:cxn ang="0">
                <a:pos x="77" y="48"/>
              </a:cxn>
              <a:cxn ang="0">
                <a:pos x="30" y="148"/>
              </a:cxn>
              <a:cxn ang="0">
                <a:pos x="12" y="142"/>
              </a:cxn>
              <a:cxn ang="0">
                <a:pos x="225" y="178"/>
              </a:cxn>
              <a:cxn ang="0">
                <a:pos x="249" y="42"/>
              </a:cxn>
              <a:cxn ang="0">
                <a:pos x="267" y="48"/>
              </a:cxn>
              <a:cxn ang="0">
                <a:pos x="249" y="166"/>
              </a:cxn>
              <a:cxn ang="0">
                <a:pos x="314" y="178"/>
              </a:cxn>
              <a:cxn ang="0">
                <a:pos x="314" y="190"/>
              </a:cxn>
              <a:cxn ang="0">
                <a:pos x="225" y="178"/>
              </a:cxn>
            </a:cxnLst>
            <a:rect l="0" t="0" r="r" b="b"/>
            <a:pathLst>
              <a:path w="314" h="190">
                <a:moveTo>
                  <a:pt x="12" y="142"/>
                </a:moveTo>
                <a:lnTo>
                  <a:pt x="0" y="0"/>
                </a:lnTo>
                <a:lnTo>
                  <a:pt x="18" y="6"/>
                </a:lnTo>
                <a:lnTo>
                  <a:pt x="24" y="95"/>
                </a:lnTo>
                <a:lnTo>
                  <a:pt x="24" y="125"/>
                </a:lnTo>
                <a:lnTo>
                  <a:pt x="36" y="101"/>
                </a:lnTo>
                <a:lnTo>
                  <a:pt x="77" y="12"/>
                </a:lnTo>
                <a:lnTo>
                  <a:pt x="95" y="18"/>
                </a:lnTo>
                <a:lnTo>
                  <a:pt x="107" y="89"/>
                </a:lnTo>
                <a:lnTo>
                  <a:pt x="107" y="142"/>
                </a:lnTo>
                <a:lnTo>
                  <a:pt x="113" y="131"/>
                </a:lnTo>
                <a:lnTo>
                  <a:pt x="119" y="113"/>
                </a:lnTo>
                <a:lnTo>
                  <a:pt x="154" y="30"/>
                </a:lnTo>
                <a:lnTo>
                  <a:pt x="172" y="30"/>
                </a:lnTo>
                <a:lnTo>
                  <a:pt x="113" y="160"/>
                </a:lnTo>
                <a:lnTo>
                  <a:pt x="95" y="154"/>
                </a:lnTo>
                <a:lnTo>
                  <a:pt x="83" y="48"/>
                </a:lnTo>
                <a:lnTo>
                  <a:pt x="83" y="36"/>
                </a:lnTo>
                <a:lnTo>
                  <a:pt x="83" y="42"/>
                </a:lnTo>
                <a:lnTo>
                  <a:pt x="77" y="48"/>
                </a:lnTo>
                <a:lnTo>
                  <a:pt x="30" y="148"/>
                </a:lnTo>
                <a:lnTo>
                  <a:pt x="12" y="142"/>
                </a:lnTo>
                <a:close/>
                <a:moveTo>
                  <a:pt x="225" y="178"/>
                </a:moveTo>
                <a:lnTo>
                  <a:pt x="249" y="42"/>
                </a:lnTo>
                <a:lnTo>
                  <a:pt x="267" y="48"/>
                </a:lnTo>
                <a:lnTo>
                  <a:pt x="249" y="166"/>
                </a:lnTo>
                <a:lnTo>
                  <a:pt x="314" y="178"/>
                </a:lnTo>
                <a:lnTo>
                  <a:pt x="314" y="190"/>
                </a:lnTo>
                <a:lnTo>
                  <a:pt x="225" y="17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7" name="Freeform 113"/>
          <p:cNvSpPr>
            <a:spLocks noEditPoints="1"/>
          </p:cNvSpPr>
          <p:nvPr/>
        </p:nvSpPr>
        <p:spPr bwMode="auto">
          <a:xfrm>
            <a:off x="8618538" y="5364163"/>
            <a:ext cx="112712" cy="168275"/>
          </a:xfrm>
          <a:custGeom>
            <a:avLst/>
            <a:gdLst/>
            <a:ahLst/>
            <a:cxnLst>
              <a:cxn ang="0">
                <a:pos x="6" y="41"/>
              </a:cxn>
              <a:cxn ang="0">
                <a:pos x="11" y="29"/>
              </a:cxn>
              <a:cxn ang="0">
                <a:pos x="11" y="18"/>
              </a:cxn>
              <a:cxn ang="0">
                <a:pos x="23" y="12"/>
              </a:cxn>
              <a:cxn ang="0">
                <a:pos x="29" y="0"/>
              </a:cxn>
              <a:cxn ang="0">
                <a:pos x="47" y="0"/>
              </a:cxn>
              <a:cxn ang="0">
                <a:pos x="59" y="6"/>
              </a:cxn>
              <a:cxn ang="0">
                <a:pos x="65" y="6"/>
              </a:cxn>
              <a:cxn ang="0">
                <a:pos x="71" y="12"/>
              </a:cxn>
              <a:cxn ang="0">
                <a:pos x="71" y="59"/>
              </a:cxn>
              <a:cxn ang="0">
                <a:pos x="65" y="77"/>
              </a:cxn>
              <a:cxn ang="0">
                <a:pos x="59" y="89"/>
              </a:cxn>
              <a:cxn ang="0">
                <a:pos x="53" y="95"/>
              </a:cxn>
              <a:cxn ang="0">
                <a:pos x="41" y="100"/>
              </a:cxn>
              <a:cxn ang="0">
                <a:pos x="35" y="106"/>
              </a:cxn>
              <a:cxn ang="0">
                <a:pos x="23" y="106"/>
              </a:cxn>
              <a:cxn ang="0">
                <a:pos x="11" y="100"/>
              </a:cxn>
              <a:cxn ang="0">
                <a:pos x="6" y="89"/>
              </a:cxn>
              <a:cxn ang="0">
                <a:pos x="0" y="71"/>
              </a:cxn>
              <a:cxn ang="0">
                <a:pos x="6" y="41"/>
              </a:cxn>
              <a:cxn ang="0">
                <a:pos x="6" y="41"/>
              </a:cxn>
              <a:cxn ang="0">
                <a:pos x="6" y="41"/>
              </a:cxn>
              <a:cxn ang="0">
                <a:pos x="17" y="47"/>
              </a:cxn>
              <a:cxn ang="0">
                <a:pos x="11" y="71"/>
              </a:cxn>
              <a:cxn ang="0">
                <a:pos x="11" y="83"/>
              </a:cxn>
              <a:cxn ang="0">
                <a:pos x="23" y="95"/>
              </a:cxn>
              <a:cxn ang="0">
                <a:pos x="35" y="95"/>
              </a:cxn>
              <a:cxn ang="0">
                <a:pos x="53" y="77"/>
              </a:cxn>
              <a:cxn ang="0">
                <a:pos x="59" y="59"/>
              </a:cxn>
              <a:cxn ang="0">
                <a:pos x="59" y="24"/>
              </a:cxn>
              <a:cxn ang="0">
                <a:pos x="47" y="12"/>
              </a:cxn>
              <a:cxn ang="0">
                <a:pos x="29" y="12"/>
              </a:cxn>
              <a:cxn ang="0">
                <a:pos x="23" y="24"/>
              </a:cxn>
              <a:cxn ang="0">
                <a:pos x="17" y="47"/>
              </a:cxn>
              <a:cxn ang="0">
                <a:pos x="17" y="47"/>
              </a:cxn>
              <a:cxn ang="0">
                <a:pos x="17" y="47"/>
              </a:cxn>
            </a:cxnLst>
            <a:rect l="0" t="0" r="r" b="b"/>
            <a:pathLst>
              <a:path w="71" h="106">
                <a:moveTo>
                  <a:pt x="6" y="41"/>
                </a:moveTo>
                <a:lnTo>
                  <a:pt x="11" y="29"/>
                </a:lnTo>
                <a:lnTo>
                  <a:pt x="11" y="18"/>
                </a:lnTo>
                <a:lnTo>
                  <a:pt x="23" y="12"/>
                </a:lnTo>
                <a:lnTo>
                  <a:pt x="29" y="0"/>
                </a:lnTo>
                <a:lnTo>
                  <a:pt x="47" y="0"/>
                </a:lnTo>
                <a:lnTo>
                  <a:pt x="59" y="6"/>
                </a:lnTo>
                <a:lnTo>
                  <a:pt x="65" y="6"/>
                </a:lnTo>
                <a:lnTo>
                  <a:pt x="71" y="12"/>
                </a:lnTo>
                <a:lnTo>
                  <a:pt x="71" y="59"/>
                </a:lnTo>
                <a:lnTo>
                  <a:pt x="65" y="77"/>
                </a:lnTo>
                <a:lnTo>
                  <a:pt x="59" y="89"/>
                </a:lnTo>
                <a:lnTo>
                  <a:pt x="53" y="95"/>
                </a:lnTo>
                <a:lnTo>
                  <a:pt x="41" y="100"/>
                </a:lnTo>
                <a:lnTo>
                  <a:pt x="35" y="106"/>
                </a:lnTo>
                <a:lnTo>
                  <a:pt x="23" y="106"/>
                </a:lnTo>
                <a:lnTo>
                  <a:pt x="11" y="100"/>
                </a:lnTo>
                <a:lnTo>
                  <a:pt x="6" y="89"/>
                </a:lnTo>
                <a:lnTo>
                  <a:pt x="0" y="71"/>
                </a:lnTo>
                <a:lnTo>
                  <a:pt x="6" y="41"/>
                </a:lnTo>
                <a:close/>
                <a:moveTo>
                  <a:pt x="6" y="41"/>
                </a:moveTo>
                <a:lnTo>
                  <a:pt x="6" y="41"/>
                </a:lnTo>
                <a:close/>
                <a:moveTo>
                  <a:pt x="17" y="47"/>
                </a:moveTo>
                <a:lnTo>
                  <a:pt x="11" y="71"/>
                </a:lnTo>
                <a:lnTo>
                  <a:pt x="11" y="83"/>
                </a:lnTo>
                <a:lnTo>
                  <a:pt x="23" y="95"/>
                </a:lnTo>
                <a:lnTo>
                  <a:pt x="35" y="95"/>
                </a:lnTo>
                <a:lnTo>
                  <a:pt x="53" y="77"/>
                </a:lnTo>
                <a:lnTo>
                  <a:pt x="59" y="59"/>
                </a:lnTo>
                <a:lnTo>
                  <a:pt x="59" y="24"/>
                </a:lnTo>
                <a:lnTo>
                  <a:pt x="47" y="12"/>
                </a:lnTo>
                <a:lnTo>
                  <a:pt x="29" y="12"/>
                </a:lnTo>
                <a:lnTo>
                  <a:pt x="23" y="24"/>
                </a:lnTo>
                <a:lnTo>
                  <a:pt x="17" y="47"/>
                </a:lnTo>
                <a:close/>
                <a:moveTo>
                  <a:pt x="17" y="47"/>
                </a:moveTo>
                <a:lnTo>
                  <a:pt x="17" y="4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8" name="Freeform 114"/>
          <p:cNvSpPr>
            <a:spLocks/>
          </p:cNvSpPr>
          <p:nvPr/>
        </p:nvSpPr>
        <p:spPr bwMode="auto">
          <a:xfrm>
            <a:off x="9021763" y="4724400"/>
            <a:ext cx="65087" cy="169863"/>
          </a:xfrm>
          <a:custGeom>
            <a:avLst/>
            <a:gdLst/>
            <a:ahLst/>
            <a:cxnLst>
              <a:cxn ang="0">
                <a:pos x="36" y="107"/>
              </a:cxn>
              <a:cxn ang="0">
                <a:pos x="24" y="107"/>
              </a:cxn>
              <a:cxn ang="0">
                <a:pos x="30" y="24"/>
              </a:cxn>
              <a:cxn ang="0">
                <a:pos x="18" y="36"/>
              </a:cxn>
              <a:cxn ang="0">
                <a:pos x="12" y="36"/>
              </a:cxn>
              <a:cxn ang="0">
                <a:pos x="0" y="42"/>
              </a:cxn>
              <a:cxn ang="0">
                <a:pos x="6" y="30"/>
              </a:cxn>
              <a:cxn ang="0">
                <a:pos x="18" y="24"/>
              </a:cxn>
              <a:cxn ang="0">
                <a:pos x="30" y="12"/>
              </a:cxn>
              <a:cxn ang="0">
                <a:pos x="36" y="0"/>
              </a:cxn>
              <a:cxn ang="0">
                <a:pos x="41" y="0"/>
              </a:cxn>
              <a:cxn ang="0">
                <a:pos x="36" y="107"/>
              </a:cxn>
            </a:cxnLst>
            <a:rect l="0" t="0" r="r" b="b"/>
            <a:pathLst>
              <a:path w="41" h="107">
                <a:moveTo>
                  <a:pt x="36" y="107"/>
                </a:moveTo>
                <a:lnTo>
                  <a:pt x="24" y="107"/>
                </a:lnTo>
                <a:lnTo>
                  <a:pt x="30" y="24"/>
                </a:lnTo>
                <a:lnTo>
                  <a:pt x="18" y="36"/>
                </a:lnTo>
                <a:lnTo>
                  <a:pt x="12" y="36"/>
                </a:lnTo>
                <a:lnTo>
                  <a:pt x="0" y="42"/>
                </a:lnTo>
                <a:lnTo>
                  <a:pt x="6" y="30"/>
                </a:lnTo>
                <a:lnTo>
                  <a:pt x="18" y="24"/>
                </a:lnTo>
                <a:lnTo>
                  <a:pt x="30" y="12"/>
                </a:lnTo>
                <a:lnTo>
                  <a:pt x="36" y="0"/>
                </a:lnTo>
                <a:lnTo>
                  <a:pt x="41" y="0"/>
                </a:lnTo>
                <a:lnTo>
                  <a:pt x="36" y="10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099" name="Rectangle 115"/>
          <p:cNvSpPr>
            <a:spLocks noChangeArrowheads="1"/>
          </p:cNvSpPr>
          <p:nvPr/>
        </p:nvSpPr>
        <p:spPr bwMode="auto">
          <a:xfrm>
            <a:off x="8458200" y="4537075"/>
            <a:ext cx="5413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W L</a:t>
            </a:r>
            <a:endParaRPr lang="en-US"/>
          </a:p>
        </p:txBody>
      </p:sp>
      <p:sp>
        <p:nvSpPr>
          <p:cNvPr id="170100" name="Freeform 116"/>
          <p:cNvSpPr>
            <a:spLocks noEditPoints="1"/>
          </p:cNvSpPr>
          <p:nvPr/>
        </p:nvSpPr>
        <p:spPr bwMode="auto">
          <a:xfrm>
            <a:off x="8947150" y="5448300"/>
            <a:ext cx="112713" cy="169863"/>
          </a:xfrm>
          <a:custGeom>
            <a:avLst/>
            <a:gdLst/>
            <a:ahLst/>
            <a:cxnLst>
              <a:cxn ang="0">
                <a:pos x="6" y="47"/>
              </a:cxn>
              <a:cxn ang="0">
                <a:pos x="12" y="30"/>
              </a:cxn>
              <a:cxn ang="0">
                <a:pos x="12" y="18"/>
              </a:cxn>
              <a:cxn ang="0">
                <a:pos x="23" y="12"/>
              </a:cxn>
              <a:cxn ang="0">
                <a:pos x="29" y="0"/>
              </a:cxn>
              <a:cxn ang="0">
                <a:pos x="53" y="0"/>
              </a:cxn>
              <a:cxn ang="0">
                <a:pos x="71" y="18"/>
              </a:cxn>
              <a:cxn ang="0">
                <a:pos x="71" y="59"/>
              </a:cxn>
              <a:cxn ang="0">
                <a:pos x="65" y="77"/>
              </a:cxn>
              <a:cxn ang="0">
                <a:pos x="59" y="89"/>
              </a:cxn>
              <a:cxn ang="0">
                <a:pos x="41" y="107"/>
              </a:cxn>
              <a:cxn ang="0">
                <a:pos x="6" y="89"/>
              </a:cxn>
              <a:cxn ang="0">
                <a:pos x="0" y="71"/>
              </a:cxn>
              <a:cxn ang="0">
                <a:pos x="6" y="47"/>
              </a:cxn>
              <a:cxn ang="0">
                <a:pos x="6" y="47"/>
              </a:cxn>
              <a:cxn ang="0">
                <a:pos x="6" y="47"/>
              </a:cxn>
              <a:cxn ang="0">
                <a:pos x="17" y="47"/>
              </a:cxn>
              <a:cxn ang="0">
                <a:pos x="12" y="71"/>
              </a:cxn>
              <a:cxn ang="0">
                <a:pos x="17" y="83"/>
              </a:cxn>
              <a:cxn ang="0">
                <a:pos x="29" y="95"/>
              </a:cxn>
              <a:cxn ang="0">
                <a:pos x="41" y="95"/>
              </a:cxn>
              <a:cxn ang="0">
                <a:pos x="47" y="89"/>
              </a:cxn>
              <a:cxn ang="0">
                <a:pos x="53" y="77"/>
              </a:cxn>
              <a:cxn ang="0">
                <a:pos x="59" y="53"/>
              </a:cxn>
              <a:cxn ang="0">
                <a:pos x="59" y="18"/>
              </a:cxn>
              <a:cxn ang="0">
                <a:pos x="53" y="12"/>
              </a:cxn>
              <a:cxn ang="0">
                <a:pos x="29" y="12"/>
              </a:cxn>
              <a:cxn ang="0">
                <a:pos x="23" y="24"/>
              </a:cxn>
              <a:cxn ang="0">
                <a:pos x="17" y="47"/>
              </a:cxn>
              <a:cxn ang="0">
                <a:pos x="17" y="47"/>
              </a:cxn>
              <a:cxn ang="0">
                <a:pos x="17" y="47"/>
              </a:cxn>
            </a:cxnLst>
            <a:rect l="0" t="0" r="r" b="b"/>
            <a:pathLst>
              <a:path w="71" h="107">
                <a:moveTo>
                  <a:pt x="6" y="47"/>
                </a:moveTo>
                <a:lnTo>
                  <a:pt x="12" y="30"/>
                </a:lnTo>
                <a:lnTo>
                  <a:pt x="12" y="18"/>
                </a:lnTo>
                <a:lnTo>
                  <a:pt x="23" y="12"/>
                </a:lnTo>
                <a:lnTo>
                  <a:pt x="29" y="0"/>
                </a:lnTo>
                <a:lnTo>
                  <a:pt x="53" y="0"/>
                </a:lnTo>
                <a:lnTo>
                  <a:pt x="71" y="18"/>
                </a:lnTo>
                <a:lnTo>
                  <a:pt x="71" y="59"/>
                </a:lnTo>
                <a:lnTo>
                  <a:pt x="65" y="77"/>
                </a:lnTo>
                <a:lnTo>
                  <a:pt x="59" y="89"/>
                </a:lnTo>
                <a:lnTo>
                  <a:pt x="41" y="107"/>
                </a:lnTo>
                <a:lnTo>
                  <a:pt x="6" y="89"/>
                </a:lnTo>
                <a:lnTo>
                  <a:pt x="0" y="71"/>
                </a:lnTo>
                <a:lnTo>
                  <a:pt x="6" y="47"/>
                </a:lnTo>
                <a:close/>
                <a:moveTo>
                  <a:pt x="6" y="47"/>
                </a:moveTo>
                <a:lnTo>
                  <a:pt x="6" y="47"/>
                </a:lnTo>
                <a:close/>
                <a:moveTo>
                  <a:pt x="17" y="47"/>
                </a:moveTo>
                <a:lnTo>
                  <a:pt x="12" y="71"/>
                </a:lnTo>
                <a:lnTo>
                  <a:pt x="17" y="83"/>
                </a:lnTo>
                <a:lnTo>
                  <a:pt x="29" y="95"/>
                </a:lnTo>
                <a:lnTo>
                  <a:pt x="41" y="95"/>
                </a:lnTo>
                <a:lnTo>
                  <a:pt x="47" y="89"/>
                </a:lnTo>
                <a:lnTo>
                  <a:pt x="53" y="77"/>
                </a:lnTo>
                <a:lnTo>
                  <a:pt x="59" y="53"/>
                </a:lnTo>
                <a:lnTo>
                  <a:pt x="59" y="18"/>
                </a:lnTo>
                <a:lnTo>
                  <a:pt x="53" y="12"/>
                </a:lnTo>
                <a:lnTo>
                  <a:pt x="29" y="12"/>
                </a:lnTo>
                <a:lnTo>
                  <a:pt x="23" y="24"/>
                </a:lnTo>
                <a:lnTo>
                  <a:pt x="17" y="47"/>
                </a:lnTo>
                <a:close/>
                <a:moveTo>
                  <a:pt x="17" y="47"/>
                </a:moveTo>
                <a:lnTo>
                  <a:pt x="17" y="4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01" name="Rectangle 117"/>
          <p:cNvSpPr>
            <a:spLocks noChangeArrowheads="1"/>
          </p:cNvSpPr>
          <p:nvPr/>
        </p:nvSpPr>
        <p:spPr bwMode="auto">
          <a:xfrm>
            <a:off x="7415213" y="4546600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170102" name="Freeform 118"/>
          <p:cNvSpPr>
            <a:spLocks/>
          </p:cNvSpPr>
          <p:nvPr/>
        </p:nvSpPr>
        <p:spPr bwMode="auto">
          <a:xfrm>
            <a:off x="8664575" y="4752975"/>
            <a:ext cx="76200" cy="169863"/>
          </a:xfrm>
          <a:custGeom>
            <a:avLst/>
            <a:gdLst/>
            <a:ahLst/>
            <a:cxnLst>
              <a:cxn ang="0">
                <a:pos x="48" y="101"/>
              </a:cxn>
              <a:cxn ang="0">
                <a:pos x="36" y="107"/>
              </a:cxn>
              <a:cxn ang="0">
                <a:pos x="30" y="24"/>
              </a:cxn>
              <a:cxn ang="0">
                <a:pos x="24" y="30"/>
              </a:cxn>
              <a:cxn ang="0">
                <a:pos x="18" y="30"/>
              </a:cxn>
              <a:cxn ang="0">
                <a:pos x="6" y="42"/>
              </a:cxn>
              <a:cxn ang="0">
                <a:pos x="0" y="30"/>
              </a:cxn>
              <a:cxn ang="0">
                <a:pos x="12" y="24"/>
              </a:cxn>
              <a:cxn ang="0">
                <a:pos x="18" y="12"/>
              </a:cxn>
              <a:cxn ang="0">
                <a:pos x="30" y="0"/>
              </a:cxn>
              <a:cxn ang="0">
                <a:pos x="42" y="0"/>
              </a:cxn>
              <a:cxn ang="0">
                <a:pos x="48" y="101"/>
              </a:cxn>
            </a:cxnLst>
            <a:rect l="0" t="0" r="r" b="b"/>
            <a:pathLst>
              <a:path w="48" h="107">
                <a:moveTo>
                  <a:pt x="48" y="101"/>
                </a:moveTo>
                <a:lnTo>
                  <a:pt x="36" y="107"/>
                </a:lnTo>
                <a:lnTo>
                  <a:pt x="30" y="24"/>
                </a:lnTo>
                <a:lnTo>
                  <a:pt x="24" y="30"/>
                </a:lnTo>
                <a:lnTo>
                  <a:pt x="18" y="30"/>
                </a:lnTo>
                <a:lnTo>
                  <a:pt x="6" y="42"/>
                </a:lnTo>
                <a:lnTo>
                  <a:pt x="0" y="30"/>
                </a:lnTo>
                <a:lnTo>
                  <a:pt x="12" y="24"/>
                </a:lnTo>
                <a:lnTo>
                  <a:pt x="18" y="12"/>
                </a:lnTo>
                <a:lnTo>
                  <a:pt x="30" y="0"/>
                </a:lnTo>
                <a:lnTo>
                  <a:pt x="42" y="0"/>
                </a:lnTo>
                <a:lnTo>
                  <a:pt x="48" y="101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03" name="Freeform 119"/>
          <p:cNvSpPr>
            <a:spLocks/>
          </p:cNvSpPr>
          <p:nvPr/>
        </p:nvSpPr>
        <p:spPr bwMode="auto">
          <a:xfrm>
            <a:off x="6804025" y="5853113"/>
            <a:ext cx="76200" cy="187325"/>
          </a:xfrm>
          <a:custGeom>
            <a:avLst/>
            <a:gdLst/>
            <a:ahLst/>
            <a:cxnLst>
              <a:cxn ang="0">
                <a:pos x="48" y="118"/>
              </a:cxn>
              <a:cxn ang="0">
                <a:pos x="30" y="118"/>
              </a:cxn>
              <a:cxn ang="0">
                <a:pos x="30" y="23"/>
              </a:cxn>
              <a:cxn ang="0">
                <a:pos x="12" y="41"/>
              </a:cxn>
              <a:cxn ang="0">
                <a:pos x="0" y="41"/>
              </a:cxn>
              <a:cxn ang="0">
                <a:pos x="0" y="29"/>
              </a:cxn>
              <a:cxn ang="0">
                <a:pos x="12" y="23"/>
              </a:cxn>
              <a:cxn ang="0">
                <a:pos x="36" y="0"/>
              </a:cxn>
              <a:cxn ang="0">
                <a:pos x="48" y="0"/>
              </a:cxn>
              <a:cxn ang="0">
                <a:pos x="48" y="118"/>
              </a:cxn>
            </a:cxnLst>
            <a:rect l="0" t="0" r="r" b="b"/>
            <a:pathLst>
              <a:path w="48" h="118">
                <a:moveTo>
                  <a:pt x="48" y="118"/>
                </a:moveTo>
                <a:lnTo>
                  <a:pt x="30" y="118"/>
                </a:lnTo>
                <a:lnTo>
                  <a:pt x="30" y="23"/>
                </a:lnTo>
                <a:lnTo>
                  <a:pt x="12" y="41"/>
                </a:lnTo>
                <a:lnTo>
                  <a:pt x="0" y="41"/>
                </a:lnTo>
                <a:lnTo>
                  <a:pt x="0" y="29"/>
                </a:lnTo>
                <a:lnTo>
                  <a:pt x="12" y="23"/>
                </a:lnTo>
                <a:lnTo>
                  <a:pt x="36" y="0"/>
                </a:lnTo>
                <a:lnTo>
                  <a:pt x="48" y="0"/>
                </a:lnTo>
                <a:lnTo>
                  <a:pt x="48" y="118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04" name="Rectangle 120"/>
          <p:cNvSpPr>
            <a:spLocks noChangeArrowheads="1"/>
          </p:cNvSpPr>
          <p:nvPr/>
        </p:nvSpPr>
        <p:spPr bwMode="auto">
          <a:xfrm>
            <a:off x="5724525" y="5419725"/>
            <a:ext cx="2032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70105" name="Freeform 121"/>
          <p:cNvSpPr>
            <a:spLocks/>
          </p:cNvSpPr>
          <p:nvPr/>
        </p:nvSpPr>
        <p:spPr bwMode="auto">
          <a:xfrm>
            <a:off x="7367588" y="3240088"/>
            <a:ext cx="114300" cy="122237"/>
          </a:xfrm>
          <a:custGeom>
            <a:avLst/>
            <a:gdLst/>
            <a:ahLst/>
            <a:cxnLst>
              <a:cxn ang="0">
                <a:pos x="30" y="77"/>
              </a:cxn>
              <a:cxn ang="0">
                <a:pos x="0" y="6"/>
              </a:cxn>
              <a:cxn ang="0">
                <a:pos x="12" y="6"/>
              </a:cxn>
              <a:cxn ang="0">
                <a:pos x="30" y="48"/>
              </a:cxn>
              <a:cxn ang="0">
                <a:pos x="36" y="59"/>
              </a:cxn>
              <a:cxn ang="0">
                <a:pos x="36" y="65"/>
              </a:cxn>
              <a:cxn ang="0">
                <a:pos x="36" y="59"/>
              </a:cxn>
              <a:cxn ang="0">
                <a:pos x="42" y="48"/>
              </a:cxn>
              <a:cxn ang="0">
                <a:pos x="54" y="0"/>
              </a:cxn>
              <a:cxn ang="0">
                <a:pos x="72" y="0"/>
              </a:cxn>
              <a:cxn ang="0">
                <a:pos x="42" y="77"/>
              </a:cxn>
              <a:cxn ang="0">
                <a:pos x="30" y="77"/>
              </a:cxn>
            </a:cxnLst>
            <a:rect l="0" t="0" r="r" b="b"/>
            <a:pathLst>
              <a:path w="72" h="77">
                <a:moveTo>
                  <a:pt x="30" y="77"/>
                </a:moveTo>
                <a:lnTo>
                  <a:pt x="0" y="6"/>
                </a:lnTo>
                <a:lnTo>
                  <a:pt x="12" y="6"/>
                </a:lnTo>
                <a:lnTo>
                  <a:pt x="30" y="48"/>
                </a:lnTo>
                <a:lnTo>
                  <a:pt x="36" y="59"/>
                </a:lnTo>
                <a:lnTo>
                  <a:pt x="36" y="65"/>
                </a:lnTo>
                <a:lnTo>
                  <a:pt x="36" y="59"/>
                </a:lnTo>
                <a:lnTo>
                  <a:pt x="42" y="48"/>
                </a:lnTo>
                <a:lnTo>
                  <a:pt x="54" y="0"/>
                </a:lnTo>
                <a:lnTo>
                  <a:pt x="72" y="0"/>
                </a:lnTo>
                <a:lnTo>
                  <a:pt x="42" y="77"/>
                </a:lnTo>
                <a:lnTo>
                  <a:pt x="30" y="7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06" name="Rectangle 122"/>
          <p:cNvSpPr>
            <a:spLocks noChangeArrowheads="1"/>
          </p:cNvSpPr>
          <p:nvPr/>
        </p:nvSpPr>
        <p:spPr bwMode="auto">
          <a:xfrm>
            <a:off x="5921375" y="5618163"/>
            <a:ext cx="1412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170107" name="Rectangle 123"/>
          <p:cNvSpPr>
            <a:spLocks noChangeArrowheads="1"/>
          </p:cNvSpPr>
          <p:nvPr/>
        </p:nvSpPr>
        <p:spPr bwMode="auto">
          <a:xfrm>
            <a:off x="6269038" y="3060700"/>
            <a:ext cx="3206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G </a:t>
            </a:r>
            <a:endParaRPr lang="en-US"/>
          </a:p>
        </p:txBody>
      </p:sp>
      <p:sp>
        <p:nvSpPr>
          <p:cNvPr id="170108" name="Rectangle 124"/>
          <p:cNvSpPr>
            <a:spLocks noChangeArrowheads="1"/>
          </p:cNvSpPr>
          <p:nvPr/>
        </p:nvSpPr>
        <p:spPr bwMode="auto">
          <a:xfrm>
            <a:off x="6072188" y="4518025"/>
            <a:ext cx="14128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170109" name="Freeform 125"/>
          <p:cNvSpPr>
            <a:spLocks/>
          </p:cNvSpPr>
          <p:nvPr/>
        </p:nvSpPr>
        <p:spPr bwMode="auto">
          <a:xfrm>
            <a:off x="6513513" y="3240088"/>
            <a:ext cx="112712" cy="122237"/>
          </a:xfrm>
          <a:custGeom>
            <a:avLst/>
            <a:gdLst/>
            <a:ahLst/>
            <a:cxnLst>
              <a:cxn ang="0">
                <a:pos x="30" y="77"/>
              </a:cxn>
              <a:cxn ang="0">
                <a:pos x="0" y="0"/>
              </a:cxn>
              <a:cxn ang="0">
                <a:pos x="18" y="0"/>
              </a:cxn>
              <a:cxn ang="0">
                <a:pos x="30" y="48"/>
              </a:cxn>
              <a:cxn ang="0">
                <a:pos x="35" y="53"/>
              </a:cxn>
              <a:cxn ang="0">
                <a:pos x="35" y="59"/>
              </a:cxn>
              <a:cxn ang="0">
                <a:pos x="41" y="53"/>
              </a:cxn>
              <a:cxn ang="0">
                <a:pos x="41" y="48"/>
              </a:cxn>
              <a:cxn ang="0">
                <a:pos x="59" y="0"/>
              </a:cxn>
              <a:cxn ang="0">
                <a:pos x="71" y="0"/>
              </a:cxn>
              <a:cxn ang="0">
                <a:pos x="41" y="77"/>
              </a:cxn>
              <a:cxn ang="0">
                <a:pos x="30" y="77"/>
              </a:cxn>
            </a:cxnLst>
            <a:rect l="0" t="0" r="r" b="b"/>
            <a:pathLst>
              <a:path w="71" h="77">
                <a:moveTo>
                  <a:pt x="30" y="77"/>
                </a:moveTo>
                <a:lnTo>
                  <a:pt x="0" y="0"/>
                </a:lnTo>
                <a:lnTo>
                  <a:pt x="18" y="0"/>
                </a:lnTo>
                <a:lnTo>
                  <a:pt x="30" y="48"/>
                </a:lnTo>
                <a:lnTo>
                  <a:pt x="35" y="53"/>
                </a:lnTo>
                <a:lnTo>
                  <a:pt x="35" y="59"/>
                </a:lnTo>
                <a:lnTo>
                  <a:pt x="41" y="53"/>
                </a:lnTo>
                <a:lnTo>
                  <a:pt x="41" y="48"/>
                </a:lnTo>
                <a:lnTo>
                  <a:pt x="59" y="0"/>
                </a:lnTo>
                <a:lnTo>
                  <a:pt x="71" y="0"/>
                </a:lnTo>
                <a:lnTo>
                  <a:pt x="41" y="77"/>
                </a:lnTo>
                <a:lnTo>
                  <a:pt x="30" y="77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0" name="Rectangle 126"/>
          <p:cNvSpPr>
            <a:spLocks noChangeArrowheads="1"/>
          </p:cNvSpPr>
          <p:nvPr/>
        </p:nvSpPr>
        <p:spPr bwMode="auto">
          <a:xfrm>
            <a:off x="7180263" y="4414838"/>
            <a:ext cx="1857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170111" name="Line 127"/>
          <p:cNvSpPr>
            <a:spLocks noChangeShapeType="1"/>
          </p:cNvSpPr>
          <p:nvPr/>
        </p:nvSpPr>
        <p:spPr bwMode="auto">
          <a:xfrm flipV="1">
            <a:off x="6889750" y="2055813"/>
            <a:ext cx="149225" cy="6111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2" name="Line 128"/>
          <p:cNvSpPr>
            <a:spLocks noChangeShapeType="1"/>
          </p:cNvSpPr>
          <p:nvPr/>
        </p:nvSpPr>
        <p:spPr bwMode="auto">
          <a:xfrm>
            <a:off x="6429375" y="4640263"/>
            <a:ext cx="582613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3" name="Rectangle 129"/>
          <p:cNvSpPr>
            <a:spLocks noChangeArrowheads="1"/>
          </p:cNvSpPr>
          <p:nvPr/>
        </p:nvSpPr>
        <p:spPr bwMode="auto">
          <a:xfrm>
            <a:off x="7115175" y="3070225"/>
            <a:ext cx="1857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170114" name="Line 130"/>
          <p:cNvSpPr>
            <a:spLocks noChangeShapeType="1"/>
          </p:cNvSpPr>
          <p:nvPr/>
        </p:nvSpPr>
        <p:spPr bwMode="auto">
          <a:xfrm flipV="1">
            <a:off x="7011988" y="2422525"/>
            <a:ext cx="1587" cy="9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5" name="Freeform 131"/>
          <p:cNvSpPr>
            <a:spLocks/>
          </p:cNvSpPr>
          <p:nvPr/>
        </p:nvSpPr>
        <p:spPr bwMode="auto">
          <a:xfrm>
            <a:off x="7021513" y="5570538"/>
            <a:ext cx="7937" cy="9525"/>
          </a:xfrm>
          <a:custGeom>
            <a:avLst/>
            <a:gdLst/>
            <a:ahLst/>
            <a:cxnLst>
              <a:cxn ang="0">
                <a:pos x="5" y="6"/>
              </a:cxn>
              <a:cxn ang="0">
                <a:pos x="0" y="6"/>
              </a:cxn>
              <a:cxn ang="0">
                <a:pos x="0" y="0"/>
              </a:cxn>
            </a:cxnLst>
            <a:rect l="0" t="0" r="r" b="b"/>
            <a:pathLst>
              <a:path w="5" h="6">
                <a:moveTo>
                  <a:pt x="5" y="6"/>
                </a:moveTo>
                <a:lnTo>
                  <a:pt x="0" y="6"/>
                </a:lnTo>
                <a:lnTo>
                  <a:pt x="0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6" name="Freeform 132"/>
          <p:cNvSpPr>
            <a:spLocks/>
          </p:cNvSpPr>
          <p:nvPr/>
        </p:nvSpPr>
        <p:spPr bwMode="auto">
          <a:xfrm>
            <a:off x="6664325" y="4584700"/>
            <a:ext cx="149225" cy="112713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6" y="17"/>
              </a:cxn>
              <a:cxn ang="0">
                <a:pos x="11" y="11"/>
              </a:cxn>
              <a:cxn ang="0">
                <a:pos x="29" y="0"/>
              </a:cxn>
              <a:cxn ang="0">
                <a:pos x="65" y="0"/>
              </a:cxn>
              <a:cxn ang="0">
                <a:pos x="82" y="11"/>
              </a:cxn>
              <a:cxn ang="0">
                <a:pos x="88" y="17"/>
              </a:cxn>
              <a:cxn ang="0">
                <a:pos x="94" y="35"/>
              </a:cxn>
              <a:cxn ang="0">
                <a:pos x="82" y="59"/>
              </a:cxn>
              <a:cxn ang="0">
                <a:pos x="47" y="71"/>
              </a:cxn>
              <a:cxn ang="0">
                <a:pos x="11" y="59"/>
              </a:cxn>
              <a:cxn ang="0">
                <a:pos x="0" y="35"/>
              </a:cxn>
            </a:cxnLst>
            <a:rect l="0" t="0" r="r" b="b"/>
            <a:pathLst>
              <a:path w="94" h="71">
                <a:moveTo>
                  <a:pt x="0" y="35"/>
                </a:moveTo>
                <a:lnTo>
                  <a:pt x="6" y="17"/>
                </a:lnTo>
                <a:lnTo>
                  <a:pt x="11" y="11"/>
                </a:lnTo>
                <a:lnTo>
                  <a:pt x="29" y="0"/>
                </a:lnTo>
                <a:lnTo>
                  <a:pt x="65" y="0"/>
                </a:lnTo>
                <a:lnTo>
                  <a:pt x="82" y="11"/>
                </a:lnTo>
                <a:lnTo>
                  <a:pt x="88" y="17"/>
                </a:lnTo>
                <a:lnTo>
                  <a:pt x="94" y="35"/>
                </a:lnTo>
                <a:lnTo>
                  <a:pt x="82" y="59"/>
                </a:lnTo>
                <a:lnTo>
                  <a:pt x="47" y="71"/>
                </a:lnTo>
                <a:lnTo>
                  <a:pt x="11" y="59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7" name="Rectangle 133"/>
          <p:cNvSpPr>
            <a:spLocks noChangeArrowheads="1"/>
          </p:cNvSpPr>
          <p:nvPr/>
        </p:nvSpPr>
        <p:spPr bwMode="auto">
          <a:xfrm>
            <a:off x="7029450" y="5345113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8" name="Rectangle 134"/>
          <p:cNvSpPr>
            <a:spLocks noChangeArrowheads="1"/>
          </p:cNvSpPr>
          <p:nvPr/>
        </p:nvSpPr>
        <p:spPr bwMode="auto">
          <a:xfrm>
            <a:off x="7029450" y="5045075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19" name="Rectangle 135"/>
          <p:cNvSpPr>
            <a:spLocks noChangeArrowheads="1"/>
          </p:cNvSpPr>
          <p:nvPr/>
        </p:nvSpPr>
        <p:spPr bwMode="auto">
          <a:xfrm>
            <a:off x="7029450" y="4913313"/>
            <a:ext cx="9525" cy="650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0" name="Rectangle 136"/>
          <p:cNvSpPr>
            <a:spLocks noChangeArrowheads="1"/>
          </p:cNvSpPr>
          <p:nvPr/>
        </p:nvSpPr>
        <p:spPr bwMode="auto">
          <a:xfrm>
            <a:off x="7029450" y="4611688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1" name="Rectangle 137"/>
          <p:cNvSpPr>
            <a:spLocks noChangeArrowheads="1"/>
          </p:cNvSpPr>
          <p:nvPr/>
        </p:nvSpPr>
        <p:spPr bwMode="auto">
          <a:xfrm>
            <a:off x="7029450" y="4311650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2" name="Rectangle 138"/>
          <p:cNvSpPr>
            <a:spLocks noChangeArrowheads="1"/>
          </p:cNvSpPr>
          <p:nvPr/>
        </p:nvSpPr>
        <p:spPr bwMode="auto">
          <a:xfrm>
            <a:off x="7029450" y="4179888"/>
            <a:ext cx="9525" cy="650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3" name="Rectangle 139"/>
          <p:cNvSpPr>
            <a:spLocks noChangeArrowheads="1"/>
          </p:cNvSpPr>
          <p:nvPr/>
        </p:nvSpPr>
        <p:spPr bwMode="auto">
          <a:xfrm>
            <a:off x="7029450" y="3879850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4" name="Rectangle 140"/>
          <p:cNvSpPr>
            <a:spLocks noChangeArrowheads="1"/>
          </p:cNvSpPr>
          <p:nvPr/>
        </p:nvSpPr>
        <p:spPr bwMode="auto">
          <a:xfrm>
            <a:off x="7029450" y="3578225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5" name="Rectangle 141"/>
          <p:cNvSpPr>
            <a:spLocks noChangeArrowheads="1"/>
          </p:cNvSpPr>
          <p:nvPr/>
        </p:nvSpPr>
        <p:spPr bwMode="auto">
          <a:xfrm>
            <a:off x="7029450" y="3446463"/>
            <a:ext cx="9525" cy="666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6" name="Rectangle 142"/>
          <p:cNvSpPr>
            <a:spLocks noChangeArrowheads="1"/>
          </p:cNvSpPr>
          <p:nvPr/>
        </p:nvSpPr>
        <p:spPr bwMode="auto">
          <a:xfrm>
            <a:off x="7029450" y="3146425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7" name="Rectangle 143"/>
          <p:cNvSpPr>
            <a:spLocks noChangeArrowheads="1"/>
          </p:cNvSpPr>
          <p:nvPr/>
        </p:nvSpPr>
        <p:spPr bwMode="auto">
          <a:xfrm>
            <a:off x="7029450" y="2846388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8" name="Rectangle 144"/>
          <p:cNvSpPr>
            <a:spLocks noChangeArrowheads="1"/>
          </p:cNvSpPr>
          <p:nvPr/>
        </p:nvSpPr>
        <p:spPr bwMode="auto">
          <a:xfrm>
            <a:off x="7029450" y="2714625"/>
            <a:ext cx="9525" cy="650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29" name="Rectangle 145"/>
          <p:cNvSpPr>
            <a:spLocks noChangeArrowheads="1"/>
          </p:cNvSpPr>
          <p:nvPr/>
        </p:nvSpPr>
        <p:spPr bwMode="auto">
          <a:xfrm>
            <a:off x="7029450" y="2413000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0" name="Rectangle 146"/>
          <p:cNvSpPr>
            <a:spLocks noChangeArrowheads="1"/>
          </p:cNvSpPr>
          <p:nvPr/>
        </p:nvSpPr>
        <p:spPr bwMode="auto">
          <a:xfrm>
            <a:off x="7029450" y="2112963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1" name="Rectangle 147"/>
          <p:cNvSpPr>
            <a:spLocks noChangeArrowheads="1"/>
          </p:cNvSpPr>
          <p:nvPr/>
        </p:nvSpPr>
        <p:spPr bwMode="auto">
          <a:xfrm>
            <a:off x="7029450" y="1981200"/>
            <a:ext cx="9525" cy="650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2" name="Line 148"/>
          <p:cNvSpPr>
            <a:spLocks noChangeShapeType="1"/>
          </p:cNvSpPr>
          <p:nvPr/>
        </p:nvSpPr>
        <p:spPr bwMode="auto">
          <a:xfrm>
            <a:off x="6719888" y="2093913"/>
            <a:ext cx="1587" cy="10334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3" name="Freeform 149"/>
          <p:cNvSpPr>
            <a:spLocks/>
          </p:cNvSpPr>
          <p:nvPr/>
        </p:nvSpPr>
        <p:spPr bwMode="auto">
          <a:xfrm>
            <a:off x="6635750" y="3043238"/>
            <a:ext cx="168275" cy="263525"/>
          </a:xfrm>
          <a:custGeom>
            <a:avLst/>
            <a:gdLst/>
            <a:ahLst/>
            <a:cxnLst>
              <a:cxn ang="0">
                <a:pos x="53" y="166"/>
              </a:cxn>
              <a:cxn ang="0">
                <a:pos x="0" y="0"/>
              </a:cxn>
              <a:cxn ang="0">
                <a:pos x="53" y="41"/>
              </a:cxn>
              <a:cxn ang="0">
                <a:pos x="106" y="0"/>
              </a:cxn>
              <a:cxn ang="0">
                <a:pos x="53" y="166"/>
              </a:cxn>
            </a:cxnLst>
            <a:rect l="0" t="0" r="r" b="b"/>
            <a:pathLst>
              <a:path w="106" h="166">
                <a:moveTo>
                  <a:pt x="53" y="166"/>
                </a:moveTo>
                <a:lnTo>
                  <a:pt x="0" y="0"/>
                </a:lnTo>
                <a:lnTo>
                  <a:pt x="53" y="41"/>
                </a:lnTo>
                <a:lnTo>
                  <a:pt x="106" y="0"/>
                </a:lnTo>
                <a:lnTo>
                  <a:pt x="53" y="16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4" name="Line 150"/>
          <p:cNvSpPr>
            <a:spLocks noChangeShapeType="1"/>
          </p:cNvSpPr>
          <p:nvPr/>
        </p:nvSpPr>
        <p:spPr bwMode="auto">
          <a:xfrm>
            <a:off x="7011988" y="5795963"/>
            <a:ext cx="1587" cy="10429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5" name="Freeform 151"/>
          <p:cNvSpPr>
            <a:spLocks/>
          </p:cNvSpPr>
          <p:nvPr/>
        </p:nvSpPr>
        <p:spPr bwMode="auto">
          <a:xfrm>
            <a:off x="6935788" y="5618163"/>
            <a:ext cx="160337" cy="261937"/>
          </a:xfrm>
          <a:custGeom>
            <a:avLst/>
            <a:gdLst/>
            <a:ahLst/>
            <a:cxnLst>
              <a:cxn ang="0">
                <a:pos x="48" y="0"/>
              </a:cxn>
              <a:cxn ang="0">
                <a:pos x="101" y="165"/>
              </a:cxn>
              <a:cxn ang="0">
                <a:pos x="48" y="124"/>
              </a:cxn>
              <a:cxn ang="0">
                <a:pos x="0" y="165"/>
              </a:cxn>
              <a:cxn ang="0">
                <a:pos x="48" y="0"/>
              </a:cxn>
            </a:cxnLst>
            <a:rect l="0" t="0" r="r" b="b"/>
            <a:pathLst>
              <a:path w="101" h="165">
                <a:moveTo>
                  <a:pt x="48" y="0"/>
                </a:moveTo>
                <a:lnTo>
                  <a:pt x="101" y="165"/>
                </a:lnTo>
                <a:lnTo>
                  <a:pt x="48" y="124"/>
                </a:lnTo>
                <a:lnTo>
                  <a:pt x="0" y="165"/>
                </a:lnTo>
                <a:lnTo>
                  <a:pt x="48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36" name="Rectangle 152"/>
          <p:cNvSpPr>
            <a:spLocks noChangeArrowheads="1"/>
          </p:cNvSpPr>
          <p:nvPr/>
        </p:nvSpPr>
        <p:spPr bwMode="auto">
          <a:xfrm>
            <a:off x="7218363" y="6510338"/>
            <a:ext cx="2698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F </a:t>
            </a:r>
            <a:endParaRPr lang="en-US"/>
          </a:p>
        </p:txBody>
      </p:sp>
      <p:sp>
        <p:nvSpPr>
          <p:cNvPr id="170137" name="Rectangle 153"/>
          <p:cNvSpPr>
            <a:spLocks noChangeArrowheads="1"/>
          </p:cNvSpPr>
          <p:nvPr/>
        </p:nvSpPr>
        <p:spPr bwMode="auto">
          <a:xfrm>
            <a:off x="7489825" y="6678613"/>
            <a:ext cx="98425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70138" name="Freeform 154"/>
          <p:cNvSpPr>
            <a:spLocks/>
          </p:cNvSpPr>
          <p:nvPr/>
        </p:nvSpPr>
        <p:spPr bwMode="auto">
          <a:xfrm>
            <a:off x="7199313" y="6407150"/>
            <a:ext cx="177800" cy="46038"/>
          </a:xfrm>
          <a:custGeom>
            <a:avLst/>
            <a:gdLst/>
            <a:ahLst/>
            <a:cxnLst>
              <a:cxn ang="0">
                <a:pos x="0" y="29"/>
              </a:cxn>
              <a:cxn ang="0">
                <a:pos x="112" y="29"/>
              </a:cxn>
              <a:cxn ang="0">
                <a:pos x="59" y="0"/>
              </a:cxn>
            </a:cxnLst>
            <a:rect l="0" t="0" r="r" b="b"/>
            <a:pathLst>
              <a:path w="112" h="29">
                <a:moveTo>
                  <a:pt x="0" y="29"/>
                </a:moveTo>
                <a:lnTo>
                  <a:pt x="112" y="29"/>
                </a:lnTo>
                <a:lnTo>
                  <a:pt x="59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43" name="Line 159"/>
          <p:cNvSpPr>
            <a:spLocks noChangeShapeType="1"/>
          </p:cNvSpPr>
          <p:nvPr/>
        </p:nvSpPr>
        <p:spPr bwMode="auto">
          <a:xfrm>
            <a:off x="6738938" y="3362325"/>
            <a:ext cx="2905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44" name="Rectangle 160"/>
          <p:cNvSpPr>
            <a:spLocks noChangeArrowheads="1"/>
          </p:cNvSpPr>
          <p:nvPr/>
        </p:nvSpPr>
        <p:spPr bwMode="auto">
          <a:xfrm>
            <a:off x="6738938" y="3316288"/>
            <a:ext cx="9525" cy="2333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45" name="Rectangle 161"/>
          <p:cNvSpPr>
            <a:spLocks noChangeArrowheads="1"/>
          </p:cNvSpPr>
          <p:nvPr/>
        </p:nvSpPr>
        <p:spPr bwMode="auto">
          <a:xfrm>
            <a:off x="6738938" y="3616325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46" name="Rectangle 162"/>
          <p:cNvSpPr>
            <a:spLocks noChangeArrowheads="1"/>
          </p:cNvSpPr>
          <p:nvPr/>
        </p:nvSpPr>
        <p:spPr bwMode="auto">
          <a:xfrm>
            <a:off x="6738938" y="3916363"/>
            <a:ext cx="9525" cy="666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47" name="Rectangle 163"/>
          <p:cNvSpPr>
            <a:spLocks noChangeArrowheads="1"/>
          </p:cNvSpPr>
          <p:nvPr/>
        </p:nvSpPr>
        <p:spPr bwMode="auto">
          <a:xfrm>
            <a:off x="6738938" y="4048125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48" name="Rectangle 164"/>
          <p:cNvSpPr>
            <a:spLocks noChangeArrowheads="1"/>
          </p:cNvSpPr>
          <p:nvPr/>
        </p:nvSpPr>
        <p:spPr bwMode="auto">
          <a:xfrm>
            <a:off x="6738938" y="4349750"/>
            <a:ext cx="9525" cy="234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50" name="Freeform 166"/>
          <p:cNvSpPr>
            <a:spLocks/>
          </p:cNvSpPr>
          <p:nvPr/>
        </p:nvSpPr>
        <p:spPr bwMode="auto">
          <a:xfrm>
            <a:off x="6945313" y="2093913"/>
            <a:ext cx="150812" cy="112712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6" y="18"/>
              </a:cxn>
              <a:cxn ang="0">
                <a:pos x="18" y="12"/>
              </a:cxn>
              <a:cxn ang="0">
                <a:pos x="30" y="0"/>
              </a:cxn>
              <a:cxn ang="0">
                <a:pos x="65" y="0"/>
              </a:cxn>
              <a:cxn ang="0">
                <a:pos x="83" y="12"/>
              </a:cxn>
              <a:cxn ang="0">
                <a:pos x="89" y="18"/>
              </a:cxn>
              <a:cxn ang="0">
                <a:pos x="95" y="36"/>
              </a:cxn>
              <a:cxn ang="0">
                <a:pos x="83" y="59"/>
              </a:cxn>
              <a:cxn ang="0">
                <a:pos x="48" y="71"/>
              </a:cxn>
              <a:cxn ang="0">
                <a:pos x="30" y="65"/>
              </a:cxn>
              <a:cxn ang="0">
                <a:pos x="18" y="59"/>
              </a:cxn>
              <a:cxn ang="0">
                <a:pos x="6" y="47"/>
              </a:cxn>
              <a:cxn ang="0">
                <a:pos x="0" y="36"/>
              </a:cxn>
            </a:cxnLst>
            <a:rect l="0" t="0" r="r" b="b"/>
            <a:pathLst>
              <a:path w="95" h="71">
                <a:moveTo>
                  <a:pt x="0" y="36"/>
                </a:moveTo>
                <a:lnTo>
                  <a:pt x="6" y="18"/>
                </a:lnTo>
                <a:lnTo>
                  <a:pt x="18" y="12"/>
                </a:lnTo>
                <a:lnTo>
                  <a:pt x="30" y="0"/>
                </a:lnTo>
                <a:lnTo>
                  <a:pt x="65" y="0"/>
                </a:lnTo>
                <a:lnTo>
                  <a:pt x="83" y="12"/>
                </a:lnTo>
                <a:lnTo>
                  <a:pt x="89" y="18"/>
                </a:lnTo>
                <a:lnTo>
                  <a:pt x="95" y="36"/>
                </a:lnTo>
                <a:lnTo>
                  <a:pt x="83" y="59"/>
                </a:lnTo>
                <a:lnTo>
                  <a:pt x="48" y="71"/>
                </a:lnTo>
                <a:lnTo>
                  <a:pt x="30" y="65"/>
                </a:lnTo>
                <a:lnTo>
                  <a:pt x="18" y="59"/>
                </a:lnTo>
                <a:lnTo>
                  <a:pt x="6" y="47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51" name="Freeform 167"/>
          <p:cNvSpPr>
            <a:spLocks/>
          </p:cNvSpPr>
          <p:nvPr/>
        </p:nvSpPr>
        <p:spPr bwMode="auto">
          <a:xfrm>
            <a:off x="6935788" y="3297238"/>
            <a:ext cx="150812" cy="112712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12" y="12"/>
              </a:cxn>
              <a:cxn ang="0">
                <a:pos x="48" y="0"/>
              </a:cxn>
              <a:cxn ang="0">
                <a:pos x="83" y="12"/>
              </a:cxn>
              <a:cxn ang="0">
                <a:pos x="95" y="35"/>
              </a:cxn>
              <a:cxn ang="0">
                <a:pos x="89" y="53"/>
              </a:cxn>
              <a:cxn ang="0">
                <a:pos x="83" y="65"/>
              </a:cxn>
              <a:cxn ang="0">
                <a:pos x="65" y="71"/>
              </a:cxn>
              <a:cxn ang="0">
                <a:pos x="30" y="71"/>
              </a:cxn>
              <a:cxn ang="0">
                <a:pos x="12" y="65"/>
              </a:cxn>
              <a:cxn ang="0">
                <a:pos x="6" y="53"/>
              </a:cxn>
              <a:cxn ang="0">
                <a:pos x="0" y="35"/>
              </a:cxn>
            </a:cxnLst>
            <a:rect l="0" t="0" r="r" b="b"/>
            <a:pathLst>
              <a:path w="95" h="71">
                <a:moveTo>
                  <a:pt x="0" y="35"/>
                </a:moveTo>
                <a:lnTo>
                  <a:pt x="12" y="12"/>
                </a:lnTo>
                <a:lnTo>
                  <a:pt x="48" y="0"/>
                </a:lnTo>
                <a:lnTo>
                  <a:pt x="83" y="12"/>
                </a:lnTo>
                <a:lnTo>
                  <a:pt x="95" y="35"/>
                </a:lnTo>
                <a:lnTo>
                  <a:pt x="89" y="53"/>
                </a:lnTo>
                <a:lnTo>
                  <a:pt x="83" y="65"/>
                </a:lnTo>
                <a:lnTo>
                  <a:pt x="65" y="71"/>
                </a:lnTo>
                <a:lnTo>
                  <a:pt x="30" y="71"/>
                </a:lnTo>
                <a:lnTo>
                  <a:pt x="12" y="65"/>
                </a:lnTo>
                <a:lnTo>
                  <a:pt x="6" y="53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52" name="Freeform 168"/>
          <p:cNvSpPr>
            <a:spLocks/>
          </p:cNvSpPr>
          <p:nvPr/>
        </p:nvSpPr>
        <p:spPr bwMode="auto">
          <a:xfrm>
            <a:off x="6945313" y="4584700"/>
            <a:ext cx="150812" cy="112713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6" y="17"/>
              </a:cxn>
              <a:cxn ang="0">
                <a:pos x="18" y="11"/>
              </a:cxn>
              <a:cxn ang="0">
                <a:pos x="30" y="0"/>
              </a:cxn>
              <a:cxn ang="0">
                <a:pos x="65" y="0"/>
              </a:cxn>
              <a:cxn ang="0">
                <a:pos x="83" y="11"/>
              </a:cxn>
              <a:cxn ang="0">
                <a:pos x="89" y="17"/>
              </a:cxn>
              <a:cxn ang="0">
                <a:pos x="95" y="35"/>
              </a:cxn>
              <a:cxn ang="0">
                <a:pos x="83" y="59"/>
              </a:cxn>
              <a:cxn ang="0">
                <a:pos x="48" y="71"/>
              </a:cxn>
              <a:cxn ang="0">
                <a:pos x="30" y="65"/>
              </a:cxn>
              <a:cxn ang="0">
                <a:pos x="18" y="59"/>
              </a:cxn>
              <a:cxn ang="0">
                <a:pos x="6" y="47"/>
              </a:cxn>
              <a:cxn ang="0">
                <a:pos x="0" y="35"/>
              </a:cxn>
            </a:cxnLst>
            <a:rect l="0" t="0" r="r" b="b"/>
            <a:pathLst>
              <a:path w="95" h="71">
                <a:moveTo>
                  <a:pt x="0" y="35"/>
                </a:moveTo>
                <a:lnTo>
                  <a:pt x="6" y="17"/>
                </a:lnTo>
                <a:lnTo>
                  <a:pt x="18" y="11"/>
                </a:lnTo>
                <a:lnTo>
                  <a:pt x="30" y="0"/>
                </a:lnTo>
                <a:lnTo>
                  <a:pt x="65" y="0"/>
                </a:lnTo>
                <a:lnTo>
                  <a:pt x="83" y="11"/>
                </a:lnTo>
                <a:lnTo>
                  <a:pt x="89" y="17"/>
                </a:lnTo>
                <a:lnTo>
                  <a:pt x="95" y="35"/>
                </a:lnTo>
                <a:lnTo>
                  <a:pt x="83" y="59"/>
                </a:lnTo>
                <a:lnTo>
                  <a:pt x="48" y="71"/>
                </a:lnTo>
                <a:lnTo>
                  <a:pt x="30" y="65"/>
                </a:lnTo>
                <a:lnTo>
                  <a:pt x="18" y="59"/>
                </a:lnTo>
                <a:lnTo>
                  <a:pt x="6" y="47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53" name="Freeform 169"/>
          <p:cNvSpPr>
            <a:spLocks/>
          </p:cNvSpPr>
          <p:nvPr/>
        </p:nvSpPr>
        <p:spPr bwMode="auto">
          <a:xfrm>
            <a:off x="6383338" y="2316163"/>
            <a:ext cx="169862" cy="46037"/>
          </a:xfrm>
          <a:custGeom>
            <a:avLst/>
            <a:gdLst/>
            <a:ahLst/>
            <a:cxnLst>
              <a:cxn ang="0">
                <a:pos x="0" y="29"/>
              </a:cxn>
              <a:cxn ang="0">
                <a:pos x="107" y="29"/>
              </a:cxn>
              <a:cxn ang="0">
                <a:pos x="54" y="0"/>
              </a:cxn>
            </a:cxnLst>
            <a:rect l="0" t="0" r="r" b="b"/>
            <a:pathLst>
              <a:path w="107" h="29">
                <a:moveTo>
                  <a:pt x="0" y="29"/>
                </a:moveTo>
                <a:lnTo>
                  <a:pt x="107" y="29"/>
                </a:lnTo>
                <a:lnTo>
                  <a:pt x="54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155" name="Rectangle 171"/>
          <p:cNvSpPr>
            <a:spLocks noChangeArrowheads="1"/>
          </p:cNvSpPr>
          <p:nvPr/>
        </p:nvSpPr>
        <p:spPr bwMode="auto">
          <a:xfrm>
            <a:off x="6578600" y="2422525"/>
            <a:ext cx="8890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Arial" charset="0"/>
              </a:rPr>
              <a:t>s</a:t>
            </a:r>
            <a:endParaRPr lang="en-US"/>
          </a:p>
        </p:txBody>
      </p:sp>
      <p:sp>
        <p:nvSpPr>
          <p:cNvPr id="170156" name="Rectangle 172"/>
          <p:cNvSpPr>
            <a:spLocks noChangeArrowheads="1"/>
          </p:cNvSpPr>
          <p:nvPr/>
        </p:nvSpPr>
        <p:spPr bwMode="auto">
          <a:xfrm>
            <a:off x="6767513" y="4330700"/>
            <a:ext cx="1778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100">
                <a:solidFill>
                  <a:srgbClr val="000000"/>
                </a:solidFill>
                <a:latin typeface="Arial" charset="0"/>
              </a:rPr>
              <a:t>P</a:t>
            </a:r>
            <a:endParaRPr lang="en-US"/>
          </a:p>
        </p:txBody>
      </p:sp>
      <p:sp>
        <p:nvSpPr>
          <p:cNvPr id="170158" name="Rectangle 174"/>
          <p:cNvSpPr>
            <a:spLocks noChangeArrowheads="1"/>
          </p:cNvSpPr>
          <p:nvPr/>
        </p:nvSpPr>
        <p:spPr bwMode="auto">
          <a:xfrm>
            <a:off x="6789738" y="2590800"/>
            <a:ext cx="2968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latin typeface="Symbol" pitchFamily="18" charset="2"/>
              </a:rPr>
              <a:t>F</a:t>
            </a:r>
            <a:endParaRPr lang="en-US" sz="1200"/>
          </a:p>
        </p:txBody>
      </p:sp>
      <p:sp>
        <p:nvSpPr>
          <p:cNvPr id="170159" name="Rectangle 175"/>
          <p:cNvSpPr>
            <a:spLocks noChangeArrowheads="1"/>
          </p:cNvSpPr>
          <p:nvPr/>
        </p:nvSpPr>
        <p:spPr bwMode="auto">
          <a:xfrm>
            <a:off x="6477000" y="4071938"/>
            <a:ext cx="296863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200">
                <a:latin typeface="Symbol" pitchFamily="18" charset="2"/>
              </a:rPr>
              <a:t>F</a:t>
            </a:r>
            <a:endParaRPr lang="en-US" sz="1200"/>
          </a:p>
        </p:txBody>
      </p:sp>
      <p:sp>
        <p:nvSpPr>
          <p:cNvPr id="169993" name="AutoShape 9"/>
          <p:cNvSpPr>
            <a:spLocks noChangeAspect="1" noChangeArrowheads="1" noTextEdit="1"/>
          </p:cNvSpPr>
          <p:nvPr/>
        </p:nvSpPr>
        <p:spPr bwMode="auto">
          <a:xfrm>
            <a:off x="1447800" y="2781300"/>
            <a:ext cx="371475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9995" name="Rectangle 11"/>
          <p:cNvSpPr>
            <a:spLocks noChangeArrowheads="1"/>
          </p:cNvSpPr>
          <p:nvPr/>
        </p:nvSpPr>
        <p:spPr bwMode="auto">
          <a:xfrm>
            <a:off x="1447800" y="2800350"/>
            <a:ext cx="2857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 i="1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69996" name="Rectangle 12"/>
          <p:cNvSpPr>
            <a:spLocks noChangeArrowheads="1"/>
          </p:cNvSpPr>
          <p:nvPr/>
        </p:nvSpPr>
        <p:spPr bwMode="auto">
          <a:xfrm>
            <a:off x="1704975" y="3024188"/>
            <a:ext cx="1206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169997" name="Rectangle 13"/>
          <p:cNvSpPr>
            <a:spLocks noChangeArrowheads="1"/>
          </p:cNvSpPr>
          <p:nvPr/>
        </p:nvSpPr>
        <p:spPr bwMode="auto">
          <a:xfrm>
            <a:off x="1808163" y="2800350"/>
            <a:ext cx="2254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 i="1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169998" name="Rectangle 14"/>
          <p:cNvSpPr>
            <a:spLocks noChangeArrowheads="1"/>
          </p:cNvSpPr>
          <p:nvPr/>
        </p:nvSpPr>
        <p:spPr bwMode="auto">
          <a:xfrm>
            <a:off x="2008188" y="3024188"/>
            <a:ext cx="1206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169999" name="Rectangle 15"/>
          <p:cNvSpPr>
            <a:spLocks noChangeArrowheads="1"/>
          </p:cNvSpPr>
          <p:nvPr/>
        </p:nvSpPr>
        <p:spPr bwMode="auto">
          <a:xfrm>
            <a:off x="2265363" y="2849563"/>
            <a:ext cx="200025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800"/>
              <a:t>=</a:t>
            </a:r>
          </a:p>
        </p:txBody>
      </p:sp>
      <p:sp>
        <p:nvSpPr>
          <p:cNvPr id="170000" name="Rectangle 16"/>
          <p:cNvSpPr>
            <a:spLocks noChangeArrowheads="1"/>
          </p:cNvSpPr>
          <p:nvPr/>
        </p:nvSpPr>
        <p:spPr bwMode="auto">
          <a:xfrm>
            <a:off x="2625725" y="2800350"/>
            <a:ext cx="2857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 i="1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70001" name="Rectangle 17"/>
          <p:cNvSpPr>
            <a:spLocks noChangeArrowheads="1"/>
          </p:cNvSpPr>
          <p:nvPr/>
        </p:nvSpPr>
        <p:spPr bwMode="auto">
          <a:xfrm>
            <a:off x="2873375" y="3014663"/>
            <a:ext cx="134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170002" name="Rectangle 18"/>
          <p:cNvSpPr>
            <a:spLocks noChangeArrowheads="1"/>
          </p:cNvSpPr>
          <p:nvPr/>
        </p:nvSpPr>
        <p:spPr bwMode="auto">
          <a:xfrm>
            <a:off x="2978150" y="2800350"/>
            <a:ext cx="2254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 i="1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170003" name="Rectangle 19"/>
          <p:cNvSpPr>
            <a:spLocks noChangeArrowheads="1"/>
          </p:cNvSpPr>
          <p:nvPr/>
        </p:nvSpPr>
        <p:spPr bwMode="auto">
          <a:xfrm>
            <a:off x="3176588" y="3014663"/>
            <a:ext cx="1349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170004" name="Rectangle 20"/>
          <p:cNvSpPr>
            <a:spLocks noChangeArrowheads="1"/>
          </p:cNvSpPr>
          <p:nvPr/>
        </p:nvSpPr>
        <p:spPr bwMode="auto">
          <a:xfrm>
            <a:off x="3505200" y="2819400"/>
            <a:ext cx="84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/>
              <a:t>-</a:t>
            </a:r>
          </a:p>
        </p:txBody>
      </p:sp>
      <p:sp>
        <p:nvSpPr>
          <p:cNvPr id="170005" name="Rectangle 21"/>
          <p:cNvSpPr>
            <a:spLocks noChangeArrowheads="1"/>
          </p:cNvSpPr>
          <p:nvPr/>
        </p:nvSpPr>
        <p:spPr bwMode="auto">
          <a:xfrm>
            <a:off x="3784600" y="2800350"/>
            <a:ext cx="2857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 i="1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70006" name="Rectangle 22"/>
          <p:cNvSpPr>
            <a:spLocks noChangeArrowheads="1"/>
          </p:cNvSpPr>
          <p:nvPr/>
        </p:nvSpPr>
        <p:spPr bwMode="auto">
          <a:xfrm>
            <a:off x="4041775" y="3014663"/>
            <a:ext cx="134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0</a:t>
            </a:r>
            <a:endParaRPr lang="en-US"/>
          </a:p>
        </p:txBody>
      </p:sp>
      <p:sp>
        <p:nvSpPr>
          <p:cNvPr id="170007" name="Rectangle 23"/>
          <p:cNvSpPr>
            <a:spLocks noChangeArrowheads="1"/>
          </p:cNvSpPr>
          <p:nvPr/>
        </p:nvSpPr>
        <p:spPr bwMode="auto">
          <a:xfrm>
            <a:off x="4146550" y="2800350"/>
            <a:ext cx="2857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 i="1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70008" name="Rectangle 24"/>
          <p:cNvSpPr>
            <a:spLocks noChangeArrowheads="1"/>
          </p:cNvSpPr>
          <p:nvPr/>
        </p:nvSpPr>
        <p:spPr bwMode="auto">
          <a:xfrm>
            <a:off x="4402138" y="3024188"/>
            <a:ext cx="1206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 i="1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170009" name="Rectangle 25"/>
          <p:cNvSpPr>
            <a:spLocks noChangeArrowheads="1"/>
          </p:cNvSpPr>
          <p:nvPr/>
        </p:nvSpPr>
        <p:spPr bwMode="auto">
          <a:xfrm>
            <a:off x="4633913" y="2800350"/>
            <a:ext cx="4714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>
                <a:solidFill>
                  <a:srgbClr val="000000"/>
                </a:solidFill>
                <a:latin typeface="Arial" charset="0"/>
              </a:rPr>
              <a:t>sin</a:t>
            </a:r>
            <a:endParaRPr lang="en-US"/>
          </a:p>
        </p:txBody>
      </p:sp>
      <p:sp>
        <p:nvSpPr>
          <p:cNvPr id="170010" name="Rectangle 26"/>
          <p:cNvSpPr>
            <a:spLocks noChangeArrowheads="1"/>
          </p:cNvSpPr>
          <p:nvPr/>
        </p:nvSpPr>
        <p:spPr bwMode="auto">
          <a:xfrm>
            <a:off x="4905375" y="2800350"/>
            <a:ext cx="1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70160" name="Rectangle 176"/>
          <p:cNvSpPr>
            <a:spLocks noChangeArrowheads="1"/>
          </p:cNvSpPr>
          <p:nvPr/>
        </p:nvSpPr>
        <p:spPr bwMode="auto">
          <a:xfrm>
            <a:off x="5073650" y="2867025"/>
            <a:ext cx="3365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latin typeface="Symbol" pitchFamily="18" charset="2"/>
              </a:rPr>
              <a:t>F</a:t>
            </a:r>
            <a:endParaRPr lang="en-US" sz="1600" b="1"/>
          </a:p>
        </p:txBody>
      </p:sp>
      <p:sp>
        <p:nvSpPr>
          <p:cNvPr id="170162" name="Rectangle 178"/>
          <p:cNvSpPr>
            <a:spLocks noChangeArrowheads="1"/>
          </p:cNvSpPr>
          <p:nvPr/>
        </p:nvSpPr>
        <p:spPr bwMode="auto">
          <a:xfrm>
            <a:off x="6324600" y="2286000"/>
            <a:ext cx="29210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Symbol" pitchFamily="18" charset="2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0" y="914400"/>
            <a:ext cx="91440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600" b="1" u="sng">
                <a:latin typeface="Arial" charset="0"/>
              </a:rPr>
              <a:t>Effect of Increased Displacement on the Righting Arm</a:t>
            </a:r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304800" y="2057400"/>
            <a:ext cx="86106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A higher displacement should increase the Righting Moment as RM= Displacement * RA</a:t>
            </a: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>
                <a:latin typeface="Arial" charset="0"/>
              </a:rPr>
              <a:t>But, if the added weight is high, then the KG increase could cause a reduction in GZ</a:t>
            </a: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>
                <a:latin typeface="Arial" charset="0"/>
              </a:rPr>
              <a:t>Weight added low down usually increases stability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Effect of a Vertical Shift in the Center of Gravity on the Righting Arm</a:t>
            </a:r>
            <a:endParaRPr lang="en-US" sz="3200"/>
          </a:p>
        </p:txBody>
      </p:sp>
      <p:graphicFrame>
        <p:nvGraphicFramePr>
          <p:cNvPr id="257027" name="Object 3"/>
          <p:cNvGraphicFramePr>
            <a:graphicFrameLocks noChangeAspect="1"/>
          </p:cNvGraphicFramePr>
          <p:nvPr/>
        </p:nvGraphicFramePr>
        <p:xfrm>
          <a:off x="1084263" y="1447800"/>
          <a:ext cx="6992937" cy="5038725"/>
        </p:xfrm>
        <a:graphic>
          <a:graphicData uri="http://schemas.openxmlformats.org/presentationml/2006/ole">
            <p:oleObj spid="_x0000_s257027" name="Drawing" r:id="rId3" imgW="7601480" imgH="5477021" progId="WPDraw30.Drawing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4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 u="sng">
                <a:latin typeface="Arial" charset="0"/>
              </a:rPr>
              <a:t>4.6 Stability Change for Transverse Shift in CG</a:t>
            </a:r>
            <a:endParaRPr lang="en-US" sz="2800" u="sng"/>
          </a:p>
        </p:txBody>
      </p:sp>
      <p:sp>
        <p:nvSpPr>
          <p:cNvPr id="174085" name="Rectangle 5"/>
          <p:cNvSpPr>
            <a:spLocks noChangeArrowheads="1"/>
          </p:cNvSpPr>
          <p:nvPr/>
        </p:nvSpPr>
        <p:spPr bwMode="auto">
          <a:xfrm>
            <a:off x="228600" y="1524000"/>
            <a:ext cx="91440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dirty="0">
                <a:latin typeface="Arial" charset="0"/>
              </a:rPr>
              <a:t>So far we have only considered the </a:t>
            </a:r>
            <a:r>
              <a:rPr lang="en-US" sz="2800" b="1" dirty="0" smtClean="0">
                <a:latin typeface="Arial" charset="0"/>
              </a:rPr>
              <a:t>case where </a:t>
            </a:r>
            <a:r>
              <a:rPr lang="en-US" sz="2800" b="1" dirty="0">
                <a:latin typeface="Arial" charset="0"/>
              </a:rPr>
              <a:t>the Center of Gravity is on the centerline (TCG=0).</a:t>
            </a:r>
          </a:p>
          <a:p>
            <a:pPr>
              <a:buFontTx/>
              <a:buChar char="•"/>
            </a:pPr>
            <a:endParaRPr lang="en-US" sz="2800" b="1" dirty="0">
              <a:latin typeface="Arial" charset="0"/>
            </a:endParaRPr>
          </a:p>
          <a:p>
            <a:r>
              <a:rPr lang="en-US" sz="2800" b="1" dirty="0">
                <a:latin typeface="Arial" charset="0"/>
              </a:rPr>
              <a:t>The center of gravity may be moved off the centerline by weight additions, removals, or shifts such as cargo loading, ordnance firing, and movement of crew.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80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Stability Change for Transverse Shift in the CG</a:t>
            </a:r>
            <a:endParaRPr lang="en-US" sz="2400"/>
          </a:p>
        </p:txBody>
      </p:sp>
      <p:sp>
        <p:nvSpPr>
          <p:cNvPr id="178183" name="Rectangle 7"/>
          <p:cNvSpPr>
            <a:spLocks noChangeArrowheads="1"/>
          </p:cNvSpPr>
          <p:nvPr/>
        </p:nvSpPr>
        <p:spPr bwMode="auto">
          <a:xfrm>
            <a:off x="5073650" y="2286000"/>
            <a:ext cx="3365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latin typeface="Symbol" pitchFamily="18" charset="2"/>
              </a:rPr>
              <a:t>F</a:t>
            </a:r>
            <a:endParaRPr lang="en-US" sz="1600" b="1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4938713" y="5165725"/>
            <a:ext cx="9525" cy="2460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87" name="Rectangle 11"/>
          <p:cNvSpPr>
            <a:spLocks noChangeArrowheads="1"/>
          </p:cNvSpPr>
          <p:nvPr/>
        </p:nvSpPr>
        <p:spPr bwMode="auto">
          <a:xfrm>
            <a:off x="4938713" y="4841875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88" name="Rectangle 12"/>
          <p:cNvSpPr>
            <a:spLocks noChangeArrowheads="1"/>
          </p:cNvSpPr>
          <p:nvPr/>
        </p:nvSpPr>
        <p:spPr bwMode="auto">
          <a:xfrm>
            <a:off x="4938713" y="4689475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89" name="Rectangle 13"/>
          <p:cNvSpPr>
            <a:spLocks noChangeArrowheads="1"/>
          </p:cNvSpPr>
          <p:nvPr/>
        </p:nvSpPr>
        <p:spPr bwMode="auto">
          <a:xfrm>
            <a:off x="4938713" y="4365625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0" name="Rectangle 14"/>
          <p:cNvSpPr>
            <a:spLocks noChangeArrowheads="1"/>
          </p:cNvSpPr>
          <p:nvPr/>
        </p:nvSpPr>
        <p:spPr bwMode="auto">
          <a:xfrm>
            <a:off x="4938713" y="4043363"/>
            <a:ext cx="9525" cy="2460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1" name="Rectangle 15"/>
          <p:cNvSpPr>
            <a:spLocks noChangeArrowheads="1"/>
          </p:cNvSpPr>
          <p:nvPr/>
        </p:nvSpPr>
        <p:spPr bwMode="auto">
          <a:xfrm>
            <a:off x="4938713" y="3890963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2" name="Rectangle 16"/>
          <p:cNvSpPr>
            <a:spLocks noChangeArrowheads="1"/>
          </p:cNvSpPr>
          <p:nvPr/>
        </p:nvSpPr>
        <p:spPr bwMode="auto">
          <a:xfrm>
            <a:off x="4938713" y="3567113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3" name="Rectangle 17"/>
          <p:cNvSpPr>
            <a:spLocks noChangeArrowheads="1"/>
          </p:cNvSpPr>
          <p:nvPr/>
        </p:nvSpPr>
        <p:spPr bwMode="auto">
          <a:xfrm>
            <a:off x="4938713" y="3243263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4" name="Rectangle 18"/>
          <p:cNvSpPr>
            <a:spLocks noChangeArrowheads="1"/>
          </p:cNvSpPr>
          <p:nvPr/>
        </p:nvSpPr>
        <p:spPr bwMode="auto">
          <a:xfrm>
            <a:off x="4938713" y="3090863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5" name="Freeform 19"/>
          <p:cNvSpPr>
            <a:spLocks/>
          </p:cNvSpPr>
          <p:nvPr/>
        </p:nvSpPr>
        <p:spPr bwMode="auto">
          <a:xfrm>
            <a:off x="3473450" y="3681413"/>
            <a:ext cx="2530475" cy="493712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594" y="293"/>
              </a:cxn>
              <a:cxn ang="0">
                <a:pos x="1594" y="311"/>
              </a:cxn>
              <a:cxn ang="0">
                <a:pos x="0" y="18"/>
              </a:cxn>
              <a:cxn ang="0">
                <a:pos x="0" y="0"/>
              </a:cxn>
            </a:cxnLst>
            <a:rect l="0" t="0" r="r" b="b"/>
            <a:pathLst>
              <a:path w="1594" h="311">
                <a:moveTo>
                  <a:pt x="0" y="0"/>
                </a:moveTo>
                <a:lnTo>
                  <a:pt x="1594" y="293"/>
                </a:lnTo>
                <a:lnTo>
                  <a:pt x="1594" y="311"/>
                </a:lnTo>
                <a:lnTo>
                  <a:pt x="0" y="1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6" name="Freeform 20"/>
          <p:cNvSpPr>
            <a:spLocks/>
          </p:cNvSpPr>
          <p:nvPr/>
        </p:nvSpPr>
        <p:spPr bwMode="auto">
          <a:xfrm>
            <a:off x="3094038" y="3690938"/>
            <a:ext cx="388937" cy="1720850"/>
          </a:xfrm>
          <a:custGeom>
            <a:avLst/>
            <a:gdLst/>
            <a:ahLst/>
            <a:cxnLst>
              <a:cxn ang="0">
                <a:pos x="245" y="0"/>
              </a:cxn>
              <a:cxn ang="0">
                <a:pos x="18" y="1084"/>
              </a:cxn>
              <a:cxn ang="0">
                <a:pos x="0" y="1084"/>
              </a:cxn>
              <a:cxn ang="0">
                <a:pos x="228" y="0"/>
              </a:cxn>
              <a:cxn ang="0">
                <a:pos x="245" y="0"/>
              </a:cxn>
            </a:cxnLst>
            <a:rect l="0" t="0" r="r" b="b"/>
            <a:pathLst>
              <a:path w="245" h="1084">
                <a:moveTo>
                  <a:pt x="245" y="0"/>
                </a:moveTo>
                <a:lnTo>
                  <a:pt x="18" y="1084"/>
                </a:lnTo>
                <a:lnTo>
                  <a:pt x="0" y="1084"/>
                </a:lnTo>
                <a:lnTo>
                  <a:pt x="228" y="0"/>
                </a:lnTo>
                <a:lnTo>
                  <a:pt x="24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7" name="Rectangle 21"/>
          <p:cNvSpPr>
            <a:spLocks noChangeArrowheads="1"/>
          </p:cNvSpPr>
          <p:nvPr/>
        </p:nvSpPr>
        <p:spPr bwMode="auto">
          <a:xfrm>
            <a:off x="2894013" y="437515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8" name="Rectangle 22"/>
          <p:cNvSpPr>
            <a:spLocks noChangeArrowheads="1"/>
          </p:cNvSpPr>
          <p:nvPr/>
        </p:nvSpPr>
        <p:spPr bwMode="auto">
          <a:xfrm>
            <a:off x="2922588" y="43846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199" name="Rectangle 23"/>
          <p:cNvSpPr>
            <a:spLocks noChangeArrowheads="1"/>
          </p:cNvSpPr>
          <p:nvPr/>
        </p:nvSpPr>
        <p:spPr bwMode="auto">
          <a:xfrm>
            <a:off x="2979738" y="43942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0" name="Rectangle 24"/>
          <p:cNvSpPr>
            <a:spLocks noChangeArrowheads="1"/>
          </p:cNvSpPr>
          <p:nvPr/>
        </p:nvSpPr>
        <p:spPr bwMode="auto">
          <a:xfrm>
            <a:off x="3027363" y="440372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1" name="Rectangle 25"/>
          <p:cNvSpPr>
            <a:spLocks noChangeArrowheads="1"/>
          </p:cNvSpPr>
          <p:nvPr/>
        </p:nvSpPr>
        <p:spPr bwMode="auto">
          <a:xfrm>
            <a:off x="3084513" y="441325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2" name="Rectangle 26"/>
          <p:cNvSpPr>
            <a:spLocks noChangeArrowheads="1"/>
          </p:cNvSpPr>
          <p:nvPr/>
        </p:nvSpPr>
        <p:spPr bwMode="auto">
          <a:xfrm>
            <a:off x="3179763" y="44227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3" name="Rectangle 27"/>
          <p:cNvSpPr>
            <a:spLocks noChangeArrowheads="1"/>
          </p:cNvSpPr>
          <p:nvPr/>
        </p:nvSpPr>
        <p:spPr bwMode="auto">
          <a:xfrm>
            <a:off x="3189288" y="44323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4" name="Rectangle 28"/>
          <p:cNvSpPr>
            <a:spLocks noChangeArrowheads="1"/>
          </p:cNvSpPr>
          <p:nvPr/>
        </p:nvSpPr>
        <p:spPr bwMode="auto">
          <a:xfrm>
            <a:off x="3246438" y="444182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5" name="Rectangle 29"/>
          <p:cNvSpPr>
            <a:spLocks noChangeArrowheads="1"/>
          </p:cNvSpPr>
          <p:nvPr/>
        </p:nvSpPr>
        <p:spPr bwMode="auto">
          <a:xfrm>
            <a:off x="3294063" y="445135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6" name="Rectangle 30"/>
          <p:cNvSpPr>
            <a:spLocks noChangeArrowheads="1"/>
          </p:cNvSpPr>
          <p:nvPr/>
        </p:nvSpPr>
        <p:spPr bwMode="auto">
          <a:xfrm>
            <a:off x="3351213" y="4460875"/>
            <a:ext cx="3810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7" name="Rectangle 31"/>
          <p:cNvSpPr>
            <a:spLocks noChangeArrowheads="1"/>
          </p:cNvSpPr>
          <p:nvPr/>
        </p:nvSpPr>
        <p:spPr bwMode="auto">
          <a:xfrm>
            <a:off x="3465513" y="4479925"/>
            <a:ext cx="46037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8" name="Rectangle 32"/>
          <p:cNvSpPr>
            <a:spLocks noChangeArrowheads="1"/>
          </p:cNvSpPr>
          <p:nvPr/>
        </p:nvSpPr>
        <p:spPr bwMode="auto">
          <a:xfrm>
            <a:off x="3511550" y="448945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09" name="Rectangle 33"/>
          <p:cNvSpPr>
            <a:spLocks noChangeArrowheads="1"/>
          </p:cNvSpPr>
          <p:nvPr/>
        </p:nvSpPr>
        <p:spPr bwMode="auto">
          <a:xfrm>
            <a:off x="3559175" y="44989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3616325" y="45085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1" name="Rectangle 35"/>
          <p:cNvSpPr>
            <a:spLocks noChangeArrowheads="1"/>
          </p:cNvSpPr>
          <p:nvPr/>
        </p:nvSpPr>
        <p:spPr bwMode="auto">
          <a:xfrm>
            <a:off x="3663950" y="45180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2" name="Rectangle 36"/>
          <p:cNvSpPr>
            <a:spLocks noChangeArrowheads="1"/>
          </p:cNvSpPr>
          <p:nvPr/>
        </p:nvSpPr>
        <p:spPr bwMode="auto">
          <a:xfrm>
            <a:off x="3749675" y="452755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3" name="Rectangle 37"/>
          <p:cNvSpPr>
            <a:spLocks noChangeArrowheads="1"/>
          </p:cNvSpPr>
          <p:nvPr/>
        </p:nvSpPr>
        <p:spPr bwMode="auto">
          <a:xfrm>
            <a:off x="3778250" y="45370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4" name="Rectangle 38"/>
          <p:cNvSpPr>
            <a:spLocks noChangeArrowheads="1"/>
          </p:cNvSpPr>
          <p:nvPr/>
        </p:nvSpPr>
        <p:spPr bwMode="auto">
          <a:xfrm>
            <a:off x="3825875" y="45466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5" name="Rectangle 39"/>
          <p:cNvSpPr>
            <a:spLocks noChangeArrowheads="1"/>
          </p:cNvSpPr>
          <p:nvPr/>
        </p:nvSpPr>
        <p:spPr bwMode="auto">
          <a:xfrm>
            <a:off x="3883025" y="455612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6" name="Rectangle 40"/>
          <p:cNvSpPr>
            <a:spLocks noChangeArrowheads="1"/>
          </p:cNvSpPr>
          <p:nvPr/>
        </p:nvSpPr>
        <p:spPr bwMode="auto">
          <a:xfrm>
            <a:off x="3930650" y="456565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7" name="Rectangle 41"/>
          <p:cNvSpPr>
            <a:spLocks noChangeArrowheads="1"/>
          </p:cNvSpPr>
          <p:nvPr/>
        </p:nvSpPr>
        <p:spPr bwMode="auto">
          <a:xfrm>
            <a:off x="4035425" y="45751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8" name="Rectangle 42"/>
          <p:cNvSpPr>
            <a:spLocks noChangeArrowheads="1"/>
          </p:cNvSpPr>
          <p:nvPr/>
        </p:nvSpPr>
        <p:spPr bwMode="auto">
          <a:xfrm>
            <a:off x="4044950" y="45847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19" name="Rectangle 43"/>
          <p:cNvSpPr>
            <a:spLocks noChangeArrowheads="1"/>
          </p:cNvSpPr>
          <p:nvPr/>
        </p:nvSpPr>
        <p:spPr bwMode="auto">
          <a:xfrm>
            <a:off x="4092575" y="459422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0" name="Rectangle 44"/>
          <p:cNvSpPr>
            <a:spLocks noChangeArrowheads="1"/>
          </p:cNvSpPr>
          <p:nvPr/>
        </p:nvSpPr>
        <p:spPr bwMode="auto">
          <a:xfrm>
            <a:off x="4149725" y="460375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4197350" y="46132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2" name="Rectangle 46"/>
          <p:cNvSpPr>
            <a:spLocks noChangeArrowheads="1"/>
          </p:cNvSpPr>
          <p:nvPr/>
        </p:nvSpPr>
        <p:spPr bwMode="auto">
          <a:xfrm>
            <a:off x="4321175" y="4632325"/>
            <a:ext cx="3810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4359275" y="464185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4416425" y="46513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4464050" y="46609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6" name="Rectangle 50"/>
          <p:cNvSpPr>
            <a:spLocks noChangeArrowheads="1"/>
          </p:cNvSpPr>
          <p:nvPr/>
        </p:nvSpPr>
        <p:spPr bwMode="auto">
          <a:xfrm>
            <a:off x="4521200" y="46704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7" name="Rectangle 51"/>
          <p:cNvSpPr>
            <a:spLocks noChangeArrowheads="1"/>
          </p:cNvSpPr>
          <p:nvPr/>
        </p:nvSpPr>
        <p:spPr bwMode="auto">
          <a:xfrm>
            <a:off x="4605338" y="467995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4624388" y="46894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29" name="Rectangle 53"/>
          <p:cNvSpPr>
            <a:spLocks noChangeArrowheads="1"/>
          </p:cNvSpPr>
          <p:nvPr/>
        </p:nvSpPr>
        <p:spPr bwMode="auto">
          <a:xfrm>
            <a:off x="4672013" y="46990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0" name="Rectangle 54"/>
          <p:cNvSpPr>
            <a:spLocks noChangeArrowheads="1"/>
          </p:cNvSpPr>
          <p:nvPr/>
        </p:nvSpPr>
        <p:spPr bwMode="auto">
          <a:xfrm>
            <a:off x="4729163" y="470852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4786313" y="471805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2" name="Rectangle 56"/>
          <p:cNvSpPr>
            <a:spLocks noChangeArrowheads="1"/>
          </p:cNvSpPr>
          <p:nvPr/>
        </p:nvSpPr>
        <p:spPr bwMode="auto">
          <a:xfrm>
            <a:off x="4891088" y="47371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3" name="Rectangle 57"/>
          <p:cNvSpPr>
            <a:spLocks noChangeArrowheads="1"/>
          </p:cNvSpPr>
          <p:nvPr/>
        </p:nvSpPr>
        <p:spPr bwMode="auto">
          <a:xfrm>
            <a:off x="4938713" y="474662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4" name="Rectangle 58"/>
          <p:cNvSpPr>
            <a:spLocks noChangeArrowheads="1"/>
          </p:cNvSpPr>
          <p:nvPr/>
        </p:nvSpPr>
        <p:spPr bwMode="auto">
          <a:xfrm>
            <a:off x="4995863" y="475615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5" name="Rectangle 59"/>
          <p:cNvSpPr>
            <a:spLocks noChangeArrowheads="1"/>
          </p:cNvSpPr>
          <p:nvPr/>
        </p:nvSpPr>
        <p:spPr bwMode="auto">
          <a:xfrm>
            <a:off x="5053013" y="47656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6" name="Rectangle 60"/>
          <p:cNvSpPr>
            <a:spLocks noChangeArrowheads="1"/>
          </p:cNvSpPr>
          <p:nvPr/>
        </p:nvSpPr>
        <p:spPr bwMode="auto">
          <a:xfrm>
            <a:off x="5176838" y="47847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7" name="Rectangle 61"/>
          <p:cNvSpPr>
            <a:spLocks noChangeArrowheads="1"/>
          </p:cNvSpPr>
          <p:nvPr/>
        </p:nvSpPr>
        <p:spPr bwMode="auto">
          <a:xfrm>
            <a:off x="5205413" y="479425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8" name="Rectangle 62"/>
          <p:cNvSpPr>
            <a:spLocks noChangeArrowheads="1"/>
          </p:cNvSpPr>
          <p:nvPr/>
        </p:nvSpPr>
        <p:spPr bwMode="auto">
          <a:xfrm>
            <a:off x="5262563" y="48037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39" name="Rectangle 63"/>
          <p:cNvSpPr>
            <a:spLocks noChangeArrowheads="1"/>
          </p:cNvSpPr>
          <p:nvPr/>
        </p:nvSpPr>
        <p:spPr bwMode="auto">
          <a:xfrm>
            <a:off x="5310188" y="48133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0" name="Rectangle 64"/>
          <p:cNvSpPr>
            <a:spLocks noChangeArrowheads="1"/>
          </p:cNvSpPr>
          <p:nvPr/>
        </p:nvSpPr>
        <p:spPr bwMode="auto">
          <a:xfrm>
            <a:off x="5367338" y="482282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1" name="Rectangle 65"/>
          <p:cNvSpPr>
            <a:spLocks noChangeArrowheads="1"/>
          </p:cNvSpPr>
          <p:nvPr/>
        </p:nvSpPr>
        <p:spPr bwMode="auto">
          <a:xfrm>
            <a:off x="5462588" y="48323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2" name="Rectangle 66"/>
          <p:cNvSpPr>
            <a:spLocks noChangeArrowheads="1"/>
          </p:cNvSpPr>
          <p:nvPr/>
        </p:nvSpPr>
        <p:spPr bwMode="auto">
          <a:xfrm>
            <a:off x="5472113" y="48418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3" name="Rectangle 67"/>
          <p:cNvSpPr>
            <a:spLocks noChangeArrowheads="1"/>
          </p:cNvSpPr>
          <p:nvPr/>
        </p:nvSpPr>
        <p:spPr bwMode="auto">
          <a:xfrm>
            <a:off x="5529263" y="48514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4" name="Rectangle 68"/>
          <p:cNvSpPr>
            <a:spLocks noChangeArrowheads="1"/>
          </p:cNvSpPr>
          <p:nvPr/>
        </p:nvSpPr>
        <p:spPr bwMode="auto">
          <a:xfrm>
            <a:off x="5576888" y="486092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5" name="Rectangle 69"/>
          <p:cNvSpPr>
            <a:spLocks noChangeArrowheads="1"/>
          </p:cNvSpPr>
          <p:nvPr/>
        </p:nvSpPr>
        <p:spPr bwMode="auto">
          <a:xfrm>
            <a:off x="5634038" y="4870450"/>
            <a:ext cx="36512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6" name="Rectangle 70"/>
          <p:cNvSpPr>
            <a:spLocks noChangeArrowheads="1"/>
          </p:cNvSpPr>
          <p:nvPr/>
        </p:nvSpPr>
        <p:spPr bwMode="auto">
          <a:xfrm>
            <a:off x="5746750" y="48895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7" name="Rectangle 71"/>
          <p:cNvSpPr>
            <a:spLocks noChangeArrowheads="1"/>
          </p:cNvSpPr>
          <p:nvPr/>
        </p:nvSpPr>
        <p:spPr bwMode="auto">
          <a:xfrm>
            <a:off x="5794375" y="489902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8" name="Rectangle 72"/>
          <p:cNvSpPr>
            <a:spLocks noChangeArrowheads="1"/>
          </p:cNvSpPr>
          <p:nvPr/>
        </p:nvSpPr>
        <p:spPr bwMode="auto">
          <a:xfrm>
            <a:off x="5842000" y="490855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49" name="Rectangle 73"/>
          <p:cNvSpPr>
            <a:spLocks noChangeArrowheads="1"/>
          </p:cNvSpPr>
          <p:nvPr/>
        </p:nvSpPr>
        <p:spPr bwMode="auto">
          <a:xfrm>
            <a:off x="5899150" y="49180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0" name="Rectangle 74"/>
          <p:cNvSpPr>
            <a:spLocks noChangeArrowheads="1"/>
          </p:cNvSpPr>
          <p:nvPr/>
        </p:nvSpPr>
        <p:spPr bwMode="auto">
          <a:xfrm>
            <a:off x="5946775" y="49276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1" name="Rectangle 75"/>
          <p:cNvSpPr>
            <a:spLocks noChangeArrowheads="1"/>
          </p:cNvSpPr>
          <p:nvPr/>
        </p:nvSpPr>
        <p:spPr bwMode="auto">
          <a:xfrm>
            <a:off x="6032500" y="49371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2" name="Rectangle 76"/>
          <p:cNvSpPr>
            <a:spLocks noChangeArrowheads="1"/>
          </p:cNvSpPr>
          <p:nvPr/>
        </p:nvSpPr>
        <p:spPr bwMode="auto">
          <a:xfrm>
            <a:off x="6061075" y="494665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3" name="Rectangle 77"/>
          <p:cNvSpPr>
            <a:spLocks noChangeArrowheads="1"/>
          </p:cNvSpPr>
          <p:nvPr/>
        </p:nvSpPr>
        <p:spPr bwMode="auto">
          <a:xfrm>
            <a:off x="6108700" y="4956175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4" name="Rectangle 78"/>
          <p:cNvSpPr>
            <a:spLocks noChangeArrowheads="1"/>
          </p:cNvSpPr>
          <p:nvPr/>
        </p:nvSpPr>
        <p:spPr bwMode="auto">
          <a:xfrm>
            <a:off x="6165850" y="4965700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5" name="Rectangle 79"/>
          <p:cNvSpPr>
            <a:spLocks noChangeArrowheads="1"/>
          </p:cNvSpPr>
          <p:nvPr/>
        </p:nvSpPr>
        <p:spPr bwMode="auto">
          <a:xfrm>
            <a:off x="6213475" y="49752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6" name="Rectangle 80"/>
          <p:cNvSpPr>
            <a:spLocks noChangeArrowheads="1"/>
          </p:cNvSpPr>
          <p:nvPr/>
        </p:nvSpPr>
        <p:spPr bwMode="auto">
          <a:xfrm>
            <a:off x="6318250" y="49847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7" name="Rectangle 81"/>
          <p:cNvSpPr>
            <a:spLocks noChangeArrowheads="1"/>
          </p:cNvSpPr>
          <p:nvPr/>
        </p:nvSpPr>
        <p:spPr bwMode="auto">
          <a:xfrm>
            <a:off x="6327775" y="4994275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8" name="Rectangle 82"/>
          <p:cNvSpPr>
            <a:spLocks noChangeArrowheads="1"/>
          </p:cNvSpPr>
          <p:nvPr/>
        </p:nvSpPr>
        <p:spPr bwMode="auto">
          <a:xfrm>
            <a:off x="6375400" y="50038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59" name="Rectangle 83"/>
          <p:cNvSpPr>
            <a:spLocks noChangeArrowheads="1"/>
          </p:cNvSpPr>
          <p:nvPr/>
        </p:nvSpPr>
        <p:spPr bwMode="auto">
          <a:xfrm>
            <a:off x="6432550" y="50133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0" name="Line 84"/>
          <p:cNvSpPr>
            <a:spLocks noChangeShapeType="1"/>
          </p:cNvSpPr>
          <p:nvPr/>
        </p:nvSpPr>
        <p:spPr bwMode="auto">
          <a:xfrm>
            <a:off x="2751138" y="4565650"/>
            <a:ext cx="3719512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1" name="Freeform 85"/>
          <p:cNvSpPr>
            <a:spLocks/>
          </p:cNvSpPr>
          <p:nvPr/>
        </p:nvSpPr>
        <p:spPr bwMode="auto">
          <a:xfrm>
            <a:off x="5281613" y="5583238"/>
            <a:ext cx="152400" cy="1143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6" y="24"/>
              </a:cxn>
              <a:cxn ang="0">
                <a:pos x="18" y="12"/>
              </a:cxn>
              <a:cxn ang="0">
                <a:pos x="30" y="6"/>
              </a:cxn>
              <a:cxn ang="0">
                <a:pos x="48" y="0"/>
              </a:cxn>
              <a:cxn ang="0">
                <a:pos x="84" y="12"/>
              </a:cxn>
              <a:cxn ang="0">
                <a:pos x="96" y="36"/>
              </a:cxn>
              <a:cxn ang="0">
                <a:pos x="84" y="60"/>
              </a:cxn>
              <a:cxn ang="0">
                <a:pos x="48" y="72"/>
              </a:cxn>
              <a:cxn ang="0">
                <a:pos x="30" y="66"/>
              </a:cxn>
              <a:cxn ang="0">
                <a:pos x="18" y="60"/>
              </a:cxn>
              <a:cxn ang="0">
                <a:pos x="6" y="48"/>
              </a:cxn>
              <a:cxn ang="0">
                <a:pos x="0" y="36"/>
              </a:cxn>
            </a:cxnLst>
            <a:rect l="0" t="0" r="r" b="b"/>
            <a:pathLst>
              <a:path w="96" h="72">
                <a:moveTo>
                  <a:pt x="0" y="36"/>
                </a:moveTo>
                <a:lnTo>
                  <a:pt x="6" y="24"/>
                </a:lnTo>
                <a:lnTo>
                  <a:pt x="18" y="12"/>
                </a:lnTo>
                <a:lnTo>
                  <a:pt x="30" y="6"/>
                </a:lnTo>
                <a:lnTo>
                  <a:pt x="48" y="0"/>
                </a:lnTo>
                <a:lnTo>
                  <a:pt x="84" y="12"/>
                </a:lnTo>
                <a:lnTo>
                  <a:pt x="96" y="36"/>
                </a:lnTo>
                <a:lnTo>
                  <a:pt x="84" y="60"/>
                </a:lnTo>
                <a:lnTo>
                  <a:pt x="48" y="72"/>
                </a:lnTo>
                <a:lnTo>
                  <a:pt x="30" y="66"/>
                </a:lnTo>
                <a:lnTo>
                  <a:pt x="18" y="60"/>
                </a:lnTo>
                <a:lnTo>
                  <a:pt x="6" y="48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2" name="Line 86"/>
          <p:cNvSpPr>
            <a:spLocks noChangeShapeType="1"/>
          </p:cNvSpPr>
          <p:nvPr/>
        </p:nvSpPr>
        <p:spPr bwMode="auto">
          <a:xfrm>
            <a:off x="4938713" y="4184650"/>
            <a:ext cx="1587" cy="9906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3" name="Freeform 87"/>
          <p:cNvSpPr>
            <a:spLocks/>
          </p:cNvSpPr>
          <p:nvPr/>
        </p:nvSpPr>
        <p:spPr bwMode="auto">
          <a:xfrm>
            <a:off x="4852988" y="5089525"/>
            <a:ext cx="171450" cy="274638"/>
          </a:xfrm>
          <a:custGeom>
            <a:avLst/>
            <a:gdLst/>
            <a:ahLst/>
            <a:cxnLst>
              <a:cxn ang="0">
                <a:pos x="54" y="173"/>
              </a:cxn>
              <a:cxn ang="0">
                <a:pos x="0" y="0"/>
              </a:cxn>
              <a:cxn ang="0">
                <a:pos x="54" y="48"/>
              </a:cxn>
              <a:cxn ang="0">
                <a:pos x="108" y="0"/>
              </a:cxn>
              <a:cxn ang="0">
                <a:pos x="54" y="173"/>
              </a:cxn>
            </a:cxnLst>
            <a:rect l="0" t="0" r="r" b="b"/>
            <a:pathLst>
              <a:path w="108" h="173">
                <a:moveTo>
                  <a:pt x="54" y="173"/>
                </a:moveTo>
                <a:lnTo>
                  <a:pt x="0" y="0"/>
                </a:lnTo>
                <a:lnTo>
                  <a:pt x="54" y="48"/>
                </a:lnTo>
                <a:lnTo>
                  <a:pt x="108" y="0"/>
                </a:lnTo>
                <a:lnTo>
                  <a:pt x="54" y="173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4" name="Rectangle 88"/>
          <p:cNvSpPr>
            <a:spLocks noChangeArrowheads="1"/>
          </p:cNvSpPr>
          <p:nvPr/>
        </p:nvSpPr>
        <p:spPr bwMode="auto">
          <a:xfrm>
            <a:off x="4776788" y="5392738"/>
            <a:ext cx="2794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G</a:t>
            </a:r>
            <a:r>
              <a:rPr lang="en-US" sz="2300" baseline="-25000">
                <a:solidFill>
                  <a:srgbClr val="000000"/>
                </a:solidFill>
                <a:latin typeface="Arial" charset="0"/>
              </a:rPr>
              <a:t>t</a:t>
            </a:r>
          </a:p>
        </p:txBody>
      </p:sp>
      <p:sp>
        <p:nvSpPr>
          <p:cNvPr id="178266" name="Rectangle 90"/>
          <p:cNvSpPr>
            <a:spLocks noChangeArrowheads="1"/>
          </p:cNvSpPr>
          <p:nvPr/>
        </p:nvSpPr>
        <p:spPr bwMode="auto">
          <a:xfrm>
            <a:off x="5500688" y="1427163"/>
            <a:ext cx="4540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>
                <a:solidFill>
                  <a:srgbClr val="000000"/>
                </a:solidFill>
                <a:latin typeface="Arial" charset="0"/>
              </a:rPr>
              <a:t>M</a:t>
            </a:r>
            <a:r>
              <a:rPr lang="en-US" sz="2900" baseline="-25000">
                <a:solidFill>
                  <a:srgbClr val="000000"/>
                </a:solidFill>
                <a:latin typeface="Arial" charset="0"/>
              </a:rPr>
              <a:t>T</a:t>
            </a:r>
          </a:p>
        </p:txBody>
      </p:sp>
      <p:sp>
        <p:nvSpPr>
          <p:cNvPr id="178267" name="Freeform 91"/>
          <p:cNvSpPr>
            <a:spLocks/>
          </p:cNvSpPr>
          <p:nvPr/>
        </p:nvSpPr>
        <p:spPr bwMode="auto">
          <a:xfrm>
            <a:off x="6575425" y="4918075"/>
            <a:ext cx="114300" cy="200025"/>
          </a:xfrm>
          <a:custGeom>
            <a:avLst/>
            <a:gdLst/>
            <a:ahLst/>
            <a:cxnLst>
              <a:cxn ang="0">
                <a:pos x="0" y="114"/>
              </a:cxn>
              <a:cxn ang="0">
                <a:pos x="18" y="0"/>
              </a:cxn>
              <a:cxn ang="0">
                <a:pos x="30" y="6"/>
              </a:cxn>
              <a:cxn ang="0">
                <a:pos x="18" y="102"/>
              </a:cxn>
              <a:cxn ang="0">
                <a:pos x="72" y="114"/>
              </a:cxn>
              <a:cxn ang="0">
                <a:pos x="72" y="126"/>
              </a:cxn>
              <a:cxn ang="0">
                <a:pos x="0" y="114"/>
              </a:cxn>
            </a:cxnLst>
            <a:rect l="0" t="0" r="r" b="b"/>
            <a:pathLst>
              <a:path w="72" h="126">
                <a:moveTo>
                  <a:pt x="0" y="114"/>
                </a:moveTo>
                <a:lnTo>
                  <a:pt x="18" y="0"/>
                </a:lnTo>
                <a:lnTo>
                  <a:pt x="30" y="6"/>
                </a:lnTo>
                <a:lnTo>
                  <a:pt x="18" y="102"/>
                </a:lnTo>
                <a:lnTo>
                  <a:pt x="72" y="114"/>
                </a:lnTo>
                <a:lnTo>
                  <a:pt x="72" y="126"/>
                </a:lnTo>
                <a:lnTo>
                  <a:pt x="0" y="11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8" name="Freeform 92"/>
          <p:cNvSpPr>
            <a:spLocks noEditPoints="1"/>
          </p:cNvSpPr>
          <p:nvPr/>
        </p:nvSpPr>
        <p:spPr bwMode="auto">
          <a:xfrm>
            <a:off x="6689725" y="5099050"/>
            <a:ext cx="74613" cy="85725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6" y="12"/>
              </a:cxn>
              <a:cxn ang="0">
                <a:pos x="12" y="6"/>
              </a:cxn>
              <a:cxn ang="0">
                <a:pos x="24" y="0"/>
              </a:cxn>
              <a:cxn ang="0">
                <a:pos x="30" y="0"/>
              </a:cxn>
              <a:cxn ang="0">
                <a:pos x="47" y="18"/>
              </a:cxn>
              <a:cxn ang="0">
                <a:pos x="47" y="36"/>
              </a:cxn>
              <a:cxn ang="0">
                <a:pos x="30" y="54"/>
              </a:cxn>
              <a:cxn ang="0">
                <a:pos x="18" y="54"/>
              </a:cxn>
              <a:cxn ang="0">
                <a:pos x="0" y="36"/>
              </a:cxn>
              <a:cxn ang="0">
                <a:pos x="0" y="24"/>
              </a:cxn>
              <a:cxn ang="0">
                <a:pos x="0" y="24"/>
              </a:cxn>
              <a:cxn ang="0">
                <a:pos x="0" y="24"/>
              </a:cxn>
              <a:cxn ang="0">
                <a:pos x="12" y="24"/>
              </a:cxn>
              <a:cxn ang="0">
                <a:pos x="6" y="36"/>
              </a:cxn>
              <a:cxn ang="0">
                <a:pos x="12" y="42"/>
              </a:cxn>
              <a:cxn ang="0">
                <a:pos x="18" y="42"/>
              </a:cxn>
              <a:cxn ang="0">
                <a:pos x="18" y="48"/>
              </a:cxn>
              <a:cxn ang="0">
                <a:pos x="24" y="48"/>
              </a:cxn>
              <a:cxn ang="0">
                <a:pos x="36" y="36"/>
              </a:cxn>
              <a:cxn ang="0">
                <a:pos x="36" y="12"/>
              </a:cxn>
              <a:cxn ang="0">
                <a:pos x="30" y="12"/>
              </a:cxn>
              <a:cxn ang="0">
                <a:pos x="24" y="6"/>
              </a:cxn>
              <a:cxn ang="0">
                <a:pos x="12" y="18"/>
              </a:cxn>
              <a:cxn ang="0">
                <a:pos x="12" y="24"/>
              </a:cxn>
              <a:cxn ang="0">
                <a:pos x="12" y="24"/>
              </a:cxn>
              <a:cxn ang="0">
                <a:pos x="12" y="24"/>
              </a:cxn>
            </a:cxnLst>
            <a:rect l="0" t="0" r="r" b="b"/>
            <a:pathLst>
              <a:path w="47" h="54">
                <a:moveTo>
                  <a:pt x="0" y="24"/>
                </a:moveTo>
                <a:lnTo>
                  <a:pt x="6" y="12"/>
                </a:lnTo>
                <a:lnTo>
                  <a:pt x="12" y="6"/>
                </a:lnTo>
                <a:lnTo>
                  <a:pt x="24" y="0"/>
                </a:lnTo>
                <a:lnTo>
                  <a:pt x="30" y="0"/>
                </a:lnTo>
                <a:lnTo>
                  <a:pt x="47" y="18"/>
                </a:lnTo>
                <a:lnTo>
                  <a:pt x="47" y="36"/>
                </a:lnTo>
                <a:lnTo>
                  <a:pt x="30" y="54"/>
                </a:lnTo>
                <a:lnTo>
                  <a:pt x="18" y="54"/>
                </a:lnTo>
                <a:lnTo>
                  <a:pt x="0" y="36"/>
                </a:lnTo>
                <a:lnTo>
                  <a:pt x="0" y="24"/>
                </a:lnTo>
                <a:close/>
                <a:moveTo>
                  <a:pt x="0" y="24"/>
                </a:moveTo>
                <a:lnTo>
                  <a:pt x="0" y="24"/>
                </a:lnTo>
                <a:close/>
                <a:moveTo>
                  <a:pt x="12" y="24"/>
                </a:moveTo>
                <a:lnTo>
                  <a:pt x="6" y="36"/>
                </a:lnTo>
                <a:lnTo>
                  <a:pt x="12" y="42"/>
                </a:lnTo>
                <a:lnTo>
                  <a:pt x="18" y="42"/>
                </a:lnTo>
                <a:lnTo>
                  <a:pt x="18" y="48"/>
                </a:lnTo>
                <a:lnTo>
                  <a:pt x="24" y="48"/>
                </a:lnTo>
                <a:lnTo>
                  <a:pt x="36" y="36"/>
                </a:lnTo>
                <a:lnTo>
                  <a:pt x="36" y="12"/>
                </a:lnTo>
                <a:lnTo>
                  <a:pt x="30" y="12"/>
                </a:lnTo>
                <a:lnTo>
                  <a:pt x="24" y="6"/>
                </a:lnTo>
                <a:lnTo>
                  <a:pt x="12" y="18"/>
                </a:lnTo>
                <a:lnTo>
                  <a:pt x="12" y="24"/>
                </a:lnTo>
                <a:close/>
                <a:moveTo>
                  <a:pt x="12" y="24"/>
                </a:moveTo>
                <a:lnTo>
                  <a:pt x="12" y="2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69" name="Rectangle 93"/>
          <p:cNvSpPr>
            <a:spLocks noChangeArrowheads="1"/>
          </p:cNvSpPr>
          <p:nvPr/>
        </p:nvSpPr>
        <p:spPr bwMode="auto">
          <a:xfrm>
            <a:off x="2455863" y="4346575"/>
            <a:ext cx="2762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W</a:t>
            </a:r>
            <a:endParaRPr lang="en-US"/>
          </a:p>
        </p:txBody>
      </p:sp>
      <p:sp>
        <p:nvSpPr>
          <p:cNvPr id="178270" name="Rectangle 94"/>
          <p:cNvSpPr>
            <a:spLocks noChangeArrowheads="1"/>
          </p:cNvSpPr>
          <p:nvPr/>
        </p:nvSpPr>
        <p:spPr bwMode="auto">
          <a:xfrm>
            <a:off x="2713038" y="4508500"/>
            <a:ext cx="8413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178271" name="Rectangle 95"/>
          <p:cNvSpPr>
            <a:spLocks noChangeArrowheads="1"/>
          </p:cNvSpPr>
          <p:nvPr/>
        </p:nvSpPr>
        <p:spPr bwMode="auto">
          <a:xfrm>
            <a:off x="2371725" y="1892300"/>
            <a:ext cx="2857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78272" name="Rectangle 96"/>
          <p:cNvSpPr>
            <a:spLocks noChangeArrowheads="1"/>
          </p:cNvSpPr>
          <p:nvPr/>
        </p:nvSpPr>
        <p:spPr bwMode="auto">
          <a:xfrm>
            <a:off x="2655888" y="2092325"/>
            <a:ext cx="12065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178273" name="Rectangle 97"/>
          <p:cNvSpPr>
            <a:spLocks noChangeArrowheads="1"/>
          </p:cNvSpPr>
          <p:nvPr/>
        </p:nvSpPr>
        <p:spPr bwMode="auto">
          <a:xfrm>
            <a:off x="2760663" y="1892300"/>
            <a:ext cx="1016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178274" name="Freeform 98"/>
          <p:cNvSpPr>
            <a:spLocks/>
          </p:cNvSpPr>
          <p:nvPr/>
        </p:nvSpPr>
        <p:spPr bwMode="auto">
          <a:xfrm>
            <a:off x="5624513" y="4156075"/>
            <a:ext cx="388937" cy="1751013"/>
          </a:xfrm>
          <a:custGeom>
            <a:avLst/>
            <a:gdLst/>
            <a:ahLst/>
            <a:cxnLst>
              <a:cxn ang="0">
                <a:pos x="245" y="0"/>
              </a:cxn>
              <a:cxn ang="0">
                <a:pos x="18" y="1103"/>
              </a:cxn>
              <a:cxn ang="0">
                <a:pos x="0" y="1103"/>
              </a:cxn>
              <a:cxn ang="0">
                <a:pos x="227" y="0"/>
              </a:cxn>
              <a:cxn ang="0">
                <a:pos x="245" y="0"/>
              </a:cxn>
            </a:cxnLst>
            <a:rect l="0" t="0" r="r" b="b"/>
            <a:pathLst>
              <a:path w="245" h="1103">
                <a:moveTo>
                  <a:pt x="245" y="0"/>
                </a:moveTo>
                <a:lnTo>
                  <a:pt x="18" y="1103"/>
                </a:lnTo>
                <a:lnTo>
                  <a:pt x="0" y="1103"/>
                </a:lnTo>
                <a:lnTo>
                  <a:pt x="227" y="0"/>
                </a:lnTo>
                <a:lnTo>
                  <a:pt x="245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75" name="Freeform 99"/>
          <p:cNvSpPr>
            <a:spLocks/>
          </p:cNvSpPr>
          <p:nvPr/>
        </p:nvSpPr>
        <p:spPr bwMode="auto">
          <a:xfrm>
            <a:off x="3103563" y="5307013"/>
            <a:ext cx="617537" cy="476250"/>
          </a:xfrm>
          <a:custGeom>
            <a:avLst/>
            <a:gdLst/>
            <a:ahLst/>
            <a:cxnLst>
              <a:cxn ang="0">
                <a:pos x="389" y="300"/>
              </a:cxn>
              <a:cxn ang="0">
                <a:pos x="299" y="276"/>
              </a:cxn>
              <a:cxn ang="0">
                <a:pos x="228" y="252"/>
              </a:cxn>
              <a:cxn ang="0">
                <a:pos x="168" y="228"/>
              </a:cxn>
              <a:cxn ang="0">
                <a:pos x="78" y="180"/>
              </a:cxn>
              <a:cxn ang="0">
                <a:pos x="54" y="168"/>
              </a:cxn>
              <a:cxn ang="0">
                <a:pos x="18" y="126"/>
              </a:cxn>
              <a:cxn ang="0">
                <a:pos x="6" y="102"/>
              </a:cxn>
              <a:cxn ang="0">
                <a:pos x="0" y="66"/>
              </a:cxn>
              <a:cxn ang="0">
                <a:pos x="6" y="36"/>
              </a:cxn>
              <a:cxn ang="0">
                <a:pos x="24" y="24"/>
              </a:cxn>
              <a:cxn ang="0">
                <a:pos x="30" y="18"/>
              </a:cxn>
              <a:cxn ang="0">
                <a:pos x="78" y="0"/>
              </a:cxn>
              <a:cxn ang="0">
                <a:pos x="78" y="18"/>
              </a:cxn>
              <a:cxn ang="0">
                <a:pos x="36" y="30"/>
              </a:cxn>
              <a:cxn ang="0">
                <a:pos x="36" y="36"/>
              </a:cxn>
              <a:cxn ang="0">
                <a:pos x="24" y="48"/>
              </a:cxn>
              <a:cxn ang="0">
                <a:pos x="18" y="66"/>
              </a:cxn>
              <a:cxn ang="0">
                <a:pos x="18" y="84"/>
              </a:cxn>
              <a:cxn ang="0">
                <a:pos x="54" y="144"/>
              </a:cxn>
              <a:cxn ang="0">
                <a:pos x="54" y="138"/>
              </a:cxn>
              <a:cxn ang="0">
                <a:pos x="138" y="192"/>
              </a:cxn>
              <a:cxn ang="0">
                <a:pos x="168" y="210"/>
              </a:cxn>
              <a:cxn ang="0">
                <a:pos x="228" y="234"/>
              </a:cxn>
              <a:cxn ang="0">
                <a:pos x="299" y="258"/>
              </a:cxn>
              <a:cxn ang="0">
                <a:pos x="389" y="282"/>
              </a:cxn>
              <a:cxn ang="0">
                <a:pos x="389" y="300"/>
              </a:cxn>
            </a:cxnLst>
            <a:rect l="0" t="0" r="r" b="b"/>
            <a:pathLst>
              <a:path w="389" h="300">
                <a:moveTo>
                  <a:pt x="389" y="300"/>
                </a:moveTo>
                <a:lnTo>
                  <a:pt x="299" y="276"/>
                </a:lnTo>
                <a:lnTo>
                  <a:pt x="228" y="252"/>
                </a:lnTo>
                <a:lnTo>
                  <a:pt x="168" y="228"/>
                </a:lnTo>
                <a:lnTo>
                  <a:pt x="78" y="180"/>
                </a:lnTo>
                <a:lnTo>
                  <a:pt x="54" y="168"/>
                </a:lnTo>
                <a:lnTo>
                  <a:pt x="18" y="126"/>
                </a:lnTo>
                <a:lnTo>
                  <a:pt x="6" y="102"/>
                </a:lnTo>
                <a:lnTo>
                  <a:pt x="0" y="66"/>
                </a:lnTo>
                <a:lnTo>
                  <a:pt x="6" y="36"/>
                </a:lnTo>
                <a:lnTo>
                  <a:pt x="24" y="24"/>
                </a:lnTo>
                <a:lnTo>
                  <a:pt x="30" y="18"/>
                </a:lnTo>
                <a:lnTo>
                  <a:pt x="78" y="0"/>
                </a:lnTo>
                <a:lnTo>
                  <a:pt x="78" y="18"/>
                </a:lnTo>
                <a:lnTo>
                  <a:pt x="36" y="30"/>
                </a:lnTo>
                <a:lnTo>
                  <a:pt x="36" y="36"/>
                </a:lnTo>
                <a:lnTo>
                  <a:pt x="24" y="48"/>
                </a:lnTo>
                <a:lnTo>
                  <a:pt x="18" y="66"/>
                </a:lnTo>
                <a:lnTo>
                  <a:pt x="18" y="84"/>
                </a:lnTo>
                <a:lnTo>
                  <a:pt x="54" y="144"/>
                </a:lnTo>
                <a:lnTo>
                  <a:pt x="54" y="138"/>
                </a:lnTo>
                <a:lnTo>
                  <a:pt x="138" y="192"/>
                </a:lnTo>
                <a:lnTo>
                  <a:pt x="168" y="210"/>
                </a:lnTo>
                <a:lnTo>
                  <a:pt x="228" y="234"/>
                </a:lnTo>
                <a:lnTo>
                  <a:pt x="299" y="258"/>
                </a:lnTo>
                <a:lnTo>
                  <a:pt x="389" y="282"/>
                </a:lnTo>
                <a:lnTo>
                  <a:pt x="389" y="30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76" name="Freeform 100"/>
          <p:cNvSpPr>
            <a:spLocks/>
          </p:cNvSpPr>
          <p:nvPr/>
        </p:nvSpPr>
        <p:spPr bwMode="auto">
          <a:xfrm>
            <a:off x="4872038" y="5964238"/>
            <a:ext cx="647700" cy="76200"/>
          </a:xfrm>
          <a:custGeom>
            <a:avLst/>
            <a:gdLst/>
            <a:ahLst/>
            <a:cxnLst>
              <a:cxn ang="0">
                <a:pos x="408" y="30"/>
              </a:cxn>
              <a:cxn ang="0">
                <a:pos x="372" y="36"/>
              </a:cxn>
              <a:cxn ang="0">
                <a:pos x="336" y="48"/>
              </a:cxn>
              <a:cxn ang="0">
                <a:pos x="240" y="48"/>
              </a:cxn>
              <a:cxn ang="0">
                <a:pos x="126" y="36"/>
              </a:cxn>
              <a:cxn ang="0">
                <a:pos x="30" y="24"/>
              </a:cxn>
              <a:cxn ang="0">
                <a:pos x="12" y="24"/>
              </a:cxn>
              <a:cxn ang="0">
                <a:pos x="0" y="18"/>
              </a:cxn>
              <a:cxn ang="0">
                <a:pos x="0" y="0"/>
              </a:cxn>
              <a:cxn ang="0">
                <a:pos x="12" y="6"/>
              </a:cxn>
              <a:cxn ang="0">
                <a:pos x="30" y="6"/>
              </a:cxn>
              <a:cxn ang="0">
                <a:pos x="126" y="18"/>
              </a:cxn>
              <a:cxn ang="0">
                <a:pos x="240" y="30"/>
              </a:cxn>
              <a:cxn ang="0">
                <a:pos x="336" y="30"/>
              </a:cxn>
              <a:cxn ang="0">
                <a:pos x="372" y="18"/>
              </a:cxn>
              <a:cxn ang="0">
                <a:pos x="408" y="12"/>
              </a:cxn>
              <a:cxn ang="0">
                <a:pos x="408" y="30"/>
              </a:cxn>
            </a:cxnLst>
            <a:rect l="0" t="0" r="r" b="b"/>
            <a:pathLst>
              <a:path w="408" h="48">
                <a:moveTo>
                  <a:pt x="408" y="30"/>
                </a:moveTo>
                <a:lnTo>
                  <a:pt x="372" y="36"/>
                </a:lnTo>
                <a:lnTo>
                  <a:pt x="336" y="48"/>
                </a:lnTo>
                <a:lnTo>
                  <a:pt x="240" y="48"/>
                </a:lnTo>
                <a:lnTo>
                  <a:pt x="126" y="36"/>
                </a:lnTo>
                <a:lnTo>
                  <a:pt x="30" y="24"/>
                </a:lnTo>
                <a:lnTo>
                  <a:pt x="12" y="24"/>
                </a:lnTo>
                <a:lnTo>
                  <a:pt x="0" y="18"/>
                </a:lnTo>
                <a:lnTo>
                  <a:pt x="0" y="0"/>
                </a:lnTo>
                <a:lnTo>
                  <a:pt x="12" y="6"/>
                </a:lnTo>
                <a:lnTo>
                  <a:pt x="30" y="6"/>
                </a:lnTo>
                <a:lnTo>
                  <a:pt x="126" y="18"/>
                </a:lnTo>
                <a:lnTo>
                  <a:pt x="240" y="30"/>
                </a:lnTo>
                <a:lnTo>
                  <a:pt x="336" y="30"/>
                </a:lnTo>
                <a:lnTo>
                  <a:pt x="372" y="18"/>
                </a:lnTo>
                <a:lnTo>
                  <a:pt x="408" y="12"/>
                </a:lnTo>
                <a:lnTo>
                  <a:pt x="408" y="3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77" name="Freeform 101"/>
          <p:cNvSpPr>
            <a:spLocks/>
          </p:cNvSpPr>
          <p:nvPr/>
        </p:nvSpPr>
        <p:spPr bwMode="auto">
          <a:xfrm>
            <a:off x="3749675" y="5764213"/>
            <a:ext cx="1227138" cy="2667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73" y="150"/>
              </a:cxn>
              <a:cxn ang="0">
                <a:pos x="773" y="168"/>
              </a:cxn>
              <a:cxn ang="0">
                <a:pos x="0" y="18"/>
              </a:cxn>
              <a:cxn ang="0">
                <a:pos x="0" y="0"/>
              </a:cxn>
            </a:cxnLst>
            <a:rect l="0" t="0" r="r" b="b"/>
            <a:pathLst>
              <a:path w="773" h="168">
                <a:moveTo>
                  <a:pt x="0" y="0"/>
                </a:moveTo>
                <a:lnTo>
                  <a:pt x="773" y="150"/>
                </a:lnTo>
                <a:lnTo>
                  <a:pt x="773" y="168"/>
                </a:lnTo>
                <a:lnTo>
                  <a:pt x="0" y="18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78" name="Line 102"/>
          <p:cNvSpPr>
            <a:spLocks noChangeShapeType="1"/>
          </p:cNvSpPr>
          <p:nvPr/>
        </p:nvSpPr>
        <p:spPr bwMode="auto">
          <a:xfrm flipV="1">
            <a:off x="4273550" y="5897563"/>
            <a:ext cx="28575" cy="190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79" name="Line 103"/>
          <p:cNvSpPr>
            <a:spLocks noChangeShapeType="1"/>
          </p:cNvSpPr>
          <p:nvPr/>
        </p:nvSpPr>
        <p:spPr bwMode="auto">
          <a:xfrm>
            <a:off x="4586288" y="2978150"/>
            <a:ext cx="15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80" name="Line 104"/>
          <p:cNvSpPr>
            <a:spLocks noChangeShapeType="1"/>
          </p:cNvSpPr>
          <p:nvPr/>
        </p:nvSpPr>
        <p:spPr bwMode="auto">
          <a:xfrm>
            <a:off x="5024438" y="5392738"/>
            <a:ext cx="361950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81" name="Rectangle 105"/>
          <p:cNvSpPr>
            <a:spLocks noChangeArrowheads="1"/>
          </p:cNvSpPr>
          <p:nvPr/>
        </p:nvSpPr>
        <p:spPr bwMode="auto">
          <a:xfrm>
            <a:off x="914400" y="3224213"/>
            <a:ext cx="5588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Port</a:t>
            </a:r>
            <a:endParaRPr lang="en-US"/>
          </a:p>
        </p:txBody>
      </p:sp>
      <p:sp>
        <p:nvSpPr>
          <p:cNvPr id="178282" name="Rectangle 106"/>
          <p:cNvSpPr>
            <a:spLocks noChangeArrowheads="1"/>
          </p:cNvSpPr>
          <p:nvPr/>
        </p:nvSpPr>
        <p:spPr bwMode="auto">
          <a:xfrm>
            <a:off x="7194550" y="3262313"/>
            <a:ext cx="13398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000000"/>
                </a:solidFill>
                <a:latin typeface="Arial" charset="0"/>
              </a:rPr>
              <a:t>Starboard</a:t>
            </a:r>
            <a:endParaRPr lang="en-US"/>
          </a:p>
        </p:txBody>
      </p:sp>
      <p:sp>
        <p:nvSpPr>
          <p:cNvPr id="178283" name="Rectangle 107"/>
          <p:cNvSpPr>
            <a:spLocks noChangeArrowheads="1"/>
          </p:cNvSpPr>
          <p:nvPr/>
        </p:nvSpPr>
        <p:spPr bwMode="auto">
          <a:xfrm>
            <a:off x="5043488" y="5592763"/>
            <a:ext cx="195262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78284" name="Rectangle 108"/>
          <p:cNvSpPr>
            <a:spLocks noChangeArrowheads="1"/>
          </p:cNvSpPr>
          <p:nvPr/>
        </p:nvSpPr>
        <p:spPr bwMode="auto">
          <a:xfrm>
            <a:off x="5214938" y="5754688"/>
            <a:ext cx="84137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178285" name="Line 109"/>
          <p:cNvSpPr>
            <a:spLocks noChangeShapeType="1"/>
          </p:cNvSpPr>
          <p:nvPr/>
        </p:nvSpPr>
        <p:spPr bwMode="auto">
          <a:xfrm>
            <a:off x="3978275" y="2282825"/>
            <a:ext cx="1588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86" name="Line 110"/>
          <p:cNvSpPr>
            <a:spLocks noChangeShapeType="1"/>
          </p:cNvSpPr>
          <p:nvPr/>
        </p:nvSpPr>
        <p:spPr bwMode="auto">
          <a:xfrm>
            <a:off x="2560638" y="1912938"/>
            <a:ext cx="1236662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87" name="Line 111"/>
          <p:cNvSpPr>
            <a:spLocks noChangeShapeType="1"/>
          </p:cNvSpPr>
          <p:nvPr/>
        </p:nvSpPr>
        <p:spPr bwMode="auto">
          <a:xfrm>
            <a:off x="3797300" y="1912938"/>
            <a:ext cx="1588" cy="7413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88" name="Line 112"/>
          <p:cNvSpPr>
            <a:spLocks noChangeShapeType="1"/>
          </p:cNvSpPr>
          <p:nvPr/>
        </p:nvSpPr>
        <p:spPr bwMode="auto">
          <a:xfrm>
            <a:off x="2560638" y="1912938"/>
            <a:ext cx="1236662" cy="7413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89" name="Rectangle 113"/>
          <p:cNvSpPr>
            <a:spLocks noChangeArrowheads="1"/>
          </p:cNvSpPr>
          <p:nvPr/>
        </p:nvSpPr>
        <p:spPr bwMode="auto">
          <a:xfrm>
            <a:off x="3962400" y="4876800"/>
            <a:ext cx="32226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G</a:t>
            </a:r>
            <a:r>
              <a:rPr lang="en-US" sz="2300" baseline="-25000">
                <a:solidFill>
                  <a:srgbClr val="000000"/>
                </a:solidFill>
                <a:latin typeface="Arial" charset="0"/>
              </a:rPr>
              <a:t>v</a:t>
            </a:r>
          </a:p>
        </p:txBody>
      </p:sp>
      <p:sp>
        <p:nvSpPr>
          <p:cNvPr id="178291" name="Rectangle 115"/>
          <p:cNvSpPr>
            <a:spLocks noChangeArrowheads="1"/>
          </p:cNvSpPr>
          <p:nvPr/>
        </p:nvSpPr>
        <p:spPr bwMode="auto">
          <a:xfrm>
            <a:off x="4302125" y="4937125"/>
            <a:ext cx="8096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178292" name="Line 116"/>
          <p:cNvSpPr>
            <a:spLocks noChangeShapeType="1"/>
          </p:cNvSpPr>
          <p:nvPr/>
        </p:nvSpPr>
        <p:spPr bwMode="auto">
          <a:xfrm>
            <a:off x="4454525" y="5287963"/>
            <a:ext cx="503238" cy="11430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93" name="Rectangle 117"/>
          <p:cNvSpPr>
            <a:spLocks noChangeArrowheads="1"/>
          </p:cNvSpPr>
          <p:nvPr/>
        </p:nvSpPr>
        <p:spPr bwMode="auto">
          <a:xfrm>
            <a:off x="5453063" y="5021263"/>
            <a:ext cx="177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178294" name="Rectangle 118"/>
          <p:cNvSpPr>
            <a:spLocks noChangeArrowheads="1"/>
          </p:cNvSpPr>
          <p:nvPr/>
        </p:nvSpPr>
        <p:spPr bwMode="auto">
          <a:xfrm>
            <a:off x="5614988" y="5183188"/>
            <a:ext cx="101600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178295" name="Line 119"/>
          <p:cNvSpPr>
            <a:spLocks noChangeShapeType="1"/>
          </p:cNvSpPr>
          <p:nvPr/>
        </p:nvSpPr>
        <p:spPr bwMode="auto">
          <a:xfrm flipH="1">
            <a:off x="4044950" y="1417638"/>
            <a:ext cx="1312863" cy="515461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96" name="Line 120"/>
          <p:cNvSpPr>
            <a:spLocks noChangeShapeType="1"/>
          </p:cNvSpPr>
          <p:nvPr/>
        </p:nvSpPr>
        <p:spPr bwMode="auto">
          <a:xfrm flipH="1">
            <a:off x="5334001" y="5859463"/>
            <a:ext cx="14288" cy="84613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97" name="Freeform 121"/>
          <p:cNvSpPr>
            <a:spLocks/>
          </p:cNvSpPr>
          <p:nvPr/>
        </p:nvSpPr>
        <p:spPr bwMode="auto">
          <a:xfrm>
            <a:off x="5262563" y="5678488"/>
            <a:ext cx="171450" cy="266700"/>
          </a:xfrm>
          <a:custGeom>
            <a:avLst/>
            <a:gdLst/>
            <a:ahLst/>
            <a:cxnLst>
              <a:cxn ang="0">
                <a:pos x="54" y="0"/>
              </a:cxn>
              <a:cxn ang="0">
                <a:pos x="108" y="168"/>
              </a:cxn>
              <a:cxn ang="0">
                <a:pos x="54" y="126"/>
              </a:cxn>
              <a:cxn ang="0">
                <a:pos x="0" y="168"/>
              </a:cxn>
              <a:cxn ang="0">
                <a:pos x="54" y="0"/>
              </a:cxn>
            </a:cxnLst>
            <a:rect l="0" t="0" r="r" b="b"/>
            <a:pathLst>
              <a:path w="108" h="168">
                <a:moveTo>
                  <a:pt x="54" y="0"/>
                </a:moveTo>
                <a:lnTo>
                  <a:pt x="108" y="168"/>
                </a:lnTo>
                <a:lnTo>
                  <a:pt x="54" y="126"/>
                </a:lnTo>
                <a:lnTo>
                  <a:pt x="0" y="168"/>
                </a:lnTo>
                <a:lnTo>
                  <a:pt x="54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98" name="Freeform 122"/>
          <p:cNvSpPr>
            <a:spLocks/>
          </p:cNvSpPr>
          <p:nvPr/>
        </p:nvSpPr>
        <p:spPr bwMode="auto">
          <a:xfrm>
            <a:off x="5281613" y="5335588"/>
            <a:ext cx="142875" cy="1143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6" y="24"/>
              </a:cxn>
              <a:cxn ang="0">
                <a:pos x="18" y="12"/>
              </a:cxn>
              <a:cxn ang="0">
                <a:pos x="30" y="6"/>
              </a:cxn>
              <a:cxn ang="0">
                <a:pos x="48" y="0"/>
              </a:cxn>
              <a:cxn ang="0">
                <a:pos x="66" y="6"/>
              </a:cxn>
              <a:cxn ang="0">
                <a:pos x="78" y="12"/>
              </a:cxn>
              <a:cxn ang="0">
                <a:pos x="90" y="36"/>
              </a:cxn>
              <a:cxn ang="0">
                <a:pos x="78" y="60"/>
              </a:cxn>
              <a:cxn ang="0">
                <a:pos x="66" y="66"/>
              </a:cxn>
              <a:cxn ang="0">
                <a:pos x="48" y="72"/>
              </a:cxn>
              <a:cxn ang="0">
                <a:pos x="30" y="66"/>
              </a:cxn>
              <a:cxn ang="0">
                <a:pos x="18" y="60"/>
              </a:cxn>
              <a:cxn ang="0">
                <a:pos x="6" y="48"/>
              </a:cxn>
              <a:cxn ang="0">
                <a:pos x="0" y="36"/>
              </a:cxn>
            </a:cxnLst>
            <a:rect l="0" t="0" r="r" b="b"/>
            <a:pathLst>
              <a:path w="90" h="72">
                <a:moveTo>
                  <a:pt x="0" y="36"/>
                </a:moveTo>
                <a:lnTo>
                  <a:pt x="6" y="24"/>
                </a:lnTo>
                <a:lnTo>
                  <a:pt x="18" y="12"/>
                </a:lnTo>
                <a:lnTo>
                  <a:pt x="30" y="6"/>
                </a:lnTo>
                <a:lnTo>
                  <a:pt x="48" y="0"/>
                </a:lnTo>
                <a:lnTo>
                  <a:pt x="66" y="6"/>
                </a:lnTo>
                <a:lnTo>
                  <a:pt x="78" y="12"/>
                </a:lnTo>
                <a:lnTo>
                  <a:pt x="90" y="36"/>
                </a:lnTo>
                <a:lnTo>
                  <a:pt x="78" y="60"/>
                </a:lnTo>
                <a:lnTo>
                  <a:pt x="66" y="66"/>
                </a:lnTo>
                <a:lnTo>
                  <a:pt x="48" y="72"/>
                </a:lnTo>
                <a:lnTo>
                  <a:pt x="30" y="66"/>
                </a:lnTo>
                <a:lnTo>
                  <a:pt x="18" y="60"/>
                </a:lnTo>
                <a:lnTo>
                  <a:pt x="6" y="48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299" name="Freeform 123"/>
          <p:cNvSpPr>
            <a:spLocks/>
          </p:cNvSpPr>
          <p:nvPr/>
        </p:nvSpPr>
        <p:spPr bwMode="auto">
          <a:xfrm>
            <a:off x="4321175" y="5213350"/>
            <a:ext cx="142875" cy="103188"/>
          </a:xfrm>
          <a:custGeom>
            <a:avLst/>
            <a:gdLst/>
            <a:ahLst/>
            <a:cxnLst>
              <a:cxn ang="0">
                <a:pos x="0" y="29"/>
              </a:cxn>
              <a:cxn ang="0">
                <a:pos x="12" y="5"/>
              </a:cxn>
              <a:cxn ang="0">
                <a:pos x="24" y="0"/>
              </a:cxn>
              <a:cxn ang="0">
                <a:pos x="60" y="0"/>
              </a:cxn>
              <a:cxn ang="0">
                <a:pos x="78" y="5"/>
              </a:cxn>
              <a:cxn ang="0">
                <a:pos x="90" y="29"/>
              </a:cxn>
              <a:cxn ang="0">
                <a:pos x="84" y="47"/>
              </a:cxn>
              <a:cxn ang="0">
                <a:pos x="78" y="59"/>
              </a:cxn>
              <a:cxn ang="0">
                <a:pos x="60" y="65"/>
              </a:cxn>
              <a:cxn ang="0">
                <a:pos x="24" y="65"/>
              </a:cxn>
              <a:cxn ang="0">
                <a:pos x="12" y="59"/>
              </a:cxn>
              <a:cxn ang="0">
                <a:pos x="6" y="47"/>
              </a:cxn>
              <a:cxn ang="0">
                <a:pos x="0" y="29"/>
              </a:cxn>
            </a:cxnLst>
            <a:rect l="0" t="0" r="r" b="b"/>
            <a:pathLst>
              <a:path w="90" h="65">
                <a:moveTo>
                  <a:pt x="0" y="29"/>
                </a:moveTo>
                <a:lnTo>
                  <a:pt x="12" y="5"/>
                </a:lnTo>
                <a:lnTo>
                  <a:pt x="24" y="0"/>
                </a:lnTo>
                <a:lnTo>
                  <a:pt x="60" y="0"/>
                </a:lnTo>
                <a:lnTo>
                  <a:pt x="78" y="5"/>
                </a:lnTo>
                <a:lnTo>
                  <a:pt x="90" y="29"/>
                </a:lnTo>
                <a:lnTo>
                  <a:pt x="84" y="47"/>
                </a:lnTo>
                <a:lnTo>
                  <a:pt x="78" y="59"/>
                </a:lnTo>
                <a:lnTo>
                  <a:pt x="60" y="65"/>
                </a:lnTo>
                <a:lnTo>
                  <a:pt x="24" y="65"/>
                </a:lnTo>
                <a:lnTo>
                  <a:pt x="12" y="59"/>
                </a:lnTo>
                <a:lnTo>
                  <a:pt x="6" y="47"/>
                </a:lnTo>
                <a:lnTo>
                  <a:pt x="0" y="29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0" name="Rectangle 124"/>
          <p:cNvSpPr>
            <a:spLocks noChangeArrowheads="1"/>
          </p:cNvSpPr>
          <p:nvPr/>
        </p:nvSpPr>
        <p:spPr bwMode="auto">
          <a:xfrm>
            <a:off x="5357813" y="5383213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1" name="Rectangle 125"/>
          <p:cNvSpPr>
            <a:spLocks noChangeArrowheads="1"/>
          </p:cNvSpPr>
          <p:nvPr/>
        </p:nvSpPr>
        <p:spPr bwMode="auto">
          <a:xfrm>
            <a:off x="5357813" y="5060950"/>
            <a:ext cx="9525" cy="2460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2" name="Rectangle 126"/>
          <p:cNvSpPr>
            <a:spLocks noChangeArrowheads="1"/>
          </p:cNvSpPr>
          <p:nvPr/>
        </p:nvSpPr>
        <p:spPr bwMode="auto">
          <a:xfrm>
            <a:off x="5357813" y="4908550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3" name="Rectangle 127"/>
          <p:cNvSpPr>
            <a:spLocks noChangeArrowheads="1"/>
          </p:cNvSpPr>
          <p:nvPr/>
        </p:nvSpPr>
        <p:spPr bwMode="auto">
          <a:xfrm>
            <a:off x="5357813" y="4584700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4" name="Rectangle 128"/>
          <p:cNvSpPr>
            <a:spLocks noChangeArrowheads="1"/>
          </p:cNvSpPr>
          <p:nvPr/>
        </p:nvSpPr>
        <p:spPr bwMode="auto">
          <a:xfrm>
            <a:off x="5357813" y="4260850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5" name="Rectangle 129"/>
          <p:cNvSpPr>
            <a:spLocks noChangeArrowheads="1"/>
          </p:cNvSpPr>
          <p:nvPr/>
        </p:nvSpPr>
        <p:spPr bwMode="auto">
          <a:xfrm>
            <a:off x="5357813" y="4110038"/>
            <a:ext cx="9525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6" name="Rectangle 130"/>
          <p:cNvSpPr>
            <a:spLocks noChangeArrowheads="1"/>
          </p:cNvSpPr>
          <p:nvPr/>
        </p:nvSpPr>
        <p:spPr bwMode="auto">
          <a:xfrm>
            <a:off x="5357813" y="3786188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7" name="Rectangle 131"/>
          <p:cNvSpPr>
            <a:spLocks noChangeArrowheads="1"/>
          </p:cNvSpPr>
          <p:nvPr/>
        </p:nvSpPr>
        <p:spPr bwMode="auto">
          <a:xfrm>
            <a:off x="5357813" y="3462338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8" name="Rectangle 132"/>
          <p:cNvSpPr>
            <a:spLocks noChangeArrowheads="1"/>
          </p:cNvSpPr>
          <p:nvPr/>
        </p:nvSpPr>
        <p:spPr bwMode="auto">
          <a:xfrm>
            <a:off x="5357813" y="3309938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09" name="Rectangle 133"/>
          <p:cNvSpPr>
            <a:spLocks noChangeArrowheads="1"/>
          </p:cNvSpPr>
          <p:nvPr/>
        </p:nvSpPr>
        <p:spPr bwMode="auto">
          <a:xfrm>
            <a:off x="5357813" y="2987675"/>
            <a:ext cx="9525" cy="2460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0" name="Rectangle 134"/>
          <p:cNvSpPr>
            <a:spLocks noChangeArrowheads="1"/>
          </p:cNvSpPr>
          <p:nvPr/>
        </p:nvSpPr>
        <p:spPr bwMode="auto">
          <a:xfrm>
            <a:off x="5357813" y="2663825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1" name="Rectangle 135"/>
          <p:cNvSpPr>
            <a:spLocks noChangeArrowheads="1"/>
          </p:cNvSpPr>
          <p:nvPr/>
        </p:nvSpPr>
        <p:spPr bwMode="auto">
          <a:xfrm>
            <a:off x="5357813" y="2511425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2" name="Rectangle 136"/>
          <p:cNvSpPr>
            <a:spLocks noChangeArrowheads="1"/>
          </p:cNvSpPr>
          <p:nvPr/>
        </p:nvSpPr>
        <p:spPr bwMode="auto">
          <a:xfrm>
            <a:off x="5357813" y="2187575"/>
            <a:ext cx="9525" cy="2476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3" name="Rectangle 137"/>
          <p:cNvSpPr>
            <a:spLocks noChangeArrowheads="1"/>
          </p:cNvSpPr>
          <p:nvPr/>
        </p:nvSpPr>
        <p:spPr bwMode="auto">
          <a:xfrm>
            <a:off x="5357813" y="1865313"/>
            <a:ext cx="9525" cy="2460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4" name="Rectangle 138"/>
          <p:cNvSpPr>
            <a:spLocks noChangeArrowheads="1"/>
          </p:cNvSpPr>
          <p:nvPr/>
        </p:nvSpPr>
        <p:spPr bwMode="auto">
          <a:xfrm>
            <a:off x="5357813" y="1712913"/>
            <a:ext cx="95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5" name="Rectangle 139"/>
          <p:cNvSpPr>
            <a:spLocks noChangeArrowheads="1"/>
          </p:cNvSpPr>
          <p:nvPr/>
        </p:nvSpPr>
        <p:spPr bwMode="auto">
          <a:xfrm>
            <a:off x="5357813" y="1484313"/>
            <a:ext cx="9525" cy="1524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6" name="Freeform 140"/>
          <p:cNvSpPr>
            <a:spLocks/>
          </p:cNvSpPr>
          <p:nvPr/>
        </p:nvSpPr>
        <p:spPr bwMode="auto">
          <a:xfrm>
            <a:off x="5272088" y="1436688"/>
            <a:ext cx="142875" cy="1143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2" y="12"/>
              </a:cxn>
              <a:cxn ang="0">
                <a:pos x="24" y="6"/>
              </a:cxn>
              <a:cxn ang="0">
                <a:pos x="42" y="0"/>
              </a:cxn>
              <a:cxn ang="0">
                <a:pos x="78" y="12"/>
              </a:cxn>
              <a:cxn ang="0">
                <a:pos x="90" y="36"/>
              </a:cxn>
              <a:cxn ang="0">
                <a:pos x="78" y="60"/>
              </a:cxn>
              <a:cxn ang="0">
                <a:pos x="42" y="72"/>
              </a:cxn>
              <a:cxn ang="0">
                <a:pos x="24" y="66"/>
              </a:cxn>
              <a:cxn ang="0">
                <a:pos x="12" y="60"/>
              </a:cxn>
              <a:cxn ang="0">
                <a:pos x="0" y="36"/>
              </a:cxn>
            </a:cxnLst>
            <a:rect l="0" t="0" r="r" b="b"/>
            <a:pathLst>
              <a:path w="90" h="72">
                <a:moveTo>
                  <a:pt x="0" y="36"/>
                </a:moveTo>
                <a:lnTo>
                  <a:pt x="12" y="12"/>
                </a:lnTo>
                <a:lnTo>
                  <a:pt x="24" y="6"/>
                </a:lnTo>
                <a:lnTo>
                  <a:pt x="42" y="0"/>
                </a:lnTo>
                <a:lnTo>
                  <a:pt x="78" y="12"/>
                </a:lnTo>
                <a:lnTo>
                  <a:pt x="90" y="36"/>
                </a:lnTo>
                <a:lnTo>
                  <a:pt x="78" y="60"/>
                </a:lnTo>
                <a:lnTo>
                  <a:pt x="42" y="72"/>
                </a:lnTo>
                <a:lnTo>
                  <a:pt x="24" y="66"/>
                </a:lnTo>
                <a:lnTo>
                  <a:pt x="12" y="60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7" name="Freeform 141"/>
          <p:cNvSpPr>
            <a:spLocks/>
          </p:cNvSpPr>
          <p:nvPr/>
        </p:nvSpPr>
        <p:spPr bwMode="auto">
          <a:xfrm>
            <a:off x="4881563" y="5335588"/>
            <a:ext cx="142875" cy="114300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2" y="12"/>
              </a:cxn>
              <a:cxn ang="0">
                <a:pos x="24" y="6"/>
              </a:cxn>
              <a:cxn ang="0">
                <a:pos x="42" y="0"/>
              </a:cxn>
              <a:cxn ang="0">
                <a:pos x="78" y="12"/>
              </a:cxn>
              <a:cxn ang="0">
                <a:pos x="90" y="36"/>
              </a:cxn>
              <a:cxn ang="0">
                <a:pos x="78" y="60"/>
              </a:cxn>
              <a:cxn ang="0">
                <a:pos x="42" y="72"/>
              </a:cxn>
              <a:cxn ang="0">
                <a:pos x="24" y="66"/>
              </a:cxn>
              <a:cxn ang="0">
                <a:pos x="12" y="60"/>
              </a:cxn>
              <a:cxn ang="0">
                <a:pos x="0" y="36"/>
              </a:cxn>
            </a:cxnLst>
            <a:rect l="0" t="0" r="r" b="b"/>
            <a:pathLst>
              <a:path w="90" h="72">
                <a:moveTo>
                  <a:pt x="0" y="36"/>
                </a:moveTo>
                <a:lnTo>
                  <a:pt x="12" y="12"/>
                </a:lnTo>
                <a:lnTo>
                  <a:pt x="24" y="6"/>
                </a:lnTo>
                <a:lnTo>
                  <a:pt x="42" y="0"/>
                </a:lnTo>
                <a:lnTo>
                  <a:pt x="78" y="12"/>
                </a:lnTo>
                <a:lnTo>
                  <a:pt x="90" y="36"/>
                </a:lnTo>
                <a:lnTo>
                  <a:pt x="78" y="60"/>
                </a:lnTo>
                <a:lnTo>
                  <a:pt x="42" y="72"/>
                </a:lnTo>
                <a:lnTo>
                  <a:pt x="24" y="66"/>
                </a:lnTo>
                <a:lnTo>
                  <a:pt x="12" y="60"/>
                </a:lnTo>
                <a:lnTo>
                  <a:pt x="0" y="36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8" name="Rectangle 142"/>
          <p:cNvSpPr>
            <a:spLocks noChangeArrowheads="1"/>
          </p:cNvSpPr>
          <p:nvPr/>
        </p:nvSpPr>
        <p:spPr bwMode="auto">
          <a:xfrm>
            <a:off x="4387850" y="5259388"/>
            <a:ext cx="246063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19" name="Rectangle 143"/>
          <p:cNvSpPr>
            <a:spLocks noChangeArrowheads="1"/>
          </p:cNvSpPr>
          <p:nvPr/>
        </p:nvSpPr>
        <p:spPr bwMode="auto">
          <a:xfrm>
            <a:off x="4710113" y="5259388"/>
            <a:ext cx="2476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20" name="Rectangle 144"/>
          <p:cNvSpPr>
            <a:spLocks noChangeArrowheads="1"/>
          </p:cNvSpPr>
          <p:nvPr/>
        </p:nvSpPr>
        <p:spPr bwMode="auto">
          <a:xfrm>
            <a:off x="5033963" y="5259388"/>
            <a:ext cx="7620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21" name="Rectangle 145"/>
          <p:cNvSpPr>
            <a:spLocks noChangeArrowheads="1"/>
          </p:cNvSpPr>
          <p:nvPr/>
        </p:nvSpPr>
        <p:spPr bwMode="auto">
          <a:xfrm>
            <a:off x="5186363" y="5259388"/>
            <a:ext cx="1809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22" name="Rectangle 146"/>
          <p:cNvSpPr>
            <a:spLocks noChangeArrowheads="1"/>
          </p:cNvSpPr>
          <p:nvPr/>
        </p:nvSpPr>
        <p:spPr bwMode="auto">
          <a:xfrm>
            <a:off x="5453063" y="5307013"/>
            <a:ext cx="1778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178323" name="Rectangle 147"/>
          <p:cNvSpPr>
            <a:spLocks noChangeArrowheads="1"/>
          </p:cNvSpPr>
          <p:nvPr/>
        </p:nvSpPr>
        <p:spPr bwMode="auto">
          <a:xfrm>
            <a:off x="5614988" y="5468938"/>
            <a:ext cx="42862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Arial" charset="0"/>
              </a:rPr>
              <a:t>t</a:t>
            </a:r>
            <a:endParaRPr lang="en-US"/>
          </a:p>
        </p:txBody>
      </p:sp>
      <p:sp>
        <p:nvSpPr>
          <p:cNvPr id="178324" name="Freeform 148"/>
          <p:cNvSpPr>
            <a:spLocks/>
          </p:cNvSpPr>
          <p:nvPr/>
        </p:nvSpPr>
        <p:spPr bwMode="auto">
          <a:xfrm>
            <a:off x="5281613" y="5194300"/>
            <a:ext cx="152400" cy="112713"/>
          </a:xfrm>
          <a:custGeom>
            <a:avLst/>
            <a:gdLst/>
            <a:ahLst/>
            <a:cxnLst>
              <a:cxn ang="0">
                <a:pos x="0" y="35"/>
              </a:cxn>
              <a:cxn ang="0">
                <a:pos x="6" y="23"/>
              </a:cxn>
              <a:cxn ang="0">
                <a:pos x="18" y="12"/>
              </a:cxn>
              <a:cxn ang="0">
                <a:pos x="30" y="6"/>
              </a:cxn>
              <a:cxn ang="0">
                <a:pos x="48" y="0"/>
              </a:cxn>
              <a:cxn ang="0">
                <a:pos x="84" y="12"/>
              </a:cxn>
              <a:cxn ang="0">
                <a:pos x="96" y="35"/>
              </a:cxn>
              <a:cxn ang="0">
                <a:pos x="84" y="59"/>
              </a:cxn>
              <a:cxn ang="0">
                <a:pos x="48" y="71"/>
              </a:cxn>
              <a:cxn ang="0">
                <a:pos x="30" y="65"/>
              </a:cxn>
              <a:cxn ang="0">
                <a:pos x="18" y="59"/>
              </a:cxn>
              <a:cxn ang="0">
                <a:pos x="6" y="47"/>
              </a:cxn>
              <a:cxn ang="0">
                <a:pos x="0" y="35"/>
              </a:cxn>
            </a:cxnLst>
            <a:rect l="0" t="0" r="r" b="b"/>
            <a:pathLst>
              <a:path w="96" h="71">
                <a:moveTo>
                  <a:pt x="0" y="35"/>
                </a:moveTo>
                <a:lnTo>
                  <a:pt x="6" y="23"/>
                </a:lnTo>
                <a:lnTo>
                  <a:pt x="18" y="12"/>
                </a:lnTo>
                <a:lnTo>
                  <a:pt x="30" y="6"/>
                </a:lnTo>
                <a:lnTo>
                  <a:pt x="48" y="0"/>
                </a:lnTo>
                <a:lnTo>
                  <a:pt x="84" y="12"/>
                </a:lnTo>
                <a:lnTo>
                  <a:pt x="96" y="35"/>
                </a:lnTo>
                <a:lnTo>
                  <a:pt x="84" y="59"/>
                </a:lnTo>
                <a:lnTo>
                  <a:pt x="48" y="71"/>
                </a:lnTo>
                <a:lnTo>
                  <a:pt x="30" y="65"/>
                </a:lnTo>
                <a:lnTo>
                  <a:pt x="18" y="59"/>
                </a:lnTo>
                <a:lnTo>
                  <a:pt x="6" y="47"/>
                </a:lnTo>
                <a:lnTo>
                  <a:pt x="0" y="35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28" name="Line 152"/>
          <p:cNvSpPr>
            <a:spLocks noChangeShapeType="1"/>
          </p:cNvSpPr>
          <p:nvPr/>
        </p:nvSpPr>
        <p:spPr bwMode="auto">
          <a:xfrm>
            <a:off x="4948238" y="5402263"/>
            <a:ext cx="40957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29" name="Line 153"/>
          <p:cNvSpPr>
            <a:spLocks noChangeShapeType="1"/>
          </p:cNvSpPr>
          <p:nvPr/>
        </p:nvSpPr>
        <p:spPr bwMode="auto">
          <a:xfrm flipV="1">
            <a:off x="4559300" y="5297488"/>
            <a:ext cx="131763" cy="28575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30" name="Freeform 154"/>
          <p:cNvSpPr>
            <a:spLocks/>
          </p:cNvSpPr>
          <p:nvPr/>
        </p:nvSpPr>
        <p:spPr bwMode="auto">
          <a:xfrm>
            <a:off x="2693988" y="4062413"/>
            <a:ext cx="228600" cy="207962"/>
          </a:xfrm>
          <a:custGeom>
            <a:avLst/>
            <a:gdLst/>
            <a:ahLst/>
            <a:cxnLst>
              <a:cxn ang="0">
                <a:pos x="12" y="119"/>
              </a:cxn>
              <a:cxn ang="0">
                <a:pos x="0" y="0"/>
              </a:cxn>
              <a:cxn ang="0">
                <a:pos x="12" y="0"/>
              </a:cxn>
              <a:cxn ang="0">
                <a:pos x="18" y="77"/>
              </a:cxn>
              <a:cxn ang="0">
                <a:pos x="18" y="101"/>
              </a:cxn>
              <a:cxn ang="0">
                <a:pos x="24" y="89"/>
              </a:cxn>
              <a:cxn ang="0">
                <a:pos x="30" y="83"/>
              </a:cxn>
              <a:cxn ang="0">
                <a:pos x="60" y="12"/>
              </a:cxn>
              <a:cxn ang="0">
                <a:pos x="78" y="12"/>
              </a:cxn>
              <a:cxn ang="0">
                <a:pos x="90" y="71"/>
              </a:cxn>
              <a:cxn ang="0">
                <a:pos x="90" y="113"/>
              </a:cxn>
              <a:cxn ang="0">
                <a:pos x="102" y="89"/>
              </a:cxn>
              <a:cxn ang="0">
                <a:pos x="132" y="18"/>
              </a:cxn>
              <a:cxn ang="0">
                <a:pos x="144" y="24"/>
              </a:cxn>
              <a:cxn ang="0">
                <a:pos x="96" y="131"/>
              </a:cxn>
              <a:cxn ang="0">
                <a:pos x="78" y="131"/>
              </a:cxn>
              <a:cxn ang="0">
                <a:pos x="72" y="36"/>
              </a:cxn>
              <a:cxn ang="0">
                <a:pos x="72" y="30"/>
              </a:cxn>
              <a:cxn ang="0">
                <a:pos x="66" y="24"/>
              </a:cxn>
              <a:cxn ang="0">
                <a:pos x="66" y="36"/>
              </a:cxn>
              <a:cxn ang="0">
                <a:pos x="24" y="119"/>
              </a:cxn>
              <a:cxn ang="0">
                <a:pos x="12" y="119"/>
              </a:cxn>
            </a:cxnLst>
            <a:rect l="0" t="0" r="r" b="b"/>
            <a:pathLst>
              <a:path w="144" h="131">
                <a:moveTo>
                  <a:pt x="12" y="119"/>
                </a:moveTo>
                <a:lnTo>
                  <a:pt x="0" y="0"/>
                </a:lnTo>
                <a:lnTo>
                  <a:pt x="12" y="0"/>
                </a:lnTo>
                <a:lnTo>
                  <a:pt x="18" y="77"/>
                </a:lnTo>
                <a:lnTo>
                  <a:pt x="18" y="101"/>
                </a:lnTo>
                <a:lnTo>
                  <a:pt x="24" y="89"/>
                </a:lnTo>
                <a:lnTo>
                  <a:pt x="30" y="83"/>
                </a:lnTo>
                <a:lnTo>
                  <a:pt x="60" y="12"/>
                </a:lnTo>
                <a:lnTo>
                  <a:pt x="78" y="12"/>
                </a:lnTo>
                <a:lnTo>
                  <a:pt x="90" y="71"/>
                </a:lnTo>
                <a:lnTo>
                  <a:pt x="90" y="113"/>
                </a:lnTo>
                <a:lnTo>
                  <a:pt x="102" y="89"/>
                </a:lnTo>
                <a:lnTo>
                  <a:pt x="132" y="18"/>
                </a:lnTo>
                <a:lnTo>
                  <a:pt x="144" y="24"/>
                </a:lnTo>
                <a:lnTo>
                  <a:pt x="96" y="131"/>
                </a:lnTo>
                <a:lnTo>
                  <a:pt x="78" y="131"/>
                </a:lnTo>
                <a:lnTo>
                  <a:pt x="72" y="36"/>
                </a:lnTo>
                <a:lnTo>
                  <a:pt x="72" y="30"/>
                </a:lnTo>
                <a:lnTo>
                  <a:pt x="66" y="24"/>
                </a:lnTo>
                <a:lnTo>
                  <a:pt x="66" y="36"/>
                </a:lnTo>
                <a:lnTo>
                  <a:pt x="24" y="119"/>
                </a:lnTo>
                <a:lnTo>
                  <a:pt x="12" y="119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31" name="Freeform 155"/>
          <p:cNvSpPr>
            <a:spLocks noEditPoints="1"/>
          </p:cNvSpPr>
          <p:nvPr/>
        </p:nvSpPr>
        <p:spPr bwMode="auto">
          <a:xfrm>
            <a:off x="2913063" y="4260850"/>
            <a:ext cx="76200" cy="85725"/>
          </a:xfrm>
          <a:custGeom>
            <a:avLst/>
            <a:gdLst/>
            <a:ahLst/>
            <a:cxnLst>
              <a:cxn ang="0">
                <a:pos x="0" y="24"/>
              </a:cxn>
              <a:cxn ang="0">
                <a:pos x="6" y="12"/>
              </a:cxn>
              <a:cxn ang="0">
                <a:pos x="12" y="6"/>
              </a:cxn>
              <a:cxn ang="0">
                <a:pos x="24" y="0"/>
              </a:cxn>
              <a:cxn ang="0">
                <a:pos x="30" y="0"/>
              </a:cxn>
              <a:cxn ang="0">
                <a:pos x="48" y="18"/>
              </a:cxn>
              <a:cxn ang="0">
                <a:pos x="48" y="36"/>
              </a:cxn>
              <a:cxn ang="0">
                <a:pos x="30" y="54"/>
              </a:cxn>
              <a:cxn ang="0">
                <a:pos x="18" y="54"/>
              </a:cxn>
              <a:cxn ang="0">
                <a:pos x="0" y="36"/>
              </a:cxn>
              <a:cxn ang="0">
                <a:pos x="0" y="24"/>
              </a:cxn>
              <a:cxn ang="0">
                <a:pos x="0" y="24"/>
              </a:cxn>
              <a:cxn ang="0">
                <a:pos x="0" y="24"/>
              </a:cxn>
              <a:cxn ang="0">
                <a:pos x="12" y="24"/>
              </a:cxn>
              <a:cxn ang="0">
                <a:pos x="6" y="30"/>
              </a:cxn>
              <a:cxn ang="0">
                <a:pos x="18" y="42"/>
              </a:cxn>
              <a:cxn ang="0">
                <a:pos x="18" y="48"/>
              </a:cxn>
              <a:cxn ang="0">
                <a:pos x="24" y="48"/>
              </a:cxn>
              <a:cxn ang="0">
                <a:pos x="36" y="36"/>
              </a:cxn>
              <a:cxn ang="0">
                <a:pos x="36" y="30"/>
              </a:cxn>
              <a:cxn ang="0">
                <a:pos x="42" y="24"/>
              </a:cxn>
              <a:cxn ang="0">
                <a:pos x="36" y="12"/>
              </a:cxn>
              <a:cxn ang="0">
                <a:pos x="30" y="12"/>
              </a:cxn>
              <a:cxn ang="0">
                <a:pos x="24" y="6"/>
              </a:cxn>
              <a:cxn ang="0">
                <a:pos x="12" y="18"/>
              </a:cxn>
              <a:cxn ang="0">
                <a:pos x="12" y="24"/>
              </a:cxn>
              <a:cxn ang="0">
                <a:pos x="12" y="24"/>
              </a:cxn>
              <a:cxn ang="0">
                <a:pos x="12" y="24"/>
              </a:cxn>
            </a:cxnLst>
            <a:rect l="0" t="0" r="r" b="b"/>
            <a:pathLst>
              <a:path w="48" h="54">
                <a:moveTo>
                  <a:pt x="0" y="24"/>
                </a:moveTo>
                <a:lnTo>
                  <a:pt x="6" y="12"/>
                </a:lnTo>
                <a:lnTo>
                  <a:pt x="12" y="6"/>
                </a:lnTo>
                <a:lnTo>
                  <a:pt x="24" y="0"/>
                </a:lnTo>
                <a:lnTo>
                  <a:pt x="30" y="0"/>
                </a:lnTo>
                <a:lnTo>
                  <a:pt x="48" y="18"/>
                </a:lnTo>
                <a:lnTo>
                  <a:pt x="48" y="36"/>
                </a:lnTo>
                <a:lnTo>
                  <a:pt x="30" y="54"/>
                </a:lnTo>
                <a:lnTo>
                  <a:pt x="18" y="54"/>
                </a:lnTo>
                <a:lnTo>
                  <a:pt x="0" y="36"/>
                </a:lnTo>
                <a:lnTo>
                  <a:pt x="0" y="24"/>
                </a:lnTo>
                <a:close/>
                <a:moveTo>
                  <a:pt x="0" y="24"/>
                </a:moveTo>
                <a:lnTo>
                  <a:pt x="0" y="24"/>
                </a:lnTo>
                <a:close/>
                <a:moveTo>
                  <a:pt x="12" y="24"/>
                </a:moveTo>
                <a:lnTo>
                  <a:pt x="6" y="30"/>
                </a:lnTo>
                <a:lnTo>
                  <a:pt x="18" y="42"/>
                </a:lnTo>
                <a:lnTo>
                  <a:pt x="18" y="48"/>
                </a:lnTo>
                <a:lnTo>
                  <a:pt x="24" y="48"/>
                </a:lnTo>
                <a:lnTo>
                  <a:pt x="36" y="36"/>
                </a:lnTo>
                <a:lnTo>
                  <a:pt x="36" y="30"/>
                </a:lnTo>
                <a:lnTo>
                  <a:pt x="42" y="24"/>
                </a:lnTo>
                <a:lnTo>
                  <a:pt x="36" y="12"/>
                </a:lnTo>
                <a:lnTo>
                  <a:pt x="30" y="12"/>
                </a:lnTo>
                <a:lnTo>
                  <a:pt x="24" y="6"/>
                </a:lnTo>
                <a:lnTo>
                  <a:pt x="12" y="18"/>
                </a:lnTo>
                <a:lnTo>
                  <a:pt x="12" y="24"/>
                </a:lnTo>
                <a:close/>
                <a:moveTo>
                  <a:pt x="12" y="24"/>
                </a:moveTo>
                <a:lnTo>
                  <a:pt x="12" y="2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32" name="Rectangle 156"/>
          <p:cNvSpPr>
            <a:spLocks noChangeArrowheads="1"/>
          </p:cNvSpPr>
          <p:nvPr/>
        </p:nvSpPr>
        <p:spPr bwMode="auto">
          <a:xfrm>
            <a:off x="6527800" y="4403725"/>
            <a:ext cx="16192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L</a:t>
            </a:r>
            <a:endParaRPr lang="en-US"/>
          </a:p>
        </p:txBody>
      </p:sp>
      <p:sp>
        <p:nvSpPr>
          <p:cNvPr id="178333" name="Rectangle 157"/>
          <p:cNvSpPr>
            <a:spLocks noChangeArrowheads="1"/>
          </p:cNvSpPr>
          <p:nvPr/>
        </p:nvSpPr>
        <p:spPr bwMode="auto">
          <a:xfrm>
            <a:off x="6670675" y="4556125"/>
            <a:ext cx="84138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178335" name="Rectangle 159"/>
          <p:cNvSpPr>
            <a:spLocks noChangeArrowheads="1"/>
          </p:cNvSpPr>
          <p:nvPr/>
        </p:nvSpPr>
        <p:spPr bwMode="auto">
          <a:xfrm>
            <a:off x="2665413" y="1646238"/>
            <a:ext cx="1873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78336" name="Rectangle 160"/>
          <p:cNvSpPr>
            <a:spLocks noChangeArrowheads="1"/>
          </p:cNvSpPr>
          <p:nvPr/>
        </p:nvSpPr>
        <p:spPr bwMode="auto">
          <a:xfrm>
            <a:off x="2836863" y="1770063"/>
            <a:ext cx="698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178337" name="Rectangle 161"/>
          <p:cNvSpPr>
            <a:spLocks noChangeArrowheads="1"/>
          </p:cNvSpPr>
          <p:nvPr/>
        </p:nvSpPr>
        <p:spPr bwMode="auto">
          <a:xfrm>
            <a:off x="2903538" y="1646238"/>
            <a:ext cx="254000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 G</a:t>
            </a:r>
            <a:endParaRPr lang="en-US"/>
          </a:p>
        </p:txBody>
      </p:sp>
      <p:sp>
        <p:nvSpPr>
          <p:cNvPr id="178338" name="Rectangle 162"/>
          <p:cNvSpPr>
            <a:spLocks noChangeArrowheads="1"/>
          </p:cNvSpPr>
          <p:nvPr/>
        </p:nvSpPr>
        <p:spPr bwMode="auto">
          <a:xfrm>
            <a:off x="3141663" y="1770063"/>
            <a:ext cx="762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Arial" charset="0"/>
              </a:rPr>
              <a:t> t</a:t>
            </a:r>
            <a:endParaRPr lang="en-US"/>
          </a:p>
        </p:txBody>
      </p:sp>
      <p:sp>
        <p:nvSpPr>
          <p:cNvPr id="178339" name="Rectangle 163"/>
          <p:cNvSpPr>
            <a:spLocks noChangeArrowheads="1"/>
          </p:cNvSpPr>
          <p:nvPr/>
        </p:nvSpPr>
        <p:spPr bwMode="auto">
          <a:xfrm>
            <a:off x="3217863" y="1646238"/>
            <a:ext cx="50958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 cos </a:t>
            </a:r>
            <a:endParaRPr lang="en-US"/>
          </a:p>
        </p:txBody>
      </p:sp>
      <p:sp>
        <p:nvSpPr>
          <p:cNvPr id="178347" name="Rectangle 171"/>
          <p:cNvSpPr>
            <a:spLocks noChangeArrowheads="1"/>
          </p:cNvSpPr>
          <p:nvPr/>
        </p:nvSpPr>
        <p:spPr bwMode="auto">
          <a:xfrm>
            <a:off x="3540125" y="2597150"/>
            <a:ext cx="2857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900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178348" name="Rectangle 172"/>
          <p:cNvSpPr>
            <a:spLocks noChangeArrowheads="1"/>
          </p:cNvSpPr>
          <p:nvPr/>
        </p:nvSpPr>
        <p:spPr bwMode="auto">
          <a:xfrm>
            <a:off x="3825875" y="2797175"/>
            <a:ext cx="666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900">
                <a:solidFill>
                  <a:srgbClr val="000000"/>
                </a:solidFill>
                <a:latin typeface="Arial" charset="0"/>
              </a:rPr>
              <a:t>t</a:t>
            </a:r>
            <a:endParaRPr lang="en-US"/>
          </a:p>
        </p:txBody>
      </p:sp>
      <p:sp>
        <p:nvSpPr>
          <p:cNvPr id="178349" name="Rectangle 173"/>
          <p:cNvSpPr>
            <a:spLocks noChangeArrowheads="1"/>
          </p:cNvSpPr>
          <p:nvPr/>
        </p:nvSpPr>
        <p:spPr bwMode="auto">
          <a:xfrm>
            <a:off x="5481638" y="6219825"/>
            <a:ext cx="177800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300">
                <a:solidFill>
                  <a:srgbClr val="000000"/>
                </a:solidFill>
                <a:latin typeface="Arial" charset="0"/>
              </a:rPr>
              <a:t>F</a:t>
            </a:r>
            <a:endParaRPr lang="en-US"/>
          </a:p>
        </p:txBody>
      </p:sp>
      <p:sp>
        <p:nvSpPr>
          <p:cNvPr id="178350" name="Rectangle 174"/>
          <p:cNvSpPr>
            <a:spLocks noChangeArrowheads="1"/>
          </p:cNvSpPr>
          <p:nvPr/>
        </p:nvSpPr>
        <p:spPr bwMode="auto">
          <a:xfrm>
            <a:off x="5643563" y="6381750"/>
            <a:ext cx="84137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78353" name="Freeform 177"/>
          <p:cNvSpPr>
            <a:spLocks/>
          </p:cNvSpPr>
          <p:nvPr/>
        </p:nvSpPr>
        <p:spPr bwMode="auto">
          <a:xfrm>
            <a:off x="4662488" y="4156075"/>
            <a:ext cx="190500" cy="28575"/>
          </a:xfrm>
          <a:custGeom>
            <a:avLst/>
            <a:gdLst/>
            <a:ahLst/>
            <a:cxnLst>
              <a:cxn ang="0">
                <a:pos x="0" y="18"/>
              </a:cxn>
              <a:cxn ang="0">
                <a:pos x="120" y="18"/>
              </a:cxn>
              <a:cxn ang="0">
                <a:pos x="66" y="0"/>
              </a:cxn>
            </a:cxnLst>
            <a:rect l="0" t="0" r="r" b="b"/>
            <a:pathLst>
              <a:path w="120" h="18">
                <a:moveTo>
                  <a:pt x="0" y="18"/>
                </a:moveTo>
                <a:lnTo>
                  <a:pt x="120" y="18"/>
                </a:lnTo>
                <a:lnTo>
                  <a:pt x="6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54" name="Freeform 178"/>
          <p:cNvSpPr>
            <a:spLocks/>
          </p:cNvSpPr>
          <p:nvPr/>
        </p:nvSpPr>
        <p:spPr bwMode="auto">
          <a:xfrm>
            <a:off x="5462588" y="6154738"/>
            <a:ext cx="190500" cy="28575"/>
          </a:xfrm>
          <a:custGeom>
            <a:avLst/>
            <a:gdLst/>
            <a:ahLst/>
            <a:cxnLst>
              <a:cxn ang="0">
                <a:pos x="0" y="18"/>
              </a:cxn>
              <a:cxn ang="0">
                <a:pos x="120" y="18"/>
              </a:cxn>
              <a:cxn ang="0">
                <a:pos x="66" y="0"/>
              </a:cxn>
            </a:cxnLst>
            <a:rect l="0" t="0" r="r" b="b"/>
            <a:pathLst>
              <a:path w="120" h="18">
                <a:moveTo>
                  <a:pt x="0" y="18"/>
                </a:moveTo>
                <a:lnTo>
                  <a:pt x="120" y="18"/>
                </a:lnTo>
                <a:lnTo>
                  <a:pt x="66" y="0"/>
                </a:lnTo>
              </a:path>
            </a:pathLst>
          </a:custGeom>
          <a:noFill/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55" name="Rectangle 179"/>
          <p:cNvSpPr>
            <a:spLocks noChangeArrowheads="1"/>
          </p:cNvSpPr>
          <p:nvPr/>
        </p:nvSpPr>
        <p:spPr bwMode="auto">
          <a:xfrm>
            <a:off x="4111625" y="5240338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56" name="Rectangle 180"/>
          <p:cNvSpPr>
            <a:spLocks noChangeArrowheads="1"/>
          </p:cNvSpPr>
          <p:nvPr/>
        </p:nvSpPr>
        <p:spPr bwMode="auto">
          <a:xfrm>
            <a:off x="4121150" y="5194300"/>
            <a:ext cx="9525" cy="460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57" name="Rectangle 181"/>
          <p:cNvSpPr>
            <a:spLocks noChangeArrowheads="1"/>
          </p:cNvSpPr>
          <p:nvPr/>
        </p:nvSpPr>
        <p:spPr bwMode="auto">
          <a:xfrm>
            <a:off x="4121150" y="51943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58" name="Rectangle 182"/>
          <p:cNvSpPr>
            <a:spLocks noChangeArrowheads="1"/>
          </p:cNvSpPr>
          <p:nvPr/>
        </p:nvSpPr>
        <p:spPr bwMode="auto">
          <a:xfrm>
            <a:off x="4130675" y="51752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59" name="Rectangle 183"/>
          <p:cNvSpPr>
            <a:spLocks noChangeArrowheads="1"/>
          </p:cNvSpPr>
          <p:nvPr/>
        </p:nvSpPr>
        <p:spPr bwMode="auto">
          <a:xfrm>
            <a:off x="4140200" y="515620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0" name="Rectangle 184"/>
          <p:cNvSpPr>
            <a:spLocks noChangeArrowheads="1"/>
          </p:cNvSpPr>
          <p:nvPr/>
        </p:nvSpPr>
        <p:spPr bwMode="auto">
          <a:xfrm>
            <a:off x="4149725" y="51371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1" name="Rectangle 185"/>
          <p:cNvSpPr>
            <a:spLocks noChangeArrowheads="1"/>
          </p:cNvSpPr>
          <p:nvPr/>
        </p:nvSpPr>
        <p:spPr bwMode="auto">
          <a:xfrm>
            <a:off x="4159250" y="51276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2" name="Rectangle 186"/>
          <p:cNvSpPr>
            <a:spLocks noChangeArrowheads="1"/>
          </p:cNvSpPr>
          <p:nvPr/>
        </p:nvSpPr>
        <p:spPr bwMode="auto">
          <a:xfrm>
            <a:off x="4159250" y="51276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3" name="Rectangle 187"/>
          <p:cNvSpPr>
            <a:spLocks noChangeArrowheads="1"/>
          </p:cNvSpPr>
          <p:nvPr/>
        </p:nvSpPr>
        <p:spPr bwMode="auto">
          <a:xfrm>
            <a:off x="4168775" y="51181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4" name="Rectangle 188"/>
          <p:cNvSpPr>
            <a:spLocks noChangeArrowheads="1"/>
          </p:cNvSpPr>
          <p:nvPr/>
        </p:nvSpPr>
        <p:spPr bwMode="auto">
          <a:xfrm>
            <a:off x="4178300" y="51085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5" name="Rectangle 189"/>
          <p:cNvSpPr>
            <a:spLocks noChangeArrowheads="1"/>
          </p:cNvSpPr>
          <p:nvPr/>
        </p:nvSpPr>
        <p:spPr bwMode="auto">
          <a:xfrm>
            <a:off x="4187825" y="5089525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6" name="Rectangle 190"/>
          <p:cNvSpPr>
            <a:spLocks noChangeArrowheads="1"/>
          </p:cNvSpPr>
          <p:nvPr/>
        </p:nvSpPr>
        <p:spPr bwMode="auto">
          <a:xfrm>
            <a:off x="4197350" y="50800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7" name="Rectangle 191"/>
          <p:cNvSpPr>
            <a:spLocks noChangeArrowheads="1"/>
          </p:cNvSpPr>
          <p:nvPr/>
        </p:nvSpPr>
        <p:spPr bwMode="auto">
          <a:xfrm>
            <a:off x="4206875" y="50704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8" name="Rectangle 192"/>
          <p:cNvSpPr>
            <a:spLocks noChangeArrowheads="1"/>
          </p:cNvSpPr>
          <p:nvPr/>
        </p:nvSpPr>
        <p:spPr bwMode="auto">
          <a:xfrm>
            <a:off x="4206875" y="50704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69" name="Rectangle 193"/>
          <p:cNvSpPr>
            <a:spLocks noChangeArrowheads="1"/>
          </p:cNvSpPr>
          <p:nvPr/>
        </p:nvSpPr>
        <p:spPr bwMode="auto">
          <a:xfrm>
            <a:off x="4216400" y="50609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0" name="Rectangle 194"/>
          <p:cNvSpPr>
            <a:spLocks noChangeArrowheads="1"/>
          </p:cNvSpPr>
          <p:nvPr/>
        </p:nvSpPr>
        <p:spPr bwMode="auto">
          <a:xfrm>
            <a:off x="4225925" y="50514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1" name="Rectangle 195"/>
          <p:cNvSpPr>
            <a:spLocks noChangeArrowheads="1"/>
          </p:cNvSpPr>
          <p:nvPr/>
        </p:nvSpPr>
        <p:spPr bwMode="auto">
          <a:xfrm>
            <a:off x="4302125" y="50038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2" name="Rectangle 196"/>
          <p:cNvSpPr>
            <a:spLocks noChangeArrowheads="1"/>
          </p:cNvSpPr>
          <p:nvPr/>
        </p:nvSpPr>
        <p:spPr bwMode="auto">
          <a:xfrm>
            <a:off x="4311650" y="49942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3" name="Rectangle 197"/>
          <p:cNvSpPr>
            <a:spLocks noChangeArrowheads="1"/>
          </p:cNvSpPr>
          <p:nvPr/>
        </p:nvSpPr>
        <p:spPr bwMode="auto">
          <a:xfrm>
            <a:off x="4321175" y="498475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4" name="Rectangle 198"/>
          <p:cNvSpPr>
            <a:spLocks noChangeArrowheads="1"/>
          </p:cNvSpPr>
          <p:nvPr/>
        </p:nvSpPr>
        <p:spPr bwMode="auto">
          <a:xfrm>
            <a:off x="4340225" y="497522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5" name="Rectangle 199"/>
          <p:cNvSpPr>
            <a:spLocks noChangeArrowheads="1"/>
          </p:cNvSpPr>
          <p:nvPr/>
        </p:nvSpPr>
        <p:spPr bwMode="auto">
          <a:xfrm>
            <a:off x="4359275" y="49657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6" name="Rectangle 200"/>
          <p:cNvSpPr>
            <a:spLocks noChangeArrowheads="1"/>
          </p:cNvSpPr>
          <p:nvPr/>
        </p:nvSpPr>
        <p:spPr bwMode="auto">
          <a:xfrm>
            <a:off x="4359275" y="496570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7" name="Rectangle 201"/>
          <p:cNvSpPr>
            <a:spLocks noChangeArrowheads="1"/>
          </p:cNvSpPr>
          <p:nvPr/>
        </p:nvSpPr>
        <p:spPr bwMode="auto">
          <a:xfrm>
            <a:off x="4378325" y="495617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8" name="Rectangle 202"/>
          <p:cNvSpPr>
            <a:spLocks noChangeArrowheads="1"/>
          </p:cNvSpPr>
          <p:nvPr/>
        </p:nvSpPr>
        <p:spPr bwMode="auto">
          <a:xfrm>
            <a:off x="4406900" y="4946650"/>
            <a:ext cx="3810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79" name="Rectangle 203"/>
          <p:cNvSpPr>
            <a:spLocks noChangeArrowheads="1"/>
          </p:cNvSpPr>
          <p:nvPr/>
        </p:nvSpPr>
        <p:spPr bwMode="auto">
          <a:xfrm>
            <a:off x="4445000" y="493712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0" name="Rectangle 204"/>
          <p:cNvSpPr>
            <a:spLocks noChangeArrowheads="1"/>
          </p:cNvSpPr>
          <p:nvPr/>
        </p:nvSpPr>
        <p:spPr bwMode="auto">
          <a:xfrm>
            <a:off x="4454525" y="49371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1" name="Rectangle 205"/>
          <p:cNvSpPr>
            <a:spLocks noChangeArrowheads="1"/>
          </p:cNvSpPr>
          <p:nvPr/>
        </p:nvSpPr>
        <p:spPr bwMode="auto">
          <a:xfrm>
            <a:off x="4483100" y="49276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2" name="Rectangle 206"/>
          <p:cNvSpPr>
            <a:spLocks noChangeArrowheads="1"/>
          </p:cNvSpPr>
          <p:nvPr/>
        </p:nvSpPr>
        <p:spPr bwMode="auto">
          <a:xfrm>
            <a:off x="4540250" y="49180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3" name="Rectangle 207"/>
          <p:cNvSpPr>
            <a:spLocks noChangeArrowheads="1"/>
          </p:cNvSpPr>
          <p:nvPr/>
        </p:nvSpPr>
        <p:spPr bwMode="auto">
          <a:xfrm>
            <a:off x="4614863" y="4908550"/>
            <a:ext cx="666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4" name="Rectangle 208"/>
          <p:cNvSpPr>
            <a:spLocks noChangeArrowheads="1"/>
          </p:cNvSpPr>
          <p:nvPr/>
        </p:nvSpPr>
        <p:spPr bwMode="auto">
          <a:xfrm>
            <a:off x="4672013" y="490855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5" name="Rectangle 209"/>
          <p:cNvSpPr>
            <a:spLocks noChangeArrowheads="1"/>
          </p:cNvSpPr>
          <p:nvPr/>
        </p:nvSpPr>
        <p:spPr bwMode="auto">
          <a:xfrm>
            <a:off x="4767263" y="491807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7" name="Rectangle 211"/>
          <p:cNvSpPr>
            <a:spLocks noChangeArrowheads="1"/>
          </p:cNvSpPr>
          <p:nvPr/>
        </p:nvSpPr>
        <p:spPr bwMode="auto">
          <a:xfrm>
            <a:off x="4786313" y="491807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8" name="Rectangle 212"/>
          <p:cNvSpPr>
            <a:spLocks noChangeArrowheads="1"/>
          </p:cNvSpPr>
          <p:nvPr/>
        </p:nvSpPr>
        <p:spPr bwMode="auto">
          <a:xfrm>
            <a:off x="4814888" y="4927600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89" name="Rectangle 213"/>
          <p:cNvSpPr>
            <a:spLocks noChangeArrowheads="1"/>
          </p:cNvSpPr>
          <p:nvPr/>
        </p:nvSpPr>
        <p:spPr bwMode="auto">
          <a:xfrm>
            <a:off x="4872038" y="493712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0" name="Rectangle 214"/>
          <p:cNvSpPr>
            <a:spLocks noChangeArrowheads="1"/>
          </p:cNvSpPr>
          <p:nvPr/>
        </p:nvSpPr>
        <p:spPr bwMode="auto">
          <a:xfrm>
            <a:off x="4891088" y="493712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1" name="Rectangle 215"/>
          <p:cNvSpPr>
            <a:spLocks noChangeArrowheads="1"/>
          </p:cNvSpPr>
          <p:nvPr/>
        </p:nvSpPr>
        <p:spPr bwMode="auto">
          <a:xfrm>
            <a:off x="4910138" y="4946650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2" name="Rectangle 216"/>
          <p:cNvSpPr>
            <a:spLocks noChangeArrowheads="1"/>
          </p:cNvSpPr>
          <p:nvPr/>
        </p:nvSpPr>
        <p:spPr bwMode="auto">
          <a:xfrm>
            <a:off x="4938713" y="4956175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3" name="Rectangle 217"/>
          <p:cNvSpPr>
            <a:spLocks noChangeArrowheads="1"/>
          </p:cNvSpPr>
          <p:nvPr/>
        </p:nvSpPr>
        <p:spPr bwMode="auto">
          <a:xfrm>
            <a:off x="4967288" y="496570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4" name="Rectangle 218"/>
          <p:cNvSpPr>
            <a:spLocks noChangeArrowheads="1"/>
          </p:cNvSpPr>
          <p:nvPr/>
        </p:nvSpPr>
        <p:spPr bwMode="auto">
          <a:xfrm>
            <a:off x="4976813" y="49657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5" name="Rectangle 219"/>
          <p:cNvSpPr>
            <a:spLocks noChangeArrowheads="1"/>
          </p:cNvSpPr>
          <p:nvPr/>
        </p:nvSpPr>
        <p:spPr bwMode="auto">
          <a:xfrm>
            <a:off x="4986338" y="4975225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6" name="Rectangle 220"/>
          <p:cNvSpPr>
            <a:spLocks noChangeArrowheads="1"/>
          </p:cNvSpPr>
          <p:nvPr/>
        </p:nvSpPr>
        <p:spPr bwMode="auto">
          <a:xfrm>
            <a:off x="5005388" y="49847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7" name="Rectangle 221"/>
          <p:cNvSpPr>
            <a:spLocks noChangeArrowheads="1"/>
          </p:cNvSpPr>
          <p:nvPr/>
        </p:nvSpPr>
        <p:spPr bwMode="auto">
          <a:xfrm>
            <a:off x="5081588" y="50323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8" name="Rectangle 222"/>
          <p:cNvSpPr>
            <a:spLocks noChangeArrowheads="1"/>
          </p:cNvSpPr>
          <p:nvPr/>
        </p:nvSpPr>
        <p:spPr bwMode="auto">
          <a:xfrm>
            <a:off x="5091113" y="5041900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399" name="Rectangle 223"/>
          <p:cNvSpPr>
            <a:spLocks noChangeArrowheads="1"/>
          </p:cNvSpPr>
          <p:nvPr/>
        </p:nvSpPr>
        <p:spPr bwMode="auto">
          <a:xfrm>
            <a:off x="5110163" y="50514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0" name="Rectangle 224"/>
          <p:cNvSpPr>
            <a:spLocks noChangeArrowheads="1"/>
          </p:cNvSpPr>
          <p:nvPr/>
        </p:nvSpPr>
        <p:spPr bwMode="auto">
          <a:xfrm>
            <a:off x="5119688" y="50609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1" name="Rectangle 225"/>
          <p:cNvSpPr>
            <a:spLocks noChangeArrowheads="1"/>
          </p:cNvSpPr>
          <p:nvPr/>
        </p:nvSpPr>
        <p:spPr bwMode="auto">
          <a:xfrm>
            <a:off x="5129213" y="50704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2" name="Rectangle 226"/>
          <p:cNvSpPr>
            <a:spLocks noChangeArrowheads="1"/>
          </p:cNvSpPr>
          <p:nvPr/>
        </p:nvSpPr>
        <p:spPr bwMode="auto">
          <a:xfrm>
            <a:off x="5129213" y="50704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3" name="Rectangle 227"/>
          <p:cNvSpPr>
            <a:spLocks noChangeArrowheads="1"/>
          </p:cNvSpPr>
          <p:nvPr/>
        </p:nvSpPr>
        <p:spPr bwMode="auto">
          <a:xfrm>
            <a:off x="5138738" y="50800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4" name="Rectangle 228"/>
          <p:cNvSpPr>
            <a:spLocks noChangeArrowheads="1"/>
          </p:cNvSpPr>
          <p:nvPr/>
        </p:nvSpPr>
        <p:spPr bwMode="auto">
          <a:xfrm>
            <a:off x="5148263" y="50895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5" name="Rectangle 229"/>
          <p:cNvSpPr>
            <a:spLocks noChangeArrowheads="1"/>
          </p:cNvSpPr>
          <p:nvPr/>
        </p:nvSpPr>
        <p:spPr bwMode="auto">
          <a:xfrm>
            <a:off x="5157788" y="50990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6" name="Rectangle 230"/>
          <p:cNvSpPr>
            <a:spLocks noChangeArrowheads="1"/>
          </p:cNvSpPr>
          <p:nvPr/>
        </p:nvSpPr>
        <p:spPr bwMode="auto">
          <a:xfrm>
            <a:off x="5167313" y="51181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7" name="Rectangle 231"/>
          <p:cNvSpPr>
            <a:spLocks noChangeArrowheads="1"/>
          </p:cNvSpPr>
          <p:nvPr/>
        </p:nvSpPr>
        <p:spPr bwMode="auto">
          <a:xfrm>
            <a:off x="5176838" y="51276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8" name="Rectangle 232"/>
          <p:cNvSpPr>
            <a:spLocks noChangeArrowheads="1"/>
          </p:cNvSpPr>
          <p:nvPr/>
        </p:nvSpPr>
        <p:spPr bwMode="auto">
          <a:xfrm>
            <a:off x="5176838" y="512762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09" name="Rectangle 233"/>
          <p:cNvSpPr>
            <a:spLocks noChangeArrowheads="1"/>
          </p:cNvSpPr>
          <p:nvPr/>
        </p:nvSpPr>
        <p:spPr bwMode="auto">
          <a:xfrm>
            <a:off x="5186363" y="51371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0" name="Rectangle 234"/>
          <p:cNvSpPr>
            <a:spLocks noChangeArrowheads="1"/>
          </p:cNvSpPr>
          <p:nvPr/>
        </p:nvSpPr>
        <p:spPr bwMode="auto">
          <a:xfrm>
            <a:off x="5195888" y="515620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1" name="Rectangle 235"/>
          <p:cNvSpPr>
            <a:spLocks noChangeArrowheads="1"/>
          </p:cNvSpPr>
          <p:nvPr/>
        </p:nvSpPr>
        <p:spPr bwMode="auto">
          <a:xfrm>
            <a:off x="5205413" y="51752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2" name="Rectangle 236"/>
          <p:cNvSpPr>
            <a:spLocks noChangeArrowheads="1"/>
          </p:cNvSpPr>
          <p:nvPr/>
        </p:nvSpPr>
        <p:spPr bwMode="auto">
          <a:xfrm>
            <a:off x="5214938" y="519430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3" name="Rectangle 237"/>
          <p:cNvSpPr>
            <a:spLocks noChangeArrowheads="1"/>
          </p:cNvSpPr>
          <p:nvPr/>
        </p:nvSpPr>
        <p:spPr bwMode="auto">
          <a:xfrm>
            <a:off x="5214938" y="5194300"/>
            <a:ext cx="9525" cy="365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4" name="Rectangle 238"/>
          <p:cNvSpPr>
            <a:spLocks noChangeArrowheads="1"/>
          </p:cNvSpPr>
          <p:nvPr/>
        </p:nvSpPr>
        <p:spPr bwMode="auto">
          <a:xfrm>
            <a:off x="5214938" y="5307013"/>
            <a:ext cx="9525" cy="476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5" name="Rectangle 239"/>
          <p:cNvSpPr>
            <a:spLocks noChangeArrowheads="1"/>
          </p:cNvSpPr>
          <p:nvPr/>
        </p:nvSpPr>
        <p:spPr bwMode="auto">
          <a:xfrm>
            <a:off x="5214938" y="53451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6" name="Rectangle 240"/>
          <p:cNvSpPr>
            <a:spLocks noChangeArrowheads="1"/>
          </p:cNvSpPr>
          <p:nvPr/>
        </p:nvSpPr>
        <p:spPr bwMode="auto">
          <a:xfrm>
            <a:off x="5205413" y="5354638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7" name="Rectangle 241"/>
          <p:cNvSpPr>
            <a:spLocks noChangeArrowheads="1"/>
          </p:cNvSpPr>
          <p:nvPr/>
        </p:nvSpPr>
        <p:spPr bwMode="auto">
          <a:xfrm>
            <a:off x="5195888" y="537368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8" name="Rectangle 242"/>
          <p:cNvSpPr>
            <a:spLocks noChangeArrowheads="1"/>
          </p:cNvSpPr>
          <p:nvPr/>
        </p:nvSpPr>
        <p:spPr bwMode="auto">
          <a:xfrm>
            <a:off x="5138738" y="5459413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19" name="Rectangle 243"/>
          <p:cNvSpPr>
            <a:spLocks noChangeArrowheads="1"/>
          </p:cNvSpPr>
          <p:nvPr/>
        </p:nvSpPr>
        <p:spPr bwMode="auto">
          <a:xfrm>
            <a:off x="5129213" y="54784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0" name="Rectangle 244"/>
          <p:cNvSpPr>
            <a:spLocks noChangeArrowheads="1"/>
          </p:cNvSpPr>
          <p:nvPr/>
        </p:nvSpPr>
        <p:spPr bwMode="auto">
          <a:xfrm>
            <a:off x="5129213" y="54784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1" name="Rectangle 245"/>
          <p:cNvSpPr>
            <a:spLocks noChangeArrowheads="1"/>
          </p:cNvSpPr>
          <p:nvPr/>
        </p:nvSpPr>
        <p:spPr bwMode="auto">
          <a:xfrm>
            <a:off x="5110163" y="548798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2" name="Rectangle 246"/>
          <p:cNvSpPr>
            <a:spLocks noChangeArrowheads="1"/>
          </p:cNvSpPr>
          <p:nvPr/>
        </p:nvSpPr>
        <p:spPr bwMode="auto">
          <a:xfrm>
            <a:off x="5100638" y="54975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3" name="Rectangle 247"/>
          <p:cNvSpPr>
            <a:spLocks noChangeArrowheads="1"/>
          </p:cNvSpPr>
          <p:nvPr/>
        </p:nvSpPr>
        <p:spPr bwMode="auto">
          <a:xfrm>
            <a:off x="5091113" y="550703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4" name="Rectangle 248"/>
          <p:cNvSpPr>
            <a:spLocks noChangeArrowheads="1"/>
          </p:cNvSpPr>
          <p:nvPr/>
        </p:nvSpPr>
        <p:spPr bwMode="auto">
          <a:xfrm>
            <a:off x="5072063" y="551656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5" name="Rectangle 249"/>
          <p:cNvSpPr>
            <a:spLocks noChangeArrowheads="1"/>
          </p:cNvSpPr>
          <p:nvPr/>
        </p:nvSpPr>
        <p:spPr bwMode="auto">
          <a:xfrm>
            <a:off x="5062538" y="552608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6" name="Rectangle 250"/>
          <p:cNvSpPr>
            <a:spLocks noChangeArrowheads="1"/>
          </p:cNvSpPr>
          <p:nvPr/>
        </p:nvSpPr>
        <p:spPr bwMode="auto">
          <a:xfrm>
            <a:off x="5062538" y="552608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7" name="Rectangle 251"/>
          <p:cNvSpPr>
            <a:spLocks noChangeArrowheads="1"/>
          </p:cNvSpPr>
          <p:nvPr/>
        </p:nvSpPr>
        <p:spPr bwMode="auto">
          <a:xfrm>
            <a:off x="5043488" y="553561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8" name="Rectangle 252"/>
          <p:cNvSpPr>
            <a:spLocks noChangeArrowheads="1"/>
          </p:cNvSpPr>
          <p:nvPr/>
        </p:nvSpPr>
        <p:spPr bwMode="auto">
          <a:xfrm>
            <a:off x="5024438" y="554513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29" name="Rectangle 253"/>
          <p:cNvSpPr>
            <a:spLocks noChangeArrowheads="1"/>
          </p:cNvSpPr>
          <p:nvPr/>
        </p:nvSpPr>
        <p:spPr bwMode="auto">
          <a:xfrm>
            <a:off x="5005388" y="555466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0" name="Rectangle 254"/>
          <p:cNvSpPr>
            <a:spLocks noChangeArrowheads="1"/>
          </p:cNvSpPr>
          <p:nvPr/>
        </p:nvSpPr>
        <p:spPr bwMode="auto">
          <a:xfrm>
            <a:off x="4986338" y="556418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1" name="Rectangle 255"/>
          <p:cNvSpPr>
            <a:spLocks noChangeArrowheads="1"/>
          </p:cNvSpPr>
          <p:nvPr/>
        </p:nvSpPr>
        <p:spPr bwMode="auto">
          <a:xfrm>
            <a:off x="4976813" y="55737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2" name="Rectangle 256"/>
          <p:cNvSpPr>
            <a:spLocks noChangeArrowheads="1"/>
          </p:cNvSpPr>
          <p:nvPr/>
        </p:nvSpPr>
        <p:spPr bwMode="auto">
          <a:xfrm>
            <a:off x="4967288" y="557371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3" name="Rectangle 257"/>
          <p:cNvSpPr>
            <a:spLocks noChangeArrowheads="1"/>
          </p:cNvSpPr>
          <p:nvPr/>
        </p:nvSpPr>
        <p:spPr bwMode="auto">
          <a:xfrm>
            <a:off x="4948238" y="558323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4" name="Rectangle 258"/>
          <p:cNvSpPr>
            <a:spLocks noChangeArrowheads="1"/>
          </p:cNvSpPr>
          <p:nvPr/>
        </p:nvSpPr>
        <p:spPr bwMode="auto">
          <a:xfrm>
            <a:off x="4938713" y="55927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5" name="Rectangle 259"/>
          <p:cNvSpPr>
            <a:spLocks noChangeArrowheads="1"/>
          </p:cNvSpPr>
          <p:nvPr/>
        </p:nvSpPr>
        <p:spPr bwMode="auto">
          <a:xfrm>
            <a:off x="4814888" y="5621338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6" name="Rectangle 260"/>
          <p:cNvSpPr>
            <a:spLocks noChangeArrowheads="1"/>
          </p:cNvSpPr>
          <p:nvPr/>
        </p:nvSpPr>
        <p:spPr bwMode="auto">
          <a:xfrm>
            <a:off x="4786313" y="5630863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7" name="Rectangle 261"/>
          <p:cNvSpPr>
            <a:spLocks noChangeArrowheads="1"/>
          </p:cNvSpPr>
          <p:nvPr/>
        </p:nvSpPr>
        <p:spPr bwMode="auto">
          <a:xfrm>
            <a:off x="4738688" y="5630863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8" name="Rectangle 262"/>
          <p:cNvSpPr>
            <a:spLocks noChangeArrowheads="1"/>
          </p:cNvSpPr>
          <p:nvPr/>
        </p:nvSpPr>
        <p:spPr bwMode="auto">
          <a:xfrm>
            <a:off x="4672013" y="5640388"/>
            <a:ext cx="666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39" name="Rectangle 263"/>
          <p:cNvSpPr>
            <a:spLocks noChangeArrowheads="1"/>
          </p:cNvSpPr>
          <p:nvPr/>
        </p:nvSpPr>
        <p:spPr bwMode="auto">
          <a:xfrm>
            <a:off x="4624388" y="5640388"/>
            <a:ext cx="571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0" name="Rectangle 264"/>
          <p:cNvSpPr>
            <a:spLocks noChangeArrowheads="1"/>
          </p:cNvSpPr>
          <p:nvPr/>
        </p:nvSpPr>
        <p:spPr bwMode="auto">
          <a:xfrm>
            <a:off x="4614863" y="56308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1" name="Rectangle 265"/>
          <p:cNvSpPr>
            <a:spLocks noChangeArrowheads="1"/>
          </p:cNvSpPr>
          <p:nvPr/>
        </p:nvSpPr>
        <p:spPr bwMode="auto">
          <a:xfrm>
            <a:off x="4483100" y="5621338"/>
            <a:ext cx="476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2" name="Rectangle 266"/>
          <p:cNvSpPr>
            <a:spLocks noChangeArrowheads="1"/>
          </p:cNvSpPr>
          <p:nvPr/>
        </p:nvSpPr>
        <p:spPr bwMode="auto">
          <a:xfrm>
            <a:off x="4454525" y="5611813"/>
            <a:ext cx="2857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3" name="Rectangle 267"/>
          <p:cNvSpPr>
            <a:spLocks noChangeArrowheads="1"/>
          </p:cNvSpPr>
          <p:nvPr/>
        </p:nvSpPr>
        <p:spPr bwMode="auto">
          <a:xfrm>
            <a:off x="4397375" y="559276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4" name="Rectangle 268"/>
          <p:cNvSpPr>
            <a:spLocks noChangeArrowheads="1"/>
          </p:cNvSpPr>
          <p:nvPr/>
        </p:nvSpPr>
        <p:spPr bwMode="auto">
          <a:xfrm>
            <a:off x="4378325" y="558323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5" name="Rectangle 269"/>
          <p:cNvSpPr>
            <a:spLocks noChangeArrowheads="1"/>
          </p:cNvSpPr>
          <p:nvPr/>
        </p:nvSpPr>
        <p:spPr bwMode="auto">
          <a:xfrm>
            <a:off x="4359275" y="557371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6" name="Rectangle 270"/>
          <p:cNvSpPr>
            <a:spLocks noChangeArrowheads="1"/>
          </p:cNvSpPr>
          <p:nvPr/>
        </p:nvSpPr>
        <p:spPr bwMode="auto">
          <a:xfrm>
            <a:off x="4359275" y="55737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7" name="Rectangle 271"/>
          <p:cNvSpPr>
            <a:spLocks noChangeArrowheads="1"/>
          </p:cNvSpPr>
          <p:nvPr/>
        </p:nvSpPr>
        <p:spPr bwMode="auto">
          <a:xfrm>
            <a:off x="4340225" y="556418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8" name="Rectangle 272"/>
          <p:cNvSpPr>
            <a:spLocks noChangeArrowheads="1"/>
          </p:cNvSpPr>
          <p:nvPr/>
        </p:nvSpPr>
        <p:spPr bwMode="auto">
          <a:xfrm>
            <a:off x="4330700" y="55546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49" name="Rectangle 273"/>
          <p:cNvSpPr>
            <a:spLocks noChangeArrowheads="1"/>
          </p:cNvSpPr>
          <p:nvPr/>
        </p:nvSpPr>
        <p:spPr bwMode="auto">
          <a:xfrm>
            <a:off x="4311650" y="554513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0" name="Rectangle 274"/>
          <p:cNvSpPr>
            <a:spLocks noChangeArrowheads="1"/>
          </p:cNvSpPr>
          <p:nvPr/>
        </p:nvSpPr>
        <p:spPr bwMode="auto">
          <a:xfrm>
            <a:off x="4292600" y="553561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1" name="Rectangle 275"/>
          <p:cNvSpPr>
            <a:spLocks noChangeArrowheads="1"/>
          </p:cNvSpPr>
          <p:nvPr/>
        </p:nvSpPr>
        <p:spPr bwMode="auto">
          <a:xfrm>
            <a:off x="4283075" y="552608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2" name="Rectangle 276"/>
          <p:cNvSpPr>
            <a:spLocks noChangeArrowheads="1"/>
          </p:cNvSpPr>
          <p:nvPr/>
        </p:nvSpPr>
        <p:spPr bwMode="auto">
          <a:xfrm>
            <a:off x="4264025" y="551656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3" name="Rectangle 277"/>
          <p:cNvSpPr>
            <a:spLocks noChangeArrowheads="1"/>
          </p:cNvSpPr>
          <p:nvPr/>
        </p:nvSpPr>
        <p:spPr bwMode="auto">
          <a:xfrm>
            <a:off x="4254500" y="550703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4" name="Rectangle 278"/>
          <p:cNvSpPr>
            <a:spLocks noChangeArrowheads="1"/>
          </p:cNvSpPr>
          <p:nvPr/>
        </p:nvSpPr>
        <p:spPr bwMode="auto">
          <a:xfrm>
            <a:off x="4235450" y="5497513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5" name="Rectangle 279"/>
          <p:cNvSpPr>
            <a:spLocks noChangeArrowheads="1"/>
          </p:cNvSpPr>
          <p:nvPr/>
        </p:nvSpPr>
        <p:spPr bwMode="auto">
          <a:xfrm>
            <a:off x="4216400" y="5487988"/>
            <a:ext cx="19050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6" name="Rectangle 280"/>
          <p:cNvSpPr>
            <a:spLocks noChangeArrowheads="1"/>
          </p:cNvSpPr>
          <p:nvPr/>
        </p:nvSpPr>
        <p:spPr bwMode="auto">
          <a:xfrm>
            <a:off x="4206875" y="54784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7" name="Rectangle 281"/>
          <p:cNvSpPr>
            <a:spLocks noChangeArrowheads="1"/>
          </p:cNvSpPr>
          <p:nvPr/>
        </p:nvSpPr>
        <p:spPr bwMode="auto">
          <a:xfrm>
            <a:off x="4206875" y="547846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8" name="Rectangle 282"/>
          <p:cNvSpPr>
            <a:spLocks noChangeArrowheads="1"/>
          </p:cNvSpPr>
          <p:nvPr/>
        </p:nvSpPr>
        <p:spPr bwMode="auto">
          <a:xfrm>
            <a:off x="4197350" y="546893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59" name="Rectangle 283"/>
          <p:cNvSpPr>
            <a:spLocks noChangeArrowheads="1"/>
          </p:cNvSpPr>
          <p:nvPr/>
        </p:nvSpPr>
        <p:spPr bwMode="auto">
          <a:xfrm>
            <a:off x="4140200" y="5373688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0" name="Rectangle 284"/>
          <p:cNvSpPr>
            <a:spLocks noChangeArrowheads="1"/>
          </p:cNvSpPr>
          <p:nvPr/>
        </p:nvSpPr>
        <p:spPr bwMode="auto">
          <a:xfrm>
            <a:off x="4130675" y="5354638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1" name="Rectangle 285"/>
          <p:cNvSpPr>
            <a:spLocks noChangeArrowheads="1"/>
          </p:cNvSpPr>
          <p:nvPr/>
        </p:nvSpPr>
        <p:spPr bwMode="auto">
          <a:xfrm>
            <a:off x="4121150" y="5345113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2" name="Rectangle 286"/>
          <p:cNvSpPr>
            <a:spLocks noChangeArrowheads="1"/>
          </p:cNvSpPr>
          <p:nvPr/>
        </p:nvSpPr>
        <p:spPr bwMode="auto">
          <a:xfrm>
            <a:off x="4121150" y="5316538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3" name="Rectangle 287"/>
          <p:cNvSpPr>
            <a:spLocks noChangeArrowheads="1"/>
          </p:cNvSpPr>
          <p:nvPr/>
        </p:nvSpPr>
        <p:spPr bwMode="auto">
          <a:xfrm>
            <a:off x="4111625" y="5268913"/>
            <a:ext cx="9525" cy="476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4" name="Rectangle 288"/>
          <p:cNvSpPr>
            <a:spLocks noChangeArrowheads="1"/>
          </p:cNvSpPr>
          <p:nvPr/>
        </p:nvSpPr>
        <p:spPr bwMode="auto">
          <a:xfrm>
            <a:off x="3502025" y="22542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5" name="Rectangle 289"/>
          <p:cNvSpPr>
            <a:spLocks noChangeArrowheads="1"/>
          </p:cNvSpPr>
          <p:nvPr/>
        </p:nvSpPr>
        <p:spPr bwMode="auto">
          <a:xfrm>
            <a:off x="3511550" y="22733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6" name="Rectangle 290"/>
          <p:cNvSpPr>
            <a:spLocks noChangeArrowheads="1"/>
          </p:cNvSpPr>
          <p:nvPr/>
        </p:nvSpPr>
        <p:spPr bwMode="auto">
          <a:xfrm>
            <a:off x="3521075" y="23018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7" name="Rectangle 291"/>
          <p:cNvSpPr>
            <a:spLocks noChangeArrowheads="1"/>
          </p:cNvSpPr>
          <p:nvPr/>
        </p:nvSpPr>
        <p:spPr bwMode="auto">
          <a:xfrm>
            <a:off x="3530600" y="2330450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8" name="Rectangle 292"/>
          <p:cNvSpPr>
            <a:spLocks noChangeArrowheads="1"/>
          </p:cNvSpPr>
          <p:nvPr/>
        </p:nvSpPr>
        <p:spPr bwMode="auto">
          <a:xfrm>
            <a:off x="3540125" y="236855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69" name="Rectangle 293"/>
          <p:cNvSpPr>
            <a:spLocks noChangeArrowheads="1"/>
          </p:cNvSpPr>
          <p:nvPr/>
        </p:nvSpPr>
        <p:spPr bwMode="auto">
          <a:xfrm>
            <a:off x="3549650" y="23971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0" name="Rectangle 294"/>
          <p:cNvSpPr>
            <a:spLocks noChangeArrowheads="1"/>
          </p:cNvSpPr>
          <p:nvPr/>
        </p:nvSpPr>
        <p:spPr bwMode="auto">
          <a:xfrm>
            <a:off x="3559175" y="24257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1" name="Rectangle 295"/>
          <p:cNvSpPr>
            <a:spLocks noChangeArrowheads="1"/>
          </p:cNvSpPr>
          <p:nvPr/>
        </p:nvSpPr>
        <p:spPr bwMode="auto">
          <a:xfrm>
            <a:off x="3568700" y="24542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2" name="Rectangle 296"/>
          <p:cNvSpPr>
            <a:spLocks noChangeArrowheads="1"/>
          </p:cNvSpPr>
          <p:nvPr/>
        </p:nvSpPr>
        <p:spPr bwMode="auto">
          <a:xfrm>
            <a:off x="3578225" y="2482850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3" name="Rectangle 297"/>
          <p:cNvSpPr>
            <a:spLocks noChangeArrowheads="1"/>
          </p:cNvSpPr>
          <p:nvPr/>
        </p:nvSpPr>
        <p:spPr bwMode="auto">
          <a:xfrm>
            <a:off x="3597275" y="2568575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4" name="Rectangle 298"/>
          <p:cNvSpPr>
            <a:spLocks noChangeArrowheads="1"/>
          </p:cNvSpPr>
          <p:nvPr/>
        </p:nvSpPr>
        <p:spPr bwMode="auto">
          <a:xfrm>
            <a:off x="3606800" y="25781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5" name="Rectangle 299"/>
          <p:cNvSpPr>
            <a:spLocks noChangeArrowheads="1"/>
          </p:cNvSpPr>
          <p:nvPr/>
        </p:nvSpPr>
        <p:spPr bwMode="auto">
          <a:xfrm>
            <a:off x="3616325" y="26066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6" name="Rectangle 300"/>
          <p:cNvSpPr>
            <a:spLocks noChangeArrowheads="1"/>
          </p:cNvSpPr>
          <p:nvPr/>
        </p:nvSpPr>
        <p:spPr bwMode="auto">
          <a:xfrm>
            <a:off x="3625850" y="263525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7" name="Rectangle 301"/>
          <p:cNvSpPr>
            <a:spLocks noChangeArrowheads="1"/>
          </p:cNvSpPr>
          <p:nvPr/>
        </p:nvSpPr>
        <p:spPr bwMode="auto">
          <a:xfrm>
            <a:off x="3635375" y="26638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8" name="Rectangle 302"/>
          <p:cNvSpPr>
            <a:spLocks noChangeArrowheads="1"/>
          </p:cNvSpPr>
          <p:nvPr/>
        </p:nvSpPr>
        <p:spPr bwMode="auto">
          <a:xfrm>
            <a:off x="3644900" y="2692400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79" name="Rectangle 303"/>
          <p:cNvSpPr>
            <a:spLocks noChangeArrowheads="1"/>
          </p:cNvSpPr>
          <p:nvPr/>
        </p:nvSpPr>
        <p:spPr bwMode="auto">
          <a:xfrm>
            <a:off x="3654425" y="27305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0" name="Rectangle 304"/>
          <p:cNvSpPr>
            <a:spLocks noChangeArrowheads="1"/>
          </p:cNvSpPr>
          <p:nvPr/>
        </p:nvSpPr>
        <p:spPr bwMode="auto">
          <a:xfrm>
            <a:off x="3663950" y="27590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1" name="Rectangle 305"/>
          <p:cNvSpPr>
            <a:spLocks noChangeArrowheads="1"/>
          </p:cNvSpPr>
          <p:nvPr/>
        </p:nvSpPr>
        <p:spPr bwMode="auto">
          <a:xfrm>
            <a:off x="3673475" y="27876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2" name="Rectangle 306"/>
          <p:cNvSpPr>
            <a:spLocks noChangeArrowheads="1"/>
          </p:cNvSpPr>
          <p:nvPr/>
        </p:nvSpPr>
        <p:spPr bwMode="auto">
          <a:xfrm>
            <a:off x="3702050" y="28829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3" name="Rectangle 307"/>
          <p:cNvSpPr>
            <a:spLocks noChangeArrowheads="1"/>
          </p:cNvSpPr>
          <p:nvPr/>
        </p:nvSpPr>
        <p:spPr bwMode="auto">
          <a:xfrm>
            <a:off x="3711575" y="29114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4" name="Rectangle 308"/>
          <p:cNvSpPr>
            <a:spLocks noChangeArrowheads="1"/>
          </p:cNvSpPr>
          <p:nvPr/>
        </p:nvSpPr>
        <p:spPr bwMode="auto">
          <a:xfrm>
            <a:off x="3721100" y="29400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5" name="Rectangle 309"/>
          <p:cNvSpPr>
            <a:spLocks noChangeArrowheads="1"/>
          </p:cNvSpPr>
          <p:nvPr/>
        </p:nvSpPr>
        <p:spPr bwMode="auto">
          <a:xfrm>
            <a:off x="3749675" y="3035300"/>
            <a:ext cx="9525" cy="174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6" name="Rectangle 310"/>
          <p:cNvSpPr>
            <a:spLocks noChangeArrowheads="1"/>
          </p:cNvSpPr>
          <p:nvPr/>
        </p:nvSpPr>
        <p:spPr bwMode="auto">
          <a:xfrm>
            <a:off x="3759200" y="3052763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7" name="Rectangle 311"/>
          <p:cNvSpPr>
            <a:spLocks noChangeArrowheads="1"/>
          </p:cNvSpPr>
          <p:nvPr/>
        </p:nvSpPr>
        <p:spPr bwMode="auto">
          <a:xfrm>
            <a:off x="3768725" y="30908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8" name="Rectangle 312"/>
          <p:cNvSpPr>
            <a:spLocks noChangeArrowheads="1"/>
          </p:cNvSpPr>
          <p:nvPr/>
        </p:nvSpPr>
        <p:spPr bwMode="auto">
          <a:xfrm>
            <a:off x="3778250" y="311943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89" name="Rectangle 313"/>
          <p:cNvSpPr>
            <a:spLocks noChangeArrowheads="1"/>
          </p:cNvSpPr>
          <p:nvPr/>
        </p:nvSpPr>
        <p:spPr bwMode="auto">
          <a:xfrm>
            <a:off x="3787775" y="314801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0" name="Rectangle 314"/>
          <p:cNvSpPr>
            <a:spLocks noChangeArrowheads="1"/>
          </p:cNvSpPr>
          <p:nvPr/>
        </p:nvSpPr>
        <p:spPr bwMode="auto">
          <a:xfrm>
            <a:off x="3797300" y="317658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1" name="Rectangle 315"/>
          <p:cNvSpPr>
            <a:spLocks noChangeArrowheads="1"/>
          </p:cNvSpPr>
          <p:nvPr/>
        </p:nvSpPr>
        <p:spPr bwMode="auto">
          <a:xfrm>
            <a:off x="3806825" y="32051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2" name="Rectangle 316"/>
          <p:cNvSpPr>
            <a:spLocks noChangeArrowheads="1"/>
          </p:cNvSpPr>
          <p:nvPr/>
        </p:nvSpPr>
        <p:spPr bwMode="auto">
          <a:xfrm>
            <a:off x="3816350" y="3233738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3" name="Rectangle 317"/>
          <p:cNvSpPr>
            <a:spLocks noChangeArrowheads="1"/>
          </p:cNvSpPr>
          <p:nvPr/>
        </p:nvSpPr>
        <p:spPr bwMode="auto">
          <a:xfrm>
            <a:off x="3844925" y="3348038"/>
            <a:ext cx="9525" cy="9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4" name="Rectangle 318"/>
          <p:cNvSpPr>
            <a:spLocks noChangeArrowheads="1"/>
          </p:cNvSpPr>
          <p:nvPr/>
        </p:nvSpPr>
        <p:spPr bwMode="auto">
          <a:xfrm>
            <a:off x="3854450" y="33575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5" name="Rectangle 319"/>
          <p:cNvSpPr>
            <a:spLocks noChangeArrowheads="1"/>
          </p:cNvSpPr>
          <p:nvPr/>
        </p:nvSpPr>
        <p:spPr bwMode="auto">
          <a:xfrm>
            <a:off x="3863975" y="338613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6" name="Rectangle 320"/>
          <p:cNvSpPr>
            <a:spLocks noChangeArrowheads="1"/>
          </p:cNvSpPr>
          <p:nvPr/>
        </p:nvSpPr>
        <p:spPr bwMode="auto">
          <a:xfrm>
            <a:off x="3873500" y="3414713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7" name="Rectangle 321"/>
          <p:cNvSpPr>
            <a:spLocks noChangeArrowheads="1"/>
          </p:cNvSpPr>
          <p:nvPr/>
        </p:nvSpPr>
        <p:spPr bwMode="auto">
          <a:xfrm>
            <a:off x="3883025" y="345281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8" name="Rectangle 322"/>
          <p:cNvSpPr>
            <a:spLocks noChangeArrowheads="1"/>
          </p:cNvSpPr>
          <p:nvPr/>
        </p:nvSpPr>
        <p:spPr bwMode="auto">
          <a:xfrm>
            <a:off x="3892550" y="348138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499" name="Rectangle 323"/>
          <p:cNvSpPr>
            <a:spLocks noChangeArrowheads="1"/>
          </p:cNvSpPr>
          <p:nvPr/>
        </p:nvSpPr>
        <p:spPr bwMode="auto">
          <a:xfrm>
            <a:off x="3902075" y="35099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0" name="Rectangle 324"/>
          <p:cNvSpPr>
            <a:spLocks noChangeArrowheads="1"/>
          </p:cNvSpPr>
          <p:nvPr/>
        </p:nvSpPr>
        <p:spPr bwMode="auto">
          <a:xfrm>
            <a:off x="3911600" y="353853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1" name="Rectangle 325"/>
          <p:cNvSpPr>
            <a:spLocks noChangeArrowheads="1"/>
          </p:cNvSpPr>
          <p:nvPr/>
        </p:nvSpPr>
        <p:spPr bwMode="auto">
          <a:xfrm>
            <a:off x="3921125" y="3567113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2" name="Rectangle 326"/>
          <p:cNvSpPr>
            <a:spLocks noChangeArrowheads="1"/>
          </p:cNvSpPr>
          <p:nvPr/>
        </p:nvSpPr>
        <p:spPr bwMode="auto">
          <a:xfrm>
            <a:off x="3949700" y="36623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3" name="Rectangle 327"/>
          <p:cNvSpPr>
            <a:spLocks noChangeArrowheads="1"/>
          </p:cNvSpPr>
          <p:nvPr/>
        </p:nvSpPr>
        <p:spPr bwMode="auto">
          <a:xfrm>
            <a:off x="3959225" y="369093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4" name="Rectangle 328"/>
          <p:cNvSpPr>
            <a:spLocks noChangeArrowheads="1"/>
          </p:cNvSpPr>
          <p:nvPr/>
        </p:nvSpPr>
        <p:spPr bwMode="auto">
          <a:xfrm>
            <a:off x="3968750" y="3719513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5" name="Rectangle 329"/>
          <p:cNvSpPr>
            <a:spLocks noChangeArrowheads="1"/>
          </p:cNvSpPr>
          <p:nvPr/>
        </p:nvSpPr>
        <p:spPr bwMode="auto">
          <a:xfrm>
            <a:off x="3997325" y="38147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6" name="Rectangle 330"/>
          <p:cNvSpPr>
            <a:spLocks noChangeArrowheads="1"/>
          </p:cNvSpPr>
          <p:nvPr/>
        </p:nvSpPr>
        <p:spPr bwMode="auto">
          <a:xfrm>
            <a:off x="4006850" y="384333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7" name="Rectangle 331"/>
          <p:cNvSpPr>
            <a:spLocks noChangeArrowheads="1"/>
          </p:cNvSpPr>
          <p:nvPr/>
        </p:nvSpPr>
        <p:spPr bwMode="auto">
          <a:xfrm>
            <a:off x="4016375" y="387191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8" name="Rectangle 332"/>
          <p:cNvSpPr>
            <a:spLocks noChangeArrowheads="1"/>
          </p:cNvSpPr>
          <p:nvPr/>
        </p:nvSpPr>
        <p:spPr bwMode="auto">
          <a:xfrm>
            <a:off x="4025900" y="390048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09" name="Rectangle 333"/>
          <p:cNvSpPr>
            <a:spLocks noChangeArrowheads="1"/>
          </p:cNvSpPr>
          <p:nvPr/>
        </p:nvSpPr>
        <p:spPr bwMode="auto">
          <a:xfrm>
            <a:off x="4035425" y="392906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0" name="Rectangle 334"/>
          <p:cNvSpPr>
            <a:spLocks noChangeArrowheads="1"/>
          </p:cNvSpPr>
          <p:nvPr/>
        </p:nvSpPr>
        <p:spPr bwMode="auto">
          <a:xfrm>
            <a:off x="4044950" y="3957638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1" name="Rectangle 335"/>
          <p:cNvSpPr>
            <a:spLocks noChangeArrowheads="1"/>
          </p:cNvSpPr>
          <p:nvPr/>
        </p:nvSpPr>
        <p:spPr bwMode="auto">
          <a:xfrm>
            <a:off x="4054475" y="3986213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2" name="Rectangle 336"/>
          <p:cNvSpPr>
            <a:spLocks noChangeArrowheads="1"/>
          </p:cNvSpPr>
          <p:nvPr/>
        </p:nvSpPr>
        <p:spPr bwMode="auto">
          <a:xfrm>
            <a:off x="4064000" y="4024313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3" name="Rectangle 337"/>
          <p:cNvSpPr>
            <a:spLocks noChangeArrowheads="1"/>
          </p:cNvSpPr>
          <p:nvPr/>
        </p:nvSpPr>
        <p:spPr bwMode="auto">
          <a:xfrm>
            <a:off x="4092575" y="4129088"/>
            <a:ext cx="9525" cy="79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4" name="Rectangle 338"/>
          <p:cNvSpPr>
            <a:spLocks noChangeArrowheads="1"/>
          </p:cNvSpPr>
          <p:nvPr/>
        </p:nvSpPr>
        <p:spPr bwMode="auto">
          <a:xfrm>
            <a:off x="4102100" y="41370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5" name="Rectangle 339"/>
          <p:cNvSpPr>
            <a:spLocks noChangeArrowheads="1"/>
          </p:cNvSpPr>
          <p:nvPr/>
        </p:nvSpPr>
        <p:spPr bwMode="auto">
          <a:xfrm>
            <a:off x="4111625" y="4165600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6" name="Rectangle 340"/>
          <p:cNvSpPr>
            <a:spLocks noChangeArrowheads="1"/>
          </p:cNvSpPr>
          <p:nvPr/>
        </p:nvSpPr>
        <p:spPr bwMode="auto">
          <a:xfrm>
            <a:off x="4121150" y="42037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7" name="Rectangle 341"/>
          <p:cNvSpPr>
            <a:spLocks noChangeArrowheads="1"/>
          </p:cNvSpPr>
          <p:nvPr/>
        </p:nvSpPr>
        <p:spPr bwMode="auto">
          <a:xfrm>
            <a:off x="4130675" y="42322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8" name="Rectangle 342"/>
          <p:cNvSpPr>
            <a:spLocks noChangeArrowheads="1"/>
          </p:cNvSpPr>
          <p:nvPr/>
        </p:nvSpPr>
        <p:spPr bwMode="auto">
          <a:xfrm>
            <a:off x="4140200" y="426085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19" name="Rectangle 343"/>
          <p:cNvSpPr>
            <a:spLocks noChangeArrowheads="1"/>
          </p:cNvSpPr>
          <p:nvPr/>
        </p:nvSpPr>
        <p:spPr bwMode="auto">
          <a:xfrm>
            <a:off x="4149725" y="42894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0" name="Rectangle 344"/>
          <p:cNvSpPr>
            <a:spLocks noChangeArrowheads="1"/>
          </p:cNvSpPr>
          <p:nvPr/>
        </p:nvSpPr>
        <p:spPr bwMode="auto">
          <a:xfrm>
            <a:off x="4159250" y="43180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1" name="Rectangle 345"/>
          <p:cNvSpPr>
            <a:spLocks noChangeArrowheads="1"/>
          </p:cNvSpPr>
          <p:nvPr/>
        </p:nvSpPr>
        <p:spPr bwMode="auto">
          <a:xfrm>
            <a:off x="4168775" y="4346575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2" name="Rectangle 346"/>
          <p:cNvSpPr>
            <a:spLocks noChangeArrowheads="1"/>
          </p:cNvSpPr>
          <p:nvPr/>
        </p:nvSpPr>
        <p:spPr bwMode="auto">
          <a:xfrm>
            <a:off x="4197350" y="44418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3" name="Rectangle 347"/>
          <p:cNvSpPr>
            <a:spLocks noChangeArrowheads="1"/>
          </p:cNvSpPr>
          <p:nvPr/>
        </p:nvSpPr>
        <p:spPr bwMode="auto">
          <a:xfrm>
            <a:off x="4206875" y="44704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4" name="Rectangle 348"/>
          <p:cNvSpPr>
            <a:spLocks noChangeArrowheads="1"/>
          </p:cNvSpPr>
          <p:nvPr/>
        </p:nvSpPr>
        <p:spPr bwMode="auto">
          <a:xfrm>
            <a:off x="4216400" y="4498975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5" name="Rectangle 349"/>
          <p:cNvSpPr>
            <a:spLocks noChangeArrowheads="1"/>
          </p:cNvSpPr>
          <p:nvPr/>
        </p:nvSpPr>
        <p:spPr bwMode="auto">
          <a:xfrm>
            <a:off x="4244975" y="45942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6" name="Rectangle 350"/>
          <p:cNvSpPr>
            <a:spLocks noChangeArrowheads="1"/>
          </p:cNvSpPr>
          <p:nvPr/>
        </p:nvSpPr>
        <p:spPr bwMode="auto">
          <a:xfrm>
            <a:off x="4254500" y="46228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7" name="Rectangle 351"/>
          <p:cNvSpPr>
            <a:spLocks noChangeArrowheads="1"/>
          </p:cNvSpPr>
          <p:nvPr/>
        </p:nvSpPr>
        <p:spPr bwMode="auto">
          <a:xfrm>
            <a:off x="4264025" y="46513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8" name="Rectangle 352"/>
          <p:cNvSpPr>
            <a:spLocks noChangeArrowheads="1"/>
          </p:cNvSpPr>
          <p:nvPr/>
        </p:nvSpPr>
        <p:spPr bwMode="auto">
          <a:xfrm>
            <a:off x="4273550" y="467995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29" name="Rectangle 353"/>
          <p:cNvSpPr>
            <a:spLocks noChangeArrowheads="1"/>
          </p:cNvSpPr>
          <p:nvPr/>
        </p:nvSpPr>
        <p:spPr bwMode="auto">
          <a:xfrm>
            <a:off x="4283075" y="4708525"/>
            <a:ext cx="9525" cy="381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0" name="Rectangle 354"/>
          <p:cNvSpPr>
            <a:spLocks noChangeArrowheads="1"/>
          </p:cNvSpPr>
          <p:nvPr/>
        </p:nvSpPr>
        <p:spPr bwMode="auto">
          <a:xfrm>
            <a:off x="4292600" y="474662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1" name="Rectangle 355"/>
          <p:cNvSpPr>
            <a:spLocks noChangeArrowheads="1"/>
          </p:cNvSpPr>
          <p:nvPr/>
        </p:nvSpPr>
        <p:spPr bwMode="auto">
          <a:xfrm>
            <a:off x="4302125" y="47752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2" name="Rectangle 356"/>
          <p:cNvSpPr>
            <a:spLocks noChangeArrowheads="1"/>
          </p:cNvSpPr>
          <p:nvPr/>
        </p:nvSpPr>
        <p:spPr bwMode="auto">
          <a:xfrm>
            <a:off x="4311650" y="48037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3" name="Rectangle 357"/>
          <p:cNvSpPr>
            <a:spLocks noChangeArrowheads="1"/>
          </p:cNvSpPr>
          <p:nvPr/>
        </p:nvSpPr>
        <p:spPr bwMode="auto">
          <a:xfrm>
            <a:off x="4340225" y="49085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4" name="Rectangle 358"/>
          <p:cNvSpPr>
            <a:spLocks noChangeArrowheads="1"/>
          </p:cNvSpPr>
          <p:nvPr/>
        </p:nvSpPr>
        <p:spPr bwMode="auto">
          <a:xfrm>
            <a:off x="4349750" y="4927600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5" name="Rectangle 359"/>
          <p:cNvSpPr>
            <a:spLocks noChangeArrowheads="1"/>
          </p:cNvSpPr>
          <p:nvPr/>
        </p:nvSpPr>
        <p:spPr bwMode="auto">
          <a:xfrm>
            <a:off x="4359275" y="4956175"/>
            <a:ext cx="9525" cy="285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6" name="Rectangle 360"/>
          <p:cNvSpPr>
            <a:spLocks noChangeArrowheads="1"/>
          </p:cNvSpPr>
          <p:nvPr/>
        </p:nvSpPr>
        <p:spPr bwMode="auto">
          <a:xfrm>
            <a:off x="4368800" y="4984750"/>
            <a:ext cx="9525" cy="190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8537" name="Rectangle 361"/>
          <p:cNvSpPr>
            <a:spLocks noChangeArrowheads="1"/>
          </p:cNvSpPr>
          <p:nvPr/>
        </p:nvSpPr>
        <p:spPr bwMode="auto">
          <a:xfrm>
            <a:off x="2819400" y="1884220"/>
            <a:ext cx="3365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 dirty="0">
                <a:latin typeface="Symbol" pitchFamily="18" charset="2"/>
              </a:rPr>
              <a:t>F</a:t>
            </a:r>
            <a:endParaRPr lang="en-US" sz="1600" b="1" dirty="0"/>
          </a:p>
        </p:txBody>
      </p:sp>
      <p:sp>
        <p:nvSpPr>
          <p:cNvPr id="178538" name="Rectangle 362"/>
          <p:cNvSpPr>
            <a:spLocks noChangeArrowheads="1"/>
          </p:cNvSpPr>
          <p:nvPr/>
        </p:nvSpPr>
        <p:spPr bwMode="auto">
          <a:xfrm>
            <a:off x="3625850" y="1600200"/>
            <a:ext cx="3365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latin typeface="Symbol" pitchFamily="18" charset="2"/>
              </a:rPr>
              <a:t>F</a:t>
            </a:r>
            <a:endParaRPr lang="en-US" sz="1600" b="1"/>
          </a:p>
        </p:txBody>
      </p:sp>
      <p:sp>
        <p:nvSpPr>
          <p:cNvPr id="178539" name="Rectangle 363"/>
          <p:cNvSpPr>
            <a:spLocks noChangeArrowheads="1"/>
          </p:cNvSpPr>
          <p:nvPr/>
        </p:nvSpPr>
        <p:spPr bwMode="auto">
          <a:xfrm>
            <a:off x="5530850" y="4495800"/>
            <a:ext cx="3365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latin typeface="Symbol" pitchFamily="18" charset="2"/>
              </a:rPr>
              <a:t>F</a:t>
            </a:r>
            <a:endParaRPr lang="en-US" sz="1600" b="1"/>
          </a:p>
        </p:txBody>
      </p:sp>
      <p:sp>
        <p:nvSpPr>
          <p:cNvPr id="178540" name="Rectangle 364"/>
          <p:cNvSpPr>
            <a:spLocks noChangeArrowheads="1"/>
          </p:cNvSpPr>
          <p:nvPr/>
        </p:nvSpPr>
        <p:spPr bwMode="auto">
          <a:xfrm>
            <a:off x="4311650" y="5486400"/>
            <a:ext cx="3365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1600" b="1">
                <a:latin typeface="Symbol" pitchFamily="18" charset="2"/>
              </a:rPr>
              <a:t>F</a:t>
            </a:r>
            <a:endParaRPr lang="en-US" sz="1600" b="1"/>
          </a:p>
        </p:txBody>
      </p:sp>
      <p:sp>
        <p:nvSpPr>
          <p:cNvPr id="178541" name="Text Box 365"/>
          <p:cNvSpPr txBox="1">
            <a:spLocks noChangeArrowheads="1"/>
          </p:cNvSpPr>
          <p:nvPr/>
        </p:nvSpPr>
        <p:spPr bwMode="auto">
          <a:xfrm>
            <a:off x="4591050" y="4098925"/>
            <a:ext cx="43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Symbol" pitchFamily="18" charset="2"/>
              </a:rPr>
              <a:t>D</a:t>
            </a:r>
            <a:r>
              <a:rPr lang="en-US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4267200" y="3429000"/>
            <a:ext cx="152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9315" name="Text Box 3"/>
          <p:cNvSpPr txBox="1">
            <a:spLocks noChangeAspect="1" noChangeArrowheads="1"/>
          </p:cNvSpPr>
          <p:nvPr/>
        </p:nvSpPr>
        <p:spPr bwMode="auto">
          <a:xfrm rot="600000">
            <a:off x="2362200" y="3124200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69316" name="Text Box 4"/>
          <p:cNvSpPr txBox="1">
            <a:spLocks noChangeAspect="1" noChangeArrowheads="1"/>
          </p:cNvSpPr>
          <p:nvPr/>
        </p:nvSpPr>
        <p:spPr bwMode="auto">
          <a:xfrm>
            <a:off x="6781800" y="3200400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69317" name="Line 5"/>
          <p:cNvSpPr>
            <a:spLocks noChangeAspect="1" noChangeShapeType="1"/>
          </p:cNvSpPr>
          <p:nvPr/>
        </p:nvSpPr>
        <p:spPr bwMode="auto">
          <a:xfrm>
            <a:off x="3100388" y="3462338"/>
            <a:ext cx="34194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18" name="Line 6"/>
          <p:cNvSpPr>
            <a:spLocks noChangeAspect="1" noChangeShapeType="1"/>
          </p:cNvSpPr>
          <p:nvPr/>
        </p:nvSpPr>
        <p:spPr bwMode="auto">
          <a:xfrm rot="600000">
            <a:off x="3065463" y="3581400"/>
            <a:ext cx="1354137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19" name="Text Box 7"/>
          <p:cNvSpPr txBox="1">
            <a:spLocks noChangeAspect="1" noChangeArrowheads="1"/>
          </p:cNvSpPr>
          <p:nvPr/>
        </p:nvSpPr>
        <p:spPr bwMode="auto">
          <a:xfrm>
            <a:off x="4084638" y="3657600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9320" name="AutoShape 8"/>
          <p:cNvSpPr>
            <a:spLocks noChangeAspect="1" noChangeArrowheads="1"/>
          </p:cNvSpPr>
          <p:nvPr/>
        </p:nvSpPr>
        <p:spPr bwMode="auto">
          <a:xfrm>
            <a:off x="4343400" y="36576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1" name="Line 9"/>
          <p:cNvSpPr>
            <a:spLocks noChangeShapeType="1"/>
          </p:cNvSpPr>
          <p:nvPr/>
        </p:nvSpPr>
        <p:spPr bwMode="auto">
          <a:xfrm>
            <a:off x="6553200" y="9144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2" name="Line 10"/>
          <p:cNvSpPr>
            <a:spLocks noChangeShapeType="1"/>
          </p:cNvSpPr>
          <p:nvPr/>
        </p:nvSpPr>
        <p:spPr bwMode="auto">
          <a:xfrm rot="600000">
            <a:off x="2971800" y="9144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3" name="Line 11"/>
          <p:cNvSpPr>
            <a:spLocks noChangeShapeType="1"/>
          </p:cNvSpPr>
          <p:nvPr/>
        </p:nvSpPr>
        <p:spPr bwMode="auto">
          <a:xfrm flipV="1">
            <a:off x="4419600" y="34290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4" name="AutoShape 12"/>
          <p:cNvSpPr>
            <a:spLocks noChangeAspect="1" noChangeArrowheads="1"/>
          </p:cNvSpPr>
          <p:nvPr/>
        </p:nvSpPr>
        <p:spPr bwMode="auto">
          <a:xfrm>
            <a:off x="2971800" y="34290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5" name="AutoShape 13"/>
          <p:cNvSpPr>
            <a:spLocks noChangeAspect="1" noChangeArrowheads="1"/>
          </p:cNvSpPr>
          <p:nvPr/>
        </p:nvSpPr>
        <p:spPr bwMode="auto">
          <a:xfrm>
            <a:off x="6477000" y="34290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6" name="Line 14"/>
          <p:cNvSpPr>
            <a:spLocks noChangeShapeType="1"/>
          </p:cNvSpPr>
          <p:nvPr/>
        </p:nvSpPr>
        <p:spPr bwMode="auto">
          <a:xfrm flipV="1">
            <a:off x="3124200" y="3505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7" name="Line 15"/>
          <p:cNvSpPr>
            <a:spLocks noChangeShapeType="1"/>
          </p:cNvSpPr>
          <p:nvPr/>
        </p:nvSpPr>
        <p:spPr bwMode="auto">
          <a:xfrm>
            <a:off x="3276600" y="27432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28" name="Text Box 16"/>
          <p:cNvSpPr txBox="1">
            <a:spLocks noChangeArrowheads="1"/>
          </p:cNvSpPr>
          <p:nvPr/>
        </p:nvSpPr>
        <p:spPr bwMode="auto">
          <a:xfrm>
            <a:off x="3271838" y="2773363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>
                <a:latin typeface="Symbol" pitchFamily="18" charset="2"/>
              </a:rPr>
              <a:t>f</a:t>
            </a:r>
            <a:endParaRPr lang="en-US"/>
          </a:p>
        </p:txBody>
      </p:sp>
      <p:grpSp>
        <p:nvGrpSpPr>
          <p:cNvPr id="269329" name="Group 17"/>
          <p:cNvGrpSpPr>
            <a:grpSpLocks/>
          </p:cNvGrpSpPr>
          <p:nvPr/>
        </p:nvGrpSpPr>
        <p:grpSpPr bwMode="auto">
          <a:xfrm>
            <a:off x="365125" y="1431925"/>
            <a:ext cx="8245475" cy="1997075"/>
            <a:chOff x="230" y="902"/>
            <a:chExt cx="5194" cy="1258"/>
          </a:xfrm>
        </p:grpSpPr>
        <p:sp>
          <p:nvSpPr>
            <p:cNvPr id="269330" name="Line 18"/>
            <p:cNvSpPr>
              <a:spLocks noChangeShapeType="1"/>
            </p:cNvSpPr>
            <p:nvPr/>
          </p:nvSpPr>
          <p:spPr bwMode="auto">
            <a:xfrm flipH="1">
              <a:off x="1920" y="2160"/>
              <a:ext cx="86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331" name="Text Box 19"/>
            <p:cNvSpPr txBox="1">
              <a:spLocks noChangeArrowheads="1"/>
            </p:cNvSpPr>
            <p:nvPr/>
          </p:nvSpPr>
          <p:spPr bwMode="auto">
            <a:xfrm>
              <a:off x="230" y="902"/>
              <a:ext cx="519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  <a:effectLst/>
          </p:spPr>
          <p:txBody>
            <a:bodyPr anchor="ctr">
              <a:spAutoFit/>
            </a:bodyPr>
            <a:lstStyle/>
            <a:p>
              <a:r>
                <a:rPr lang="en-US" sz="1800">
                  <a:latin typeface="Arial" charset="0"/>
                </a:rPr>
                <a:t>The red line indicates the COSINE Correction factor for a transverse </a:t>
              </a:r>
            </a:p>
            <a:p>
              <a:r>
                <a:rPr lang="en-US" sz="1800">
                  <a:latin typeface="Arial" charset="0"/>
                </a:rPr>
                <a:t>change in G.</a:t>
              </a:r>
            </a:p>
          </p:txBody>
        </p:sp>
      </p:grpSp>
      <p:sp>
        <p:nvSpPr>
          <p:cNvPr id="269332" name="Line 20"/>
          <p:cNvSpPr>
            <a:spLocks noChangeShapeType="1"/>
          </p:cNvSpPr>
          <p:nvPr/>
        </p:nvSpPr>
        <p:spPr bwMode="auto">
          <a:xfrm>
            <a:off x="4419600" y="3733800"/>
            <a:ext cx="2133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9333" name="Text Box 21"/>
          <p:cNvSpPr txBox="1">
            <a:spLocks noChangeAspect="1" noChangeArrowheads="1"/>
          </p:cNvSpPr>
          <p:nvPr/>
        </p:nvSpPr>
        <p:spPr bwMode="auto">
          <a:xfrm>
            <a:off x="6740525" y="3657600"/>
            <a:ext cx="441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0" y="4738688"/>
            <a:ext cx="85074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Arial" charset="0"/>
              </a:rPr>
              <a:t>Note that G</a:t>
            </a:r>
            <a:r>
              <a:rPr lang="en-US" sz="1800" baseline="-25000">
                <a:latin typeface="Arial" charset="0"/>
              </a:rPr>
              <a:t>v</a:t>
            </a:r>
            <a:r>
              <a:rPr lang="en-US" sz="1800">
                <a:latin typeface="Arial" charset="0"/>
              </a:rPr>
              <a:t>G</a:t>
            </a:r>
            <a:r>
              <a:rPr lang="en-US" sz="1800" baseline="-25000">
                <a:latin typeface="Arial" charset="0"/>
              </a:rPr>
              <a:t>T</a:t>
            </a:r>
            <a:r>
              <a:rPr lang="en-US" sz="1800">
                <a:latin typeface="Arial" charset="0"/>
              </a:rPr>
              <a:t> is the TCG value and is the hypotenuse of this correction triangle...</a:t>
            </a:r>
          </a:p>
        </p:txBody>
      </p:sp>
      <p:sp>
        <p:nvSpPr>
          <p:cNvPr id="269335" name="Text Box 23"/>
          <p:cNvSpPr txBox="1">
            <a:spLocks noChangeArrowheads="1"/>
          </p:cNvSpPr>
          <p:nvPr/>
        </p:nvSpPr>
        <p:spPr bwMode="auto">
          <a:xfrm>
            <a:off x="2438400" y="5610225"/>
            <a:ext cx="4360863" cy="6080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3200"/>
              <a:t>Cosine Corr = G</a:t>
            </a:r>
            <a:r>
              <a:rPr lang="en-US" sz="3200" baseline="-25000"/>
              <a:t>v</a:t>
            </a:r>
            <a:r>
              <a:rPr lang="en-US" sz="3200"/>
              <a:t>G</a:t>
            </a:r>
            <a:r>
              <a:rPr lang="en-US" sz="3200" baseline="-25000"/>
              <a:t>T</a:t>
            </a:r>
            <a:r>
              <a:rPr lang="en-US" sz="3200"/>
              <a:t> cos</a:t>
            </a:r>
            <a:r>
              <a:rPr lang="en-US" sz="3200">
                <a:latin typeface="Symbol" pitchFamily="18" charset="2"/>
              </a:rPr>
              <a:t>f</a:t>
            </a:r>
            <a:endParaRPr lang="en-US" sz="3200"/>
          </a:p>
        </p:txBody>
      </p:sp>
      <p:sp>
        <p:nvSpPr>
          <p:cNvPr id="269336" name="AutoShape 24"/>
          <p:cNvSpPr>
            <a:spLocks noChangeAspect="1" noChangeArrowheads="1"/>
          </p:cNvSpPr>
          <p:nvPr/>
        </p:nvSpPr>
        <p:spPr bwMode="auto">
          <a:xfrm>
            <a:off x="6477000" y="37338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4267200" y="3429000"/>
            <a:ext cx="152400" cy="15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0339" name="Text Box 3"/>
          <p:cNvSpPr txBox="1">
            <a:spLocks noChangeAspect="1" noChangeArrowheads="1"/>
          </p:cNvSpPr>
          <p:nvPr/>
        </p:nvSpPr>
        <p:spPr bwMode="auto">
          <a:xfrm rot="600000">
            <a:off x="2362200" y="3124200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70340" name="Text Box 4"/>
          <p:cNvSpPr txBox="1">
            <a:spLocks noChangeAspect="1" noChangeArrowheads="1"/>
          </p:cNvSpPr>
          <p:nvPr/>
        </p:nvSpPr>
        <p:spPr bwMode="auto">
          <a:xfrm>
            <a:off x="6781800" y="3200400"/>
            <a:ext cx="422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v</a:t>
            </a:r>
            <a:endParaRPr lang="en-US"/>
          </a:p>
        </p:txBody>
      </p:sp>
      <p:sp>
        <p:nvSpPr>
          <p:cNvPr id="270341" name="Line 5"/>
          <p:cNvSpPr>
            <a:spLocks noChangeAspect="1" noChangeShapeType="1"/>
          </p:cNvSpPr>
          <p:nvPr/>
        </p:nvSpPr>
        <p:spPr bwMode="auto">
          <a:xfrm>
            <a:off x="3100388" y="3462338"/>
            <a:ext cx="3419475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2" name="Line 6"/>
          <p:cNvSpPr>
            <a:spLocks noChangeAspect="1" noChangeShapeType="1"/>
          </p:cNvSpPr>
          <p:nvPr/>
        </p:nvSpPr>
        <p:spPr bwMode="auto">
          <a:xfrm rot="600000">
            <a:off x="3065463" y="3581400"/>
            <a:ext cx="1354137" cy="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3" name="Text Box 7"/>
          <p:cNvSpPr txBox="1">
            <a:spLocks noChangeAspect="1" noChangeArrowheads="1"/>
          </p:cNvSpPr>
          <p:nvPr/>
        </p:nvSpPr>
        <p:spPr bwMode="auto">
          <a:xfrm>
            <a:off x="4084638" y="3657600"/>
            <a:ext cx="487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/>
              <a:t>G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70344" name="AutoShape 8"/>
          <p:cNvSpPr>
            <a:spLocks noChangeAspect="1" noChangeArrowheads="1"/>
          </p:cNvSpPr>
          <p:nvPr/>
        </p:nvSpPr>
        <p:spPr bwMode="auto">
          <a:xfrm>
            <a:off x="4343400" y="36576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5" name="Line 9"/>
          <p:cNvSpPr>
            <a:spLocks noChangeShapeType="1"/>
          </p:cNvSpPr>
          <p:nvPr/>
        </p:nvSpPr>
        <p:spPr bwMode="auto">
          <a:xfrm>
            <a:off x="6553200" y="9144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6" name="Line 10"/>
          <p:cNvSpPr>
            <a:spLocks noChangeShapeType="1"/>
          </p:cNvSpPr>
          <p:nvPr/>
        </p:nvSpPr>
        <p:spPr bwMode="auto">
          <a:xfrm rot="600000">
            <a:off x="2971800" y="914400"/>
            <a:ext cx="0" cy="5562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7" name="Line 11"/>
          <p:cNvSpPr>
            <a:spLocks noChangeShapeType="1"/>
          </p:cNvSpPr>
          <p:nvPr/>
        </p:nvSpPr>
        <p:spPr bwMode="auto">
          <a:xfrm flipV="1">
            <a:off x="4419600" y="3429000"/>
            <a:ext cx="0" cy="304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8" name="AutoShape 12"/>
          <p:cNvSpPr>
            <a:spLocks noChangeAspect="1" noChangeArrowheads="1"/>
          </p:cNvSpPr>
          <p:nvPr/>
        </p:nvSpPr>
        <p:spPr bwMode="auto">
          <a:xfrm>
            <a:off x="2971800" y="34290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49" name="AutoShape 13"/>
          <p:cNvSpPr>
            <a:spLocks noChangeAspect="1" noChangeArrowheads="1"/>
          </p:cNvSpPr>
          <p:nvPr/>
        </p:nvSpPr>
        <p:spPr bwMode="auto">
          <a:xfrm>
            <a:off x="6477000" y="34290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50" name="Line 14"/>
          <p:cNvSpPr>
            <a:spLocks noChangeShapeType="1"/>
          </p:cNvSpPr>
          <p:nvPr/>
        </p:nvSpPr>
        <p:spPr bwMode="auto">
          <a:xfrm flipV="1">
            <a:off x="3124200" y="3505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51" name="Line 15"/>
          <p:cNvSpPr>
            <a:spLocks noChangeShapeType="1"/>
          </p:cNvSpPr>
          <p:nvPr/>
        </p:nvSpPr>
        <p:spPr bwMode="auto">
          <a:xfrm>
            <a:off x="3276600" y="27432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52" name="Text Box 16"/>
          <p:cNvSpPr txBox="1">
            <a:spLocks noChangeArrowheads="1"/>
          </p:cNvSpPr>
          <p:nvPr/>
        </p:nvSpPr>
        <p:spPr bwMode="auto">
          <a:xfrm>
            <a:off x="3271838" y="2773363"/>
            <a:ext cx="315912" cy="39687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>
                <a:latin typeface="Symbol" pitchFamily="18" charset="2"/>
              </a:rPr>
              <a:t>f</a:t>
            </a:r>
            <a:endParaRPr lang="en-US"/>
          </a:p>
        </p:txBody>
      </p:sp>
      <p:grpSp>
        <p:nvGrpSpPr>
          <p:cNvPr id="270353" name="Group 17"/>
          <p:cNvGrpSpPr>
            <a:grpSpLocks/>
          </p:cNvGrpSpPr>
          <p:nvPr/>
        </p:nvGrpSpPr>
        <p:grpSpPr bwMode="auto">
          <a:xfrm>
            <a:off x="365125" y="1554163"/>
            <a:ext cx="8245475" cy="1874837"/>
            <a:chOff x="230" y="979"/>
            <a:chExt cx="5194" cy="1181"/>
          </a:xfrm>
        </p:grpSpPr>
        <p:sp>
          <p:nvSpPr>
            <p:cNvPr id="270354" name="Line 18"/>
            <p:cNvSpPr>
              <a:spLocks noChangeShapeType="1"/>
            </p:cNvSpPr>
            <p:nvPr/>
          </p:nvSpPr>
          <p:spPr bwMode="auto">
            <a:xfrm flipH="1">
              <a:off x="1920" y="2160"/>
              <a:ext cx="864" cy="0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355" name="Text Box 19"/>
            <p:cNvSpPr txBox="1">
              <a:spLocks noChangeArrowheads="1"/>
            </p:cNvSpPr>
            <p:nvPr/>
          </p:nvSpPr>
          <p:spPr bwMode="auto">
            <a:xfrm>
              <a:off x="230" y="979"/>
              <a:ext cx="519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  <a:effectLst/>
          </p:spPr>
          <p:txBody>
            <a:bodyPr anchor="ctr">
              <a:spAutoFit/>
            </a:bodyPr>
            <a:lstStyle/>
            <a:p>
              <a:r>
                <a:rPr lang="en-US">
                  <a:latin typeface="Arial" charset="0"/>
                </a:rPr>
                <a:t>The final moment arm, G</a:t>
              </a:r>
              <a:r>
                <a:rPr lang="en-US" baseline="-25000">
                  <a:latin typeface="Arial" charset="0"/>
                </a:rPr>
                <a:t>T</a:t>
              </a:r>
              <a:r>
                <a:rPr lang="en-US">
                  <a:latin typeface="Arial" charset="0"/>
                </a:rPr>
                <a:t>Z</a:t>
              </a:r>
              <a:r>
                <a:rPr lang="en-US" baseline="-25000">
                  <a:latin typeface="Arial" charset="0"/>
                </a:rPr>
                <a:t>T</a:t>
              </a:r>
              <a:r>
                <a:rPr lang="en-US">
                  <a:latin typeface="Arial" charset="0"/>
                </a:rPr>
                <a:t>, is the correct moment arm</a:t>
              </a:r>
            </a:p>
          </p:txBody>
        </p:sp>
      </p:grpSp>
      <p:sp>
        <p:nvSpPr>
          <p:cNvPr id="270356" name="Line 20"/>
          <p:cNvSpPr>
            <a:spLocks noChangeShapeType="1"/>
          </p:cNvSpPr>
          <p:nvPr/>
        </p:nvSpPr>
        <p:spPr bwMode="auto">
          <a:xfrm>
            <a:off x="4419600" y="3733800"/>
            <a:ext cx="2133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0357" name="Text Box 21"/>
          <p:cNvSpPr txBox="1">
            <a:spLocks noChangeAspect="1" noChangeArrowheads="1"/>
          </p:cNvSpPr>
          <p:nvPr/>
        </p:nvSpPr>
        <p:spPr bwMode="auto">
          <a:xfrm>
            <a:off x="6740525" y="3657600"/>
            <a:ext cx="441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Z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70358" name="Text Box 22"/>
          <p:cNvSpPr txBox="1">
            <a:spLocks noChangeArrowheads="1"/>
          </p:cNvSpPr>
          <p:nvPr/>
        </p:nvSpPr>
        <p:spPr bwMode="auto">
          <a:xfrm>
            <a:off x="2362200" y="5145088"/>
            <a:ext cx="4724400" cy="1522412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2800"/>
          </a:p>
          <a:p>
            <a:pPr algn="ctr"/>
            <a:r>
              <a:rPr lang="en-US" sz="2800"/>
              <a:t>G</a:t>
            </a:r>
            <a:r>
              <a:rPr lang="en-US" sz="2800" baseline="-25000"/>
              <a:t>T</a:t>
            </a:r>
            <a:r>
              <a:rPr lang="en-US" sz="2800"/>
              <a:t>Z</a:t>
            </a:r>
            <a:r>
              <a:rPr lang="en-US" sz="2800" baseline="-25000"/>
              <a:t>T</a:t>
            </a:r>
            <a:r>
              <a:rPr lang="en-US" sz="3200"/>
              <a:t> = G</a:t>
            </a:r>
            <a:r>
              <a:rPr lang="en-US" sz="3200" baseline="-25000"/>
              <a:t>v</a:t>
            </a:r>
            <a:r>
              <a:rPr lang="en-US" sz="3200"/>
              <a:t>Z</a:t>
            </a:r>
            <a:r>
              <a:rPr lang="en-US" sz="3200" baseline="-25000"/>
              <a:t>v</a:t>
            </a:r>
            <a:r>
              <a:rPr lang="en-US" sz="3200"/>
              <a:t> - G</a:t>
            </a:r>
            <a:r>
              <a:rPr lang="en-US" sz="3200" baseline="-25000"/>
              <a:t>v</a:t>
            </a:r>
            <a:r>
              <a:rPr lang="en-US" sz="3200"/>
              <a:t>G</a:t>
            </a:r>
            <a:r>
              <a:rPr lang="en-US" sz="3200" baseline="-25000"/>
              <a:t>T</a:t>
            </a:r>
            <a:r>
              <a:rPr lang="en-US" sz="3200"/>
              <a:t> cos</a:t>
            </a:r>
            <a:r>
              <a:rPr lang="en-US" sz="3200">
                <a:latin typeface="Symbol" pitchFamily="18" charset="2"/>
              </a:rPr>
              <a:t>f</a:t>
            </a:r>
          </a:p>
          <a:p>
            <a:pPr algn="ctr"/>
            <a:endParaRPr lang="en-US" sz="3200">
              <a:latin typeface="Symbol" pitchFamily="18" charset="2"/>
            </a:endParaRPr>
          </a:p>
        </p:txBody>
      </p:sp>
      <p:sp>
        <p:nvSpPr>
          <p:cNvPr id="270359" name="Oval 23"/>
          <p:cNvSpPr>
            <a:spLocks noChangeArrowheads="1"/>
          </p:cNvSpPr>
          <p:nvPr/>
        </p:nvSpPr>
        <p:spPr bwMode="auto">
          <a:xfrm>
            <a:off x="3886200" y="3429000"/>
            <a:ext cx="3429000" cy="914400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0360" name="AutoShape 24"/>
          <p:cNvSpPr>
            <a:spLocks noChangeAspect="1" noChangeArrowheads="1"/>
          </p:cNvSpPr>
          <p:nvPr/>
        </p:nvSpPr>
        <p:spPr bwMode="auto">
          <a:xfrm>
            <a:off x="6477000" y="373380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048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Stability Change for Transverse Shift in the CG</a:t>
            </a:r>
            <a:endParaRPr lang="en-US" sz="2400"/>
          </a:p>
        </p:txBody>
      </p:sp>
      <p:sp>
        <p:nvSpPr>
          <p:cNvPr id="268291" name="Rectangle 3"/>
          <p:cNvSpPr>
            <a:spLocks noChangeArrowheads="1"/>
          </p:cNvSpPr>
          <p:nvPr/>
        </p:nvSpPr>
        <p:spPr bwMode="auto">
          <a:xfrm>
            <a:off x="0" y="19050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The new righting arm created by a shift in TCG may be computed at each angle from the Cosine Correction: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6597650" y="4295775"/>
            <a:ext cx="15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grpSp>
        <p:nvGrpSpPr>
          <p:cNvPr id="268293" name="Group 5"/>
          <p:cNvGrpSpPr>
            <a:grpSpLocks/>
          </p:cNvGrpSpPr>
          <p:nvPr/>
        </p:nvGrpSpPr>
        <p:grpSpPr bwMode="auto">
          <a:xfrm>
            <a:off x="1438275" y="3886200"/>
            <a:ext cx="6181725" cy="1143000"/>
            <a:chOff x="784" y="2640"/>
            <a:chExt cx="3894" cy="720"/>
          </a:xfrm>
        </p:grpSpPr>
        <p:sp>
          <p:nvSpPr>
            <p:cNvPr id="268294" name="AutoShape 6"/>
            <p:cNvSpPr>
              <a:spLocks noChangeAspect="1" noChangeArrowheads="1" noTextEdit="1"/>
            </p:cNvSpPr>
            <p:nvPr/>
          </p:nvSpPr>
          <p:spPr bwMode="auto">
            <a:xfrm>
              <a:off x="987" y="2640"/>
              <a:ext cx="3475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8295" name="Rectangle 7"/>
            <p:cNvSpPr>
              <a:spLocks noChangeArrowheads="1"/>
            </p:cNvSpPr>
            <p:nvPr/>
          </p:nvSpPr>
          <p:spPr bwMode="auto">
            <a:xfrm>
              <a:off x="784" y="2899"/>
              <a:ext cx="704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 b="1" i="1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4800" b="1" i="1" baseline="-25000">
                  <a:solidFill>
                    <a:srgbClr val="000000"/>
                  </a:solidFill>
                  <a:latin typeface="Arial" charset="0"/>
                </a:rPr>
                <a:t>t</a:t>
              </a:r>
              <a:r>
                <a:rPr lang="en-US" sz="4800" b="1" i="1">
                  <a:solidFill>
                    <a:srgbClr val="000000"/>
                  </a:solidFill>
                  <a:latin typeface="Arial" charset="0"/>
                </a:rPr>
                <a:t>Z</a:t>
              </a:r>
              <a:r>
                <a:rPr lang="en-US" sz="4800" b="1" i="1" baseline="-25000">
                  <a:solidFill>
                    <a:srgbClr val="000000"/>
                  </a:solidFill>
                  <a:latin typeface="Arial" charset="0"/>
                </a:rPr>
                <a:t>t</a:t>
              </a:r>
            </a:p>
          </p:txBody>
        </p:sp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536" y="2880"/>
              <a:ext cx="219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 b="1"/>
                <a:t>=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814" y="2899"/>
              <a:ext cx="818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 b="1" i="1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4800" b="1" i="1" baseline="-25000">
                  <a:solidFill>
                    <a:srgbClr val="000000"/>
                  </a:solidFill>
                  <a:latin typeface="Arial" charset="0"/>
                </a:rPr>
                <a:t>v</a:t>
              </a:r>
              <a:r>
                <a:rPr lang="en-US" sz="4800" b="1" i="1">
                  <a:solidFill>
                    <a:srgbClr val="000000"/>
                  </a:solidFill>
                  <a:latin typeface="Arial" charset="0"/>
                </a:rPr>
                <a:t>Z</a:t>
              </a:r>
              <a:r>
                <a:rPr lang="en-US" sz="4800" b="1" i="1" baseline="-25000">
                  <a:solidFill>
                    <a:srgbClr val="000000"/>
                  </a:solidFill>
                  <a:latin typeface="Arial" charset="0"/>
                </a:rPr>
                <a:t>v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2688" y="2928"/>
              <a:ext cx="96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600"/>
                <a:t>-</a:t>
              </a:r>
            </a:p>
          </p:txBody>
        </p:sp>
        <p:sp>
          <p:nvSpPr>
            <p:cNvPr id="268299" name="Rectangle 11"/>
            <p:cNvSpPr>
              <a:spLocks noChangeArrowheads="1"/>
            </p:cNvSpPr>
            <p:nvPr/>
          </p:nvSpPr>
          <p:spPr bwMode="auto">
            <a:xfrm>
              <a:off x="2823" y="2899"/>
              <a:ext cx="825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 b="1" i="1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4800" b="1" i="1" baseline="-25000">
                  <a:solidFill>
                    <a:srgbClr val="000000"/>
                  </a:solidFill>
                  <a:latin typeface="Arial" charset="0"/>
                </a:rPr>
                <a:t>v</a:t>
              </a:r>
              <a:r>
                <a:rPr lang="en-US" sz="4800" b="1" i="1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4800" b="1" i="1" baseline="-25000">
                  <a:solidFill>
                    <a:srgbClr val="000000"/>
                  </a:solidFill>
                  <a:latin typeface="Arial" charset="0"/>
                </a:rPr>
                <a:t>t</a:t>
              </a:r>
            </a:p>
          </p:txBody>
        </p:sp>
        <p:sp>
          <p:nvSpPr>
            <p:cNvPr id="268300" name="Rectangle 12"/>
            <p:cNvSpPr>
              <a:spLocks noChangeArrowheads="1"/>
            </p:cNvSpPr>
            <p:nvPr/>
          </p:nvSpPr>
          <p:spPr bwMode="auto">
            <a:xfrm>
              <a:off x="3705" y="2880"/>
              <a:ext cx="663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 b="1">
                  <a:solidFill>
                    <a:srgbClr val="000000"/>
                  </a:solidFill>
                  <a:latin typeface="Arial" charset="0"/>
                </a:rPr>
                <a:t>cos</a:t>
              </a:r>
              <a:endParaRPr lang="en-US"/>
            </a:p>
          </p:txBody>
        </p:sp>
        <p:sp>
          <p:nvSpPr>
            <p:cNvPr id="268301" name="Rectangle 13"/>
            <p:cNvSpPr>
              <a:spLocks noChangeArrowheads="1"/>
            </p:cNvSpPr>
            <p:nvPr/>
          </p:nvSpPr>
          <p:spPr bwMode="auto">
            <a:xfrm>
              <a:off x="4368" y="2949"/>
              <a:ext cx="310" cy="3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3200" b="1">
                  <a:latin typeface="Symbol" pitchFamily="18" charset="2"/>
                </a:rPr>
                <a:t>F</a:t>
              </a:r>
              <a:endParaRPr lang="en-US" sz="3200" b="1"/>
            </a:p>
          </p:txBody>
        </p:sp>
      </p:grpSp>
      <p:sp>
        <p:nvSpPr>
          <p:cNvPr id="268302" name="Rectangle 14"/>
          <p:cNvSpPr>
            <a:spLocks noChangeArrowheads="1"/>
          </p:cNvSpPr>
          <p:nvPr/>
        </p:nvSpPr>
        <p:spPr bwMode="auto">
          <a:xfrm>
            <a:off x="1219200" y="5638800"/>
            <a:ext cx="5364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2">
              <a:spcBef>
                <a:spcPct val="20000"/>
              </a:spcBef>
            </a:pPr>
            <a:r>
              <a:rPr lang="en-US" sz="2800" b="1">
                <a:latin typeface="Arial" charset="0"/>
              </a:rPr>
              <a:t>...Typically, G</a:t>
            </a:r>
            <a:r>
              <a:rPr lang="en-US" sz="2800" b="1" baseline="-25000">
                <a:latin typeface="Arial" charset="0"/>
              </a:rPr>
              <a:t>V</a:t>
            </a:r>
            <a:r>
              <a:rPr lang="en-US" sz="2800" b="1">
                <a:latin typeface="Arial" charset="0"/>
              </a:rPr>
              <a:t>G</a:t>
            </a:r>
            <a:r>
              <a:rPr lang="en-US" sz="2800" b="1" baseline="-25000">
                <a:latin typeface="Arial" charset="0"/>
              </a:rPr>
              <a:t>t</a:t>
            </a:r>
            <a:r>
              <a:rPr lang="en-US" sz="2800" b="1">
                <a:latin typeface="Arial" charset="0"/>
              </a:rPr>
              <a:t>=TCG</a:t>
            </a:r>
            <a:r>
              <a:rPr lang="en-US" sz="2800" b="1" baseline="-25000">
                <a:latin typeface="Arial" charset="0"/>
              </a:rPr>
              <a:t>final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2011363" y="228600"/>
            <a:ext cx="5075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Internal Righting Moment</a:t>
            </a:r>
            <a:endParaRPr lang="en-US" sz="2800" b="1">
              <a:latin typeface="Arial" charset="0"/>
            </a:endParaRPr>
          </a:p>
        </p:txBody>
      </p:sp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304800" y="1371600"/>
            <a:ext cx="8839200" cy="363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10000"/>
              </a:lnSpc>
            </a:pPr>
            <a:r>
              <a:rPr lang="en-US" sz="2800" b="1">
                <a:latin typeface="Arial" charset="0"/>
              </a:rPr>
              <a:t> The perpendicular distance between the Weight and the Buoyancy Force vectors is defined as the RIGHTING ARM (GZ).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The moment created by the resultant Weight and the resultant Force of Buoyancy is defined as the RIGHTING MOMENT (RM).   It may be calculated by:</a:t>
            </a:r>
          </a:p>
        </p:txBody>
      </p:sp>
      <p:sp>
        <p:nvSpPr>
          <p:cNvPr id="142344" name="AutoShape 8"/>
          <p:cNvSpPr>
            <a:spLocks noChangeAspect="1" noChangeArrowheads="1" noTextEdit="1"/>
          </p:cNvSpPr>
          <p:nvPr/>
        </p:nvSpPr>
        <p:spPr bwMode="auto">
          <a:xfrm>
            <a:off x="2193925" y="5410200"/>
            <a:ext cx="475615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2346" name="Rectangle 10"/>
          <p:cNvSpPr>
            <a:spLocks noChangeArrowheads="1"/>
          </p:cNvSpPr>
          <p:nvPr/>
        </p:nvSpPr>
        <p:spPr bwMode="auto">
          <a:xfrm>
            <a:off x="2209800" y="5654675"/>
            <a:ext cx="769938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900" b="1" i="1">
                <a:solidFill>
                  <a:srgbClr val="000000"/>
                </a:solidFill>
                <a:latin typeface="Arial" charset="0"/>
              </a:rPr>
              <a:t>RM</a:t>
            </a:r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3168650" y="5638800"/>
            <a:ext cx="2603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 b="1"/>
              <a:t>=</a:t>
            </a:r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3654425" y="5654675"/>
            <a:ext cx="68897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900" b="1" i="1">
                <a:solidFill>
                  <a:srgbClr val="000000"/>
                </a:solidFill>
                <a:latin typeface="Arial" charset="0"/>
              </a:rPr>
              <a:t>GZ</a:t>
            </a:r>
            <a:endParaRPr lang="en-US"/>
          </a:p>
        </p:txBody>
      </p:sp>
      <p:sp>
        <p:nvSpPr>
          <p:cNvPr id="142351" name="Rectangle 15"/>
          <p:cNvSpPr>
            <a:spLocks noChangeArrowheads="1"/>
          </p:cNvSpPr>
          <p:nvPr/>
        </p:nvSpPr>
        <p:spPr bwMode="auto">
          <a:xfrm>
            <a:off x="5330825" y="5654675"/>
            <a:ext cx="688975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900" b="1" i="1">
                <a:solidFill>
                  <a:srgbClr val="000000"/>
                </a:solidFill>
                <a:latin typeface="Arial" charset="0"/>
              </a:rPr>
              <a:t>GZ</a:t>
            </a:r>
            <a:endParaRPr lang="en-US"/>
          </a:p>
        </p:txBody>
      </p:sp>
      <p:sp>
        <p:nvSpPr>
          <p:cNvPr id="142352" name="Rectangle 16"/>
          <p:cNvSpPr>
            <a:spLocks noChangeArrowheads="1"/>
          </p:cNvSpPr>
          <p:nvPr/>
        </p:nvSpPr>
        <p:spPr bwMode="auto">
          <a:xfrm>
            <a:off x="6249988" y="5654675"/>
            <a:ext cx="303212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900" b="1" i="1">
                <a:solidFill>
                  <a:srgbClr val="000000"/>
                </a:solidFill>
                <a:latin typeface="Arial" charset="0"/>
              </a:rPr>
              <a:t>F</a:t>
            </a:r>
            <a:endParaRPr lang="en-US"/>
          </a:p>
        </p:txBody>
      </p:sp>
      <p:sp>
        <p:nvSpPr>
          <p:cNvPr id="142353" name="Rectangle 17"/>
          <p:cNvSpPr>
            <a:spLocks noChangeArrowheads="1"/>
          </p:cNvSpPr>
          <p:nvPr/>
        </p:nvSpPr>
        <p:spPr bwMode="auto">
          <a:xfrm>
            <a:off x="6477000" y="5883275"/>
            <a:ext cx="357188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900" b="1" i="1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4443413" y="5668963"/>
            <a:ext cx="4333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ym typeface="Symbol" pitchFamily="18" charset="2"/>
              </a:rPr>
              <a:t>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4921250" y="5622925"/>
            <a:ext cx="2603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 b="1"/>
              <a:t>=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4724400" y="5867400"/>
            <a:ext cx="282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s</a:t>
            </a:r>
          </a:p>
        </p:txBody>
      </p:sp>
      <p:sp>
        <p:nvSpPr>
          <p:cNvPr id="142361" name="Line 25"/>
          <p:cNvSpPr>
            <a:spLocks noChangeShapeType="1"/>
          </p:cNvSpPr>
          <p:nvPr/>
        </p:nvSpPr>
        <p:spPr bwMode="auto">
          <a:xfrm>
            <a:off x="3810000" y="5715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62" name="Line 26"/>
          <p:cNvSpPr>
            <a:spLocks noChangeShapeType="1"/>
          </p:cNvSpPr>
          <p:nvPr/>
        </p:nvSpPr>
        <p:spPr bwMode="auto">
          <a:xfrm>
            <a:off x="5486400" y="5715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63" name="Line 27"/>
          <p:cNvSpPr>
            <a:spLocks noChangeShapeType="1"/>
          </p:cNvSpPr>
          <p:nvPr/>
        </p:nvSpPr>
        <p:spPr bwMode="auto">
          <a:xfrm>
            <a:off x="3276600" y="2438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Rectangle 4"/>
          <p:cNvSpPr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Stability Change for Transverse Shift in the CG</a:t>
            </a:r>
            <a:endParaRPr lang="en-US" sz="2400"/>
          </a:p>
        </p:txBody>
      </p:sp>
      <p:sp>
        <p:nvSpPr>
          <p:cNvPr id="179205" name="Rectangle 5"/>
          <p:cNvSpPr>
            <a:spLocks noChangeArrowheads="1"/>
          </p:cNvSpPr>
          <p:nvPr/>
        </p:nvSpPr>
        <p:spPr bwMode="auto">
          <a:xfrm>
            <a:off x="0" y="1214438"/>
            <a:ext cx="91440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The new righting arm (G</a:t>
            </a:r>
            <a:r>
              <a:rPr lang="en-US" sz="2800" baseline="-25000">
                <a:latin typeface="Arial" charset="0"/>
              </a:rPr>
              <a:t>t</a:t>
            </a:r>
            <a:r>
              <a:rPr lang="en-US" sz="2800">
                <a:latin typeface="Arial" charset="0"/>
              </a:rPr>
              <a:t>Z</a:t>
            </a:r>
            <a:r>
              <a:rPr lang="en-US" sz="2800" baseline="-25000">
                <a:latin typeface="Arial" charset="0"/>
              </a:rPr>
              <a:t>t</a:t>
            </a:r>
            <a:r>
              <a:rPr lang="en-US" sz="2800">
                <a:latin typeface="Arial" charset="0"/>
              </a:rPr>
              <a:t>) created due to the shift in the transverse center of gravity is either shorter or longer than the righting arm created if TCG=0.</a:t>
            </a:r>
            <a:r>
              <a:rPr lang="en-US" sz="2800" b="1">
                <a:latin typeface="Arial" charset="0"/>
              </a:rPr>
              <a:t> </a:t>
            </a:r>
          </a:p>
          <a:p>
            <a:endParaRPr lang="en-US" sz="2800">
              <a:latin typeface="Arial" charset="0"/>
            </a:endParaRP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>
                <a:latin typeface="Arial" charset="0"/>
              </a:rPr>
              <a:t>The range of stability has decreased on the side that the transverse center of gravity has shifted to but has increased on the side it shifted from.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524000" y="3581400"/>
            <a:ext cx="5867400" cy="1522413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n-US" sz="2800"/>
          </a:p>
          <a:p>
            <a:pPr algn="ctr"/>
            <a:r>
              <a:rPr lang="en-US" sz="2800"/>
              <a:t>G</a:t>
            </a:r>
            <a:r>
              <a:rPr lang="en-US" sz="2800" baseline="-25000"/>
              <a:t>T</a:t>
            </a:r>
            <a:r>
              <a:rPr lang="en-US" sz="2800"/>
              <a:t>Z</a:t>
            </a:r>
            <a:r>
              <a:rPr lang="en-US" sz="2800" baseline="-25000"/>
              <a:t>T</a:t>
            </a:r>
            <a:r>
              <a:rPr lang="en-US" sz="3200"/>
              <a:t> = </a:t>
            </a:r>
            <a:r>
              <a:rPr lang="en-US" sz="2800"/>
              <a:t>G</a:t>
            </a:r>
            <a:r>
              <a:rPr lang="en-US" sz="2800" baseline="-25000"/>
              <a:t>0</a:t>
            </a:r>
            <a:r>
              <a:rPr lang="en-US" sz="2800"/>
              <a:t>Z</a:t>
            </a:r>
            <a:r>
              <a:rPr lang="en-US" sz="2800" baseline="-25000"/>
              <a:t>0</a:t>
            </a:r>
            <a:r>
              <a:rPr lang="en-US" sz="2800"/>
              <a:t> - KG sin</a:t>
            </a:r>
            <a:r>
              <a:rPr lang="en-US" sz="2800">
                <a:latin typeface="Symbol" pitchFamily="18" charset="2"/>
              </a:rPr>
              <a:t>f</a:t>
            </a:r>
            <a:r>
              <a:rPr lang="en-US" sz="3200"/>
              <a:t> - G</a:t>
            </a:r>
            <a:r>
              <a:rPr lang="en-US" sz="3200" baseline="-25000"/>
              <a:t>v</a:t>
            </a:r>
            <a:r>
              <a:rPr lang="en-US" sz="3200"/>
              <a:t>G</a:t>
            </a:r>
            <a:r>
              <a:rPr lang="en-US" sz="3200" baseline="-25000"/>
              <a:t>T</a:t>
            </a:r>
            <a:r>
              <a:rPr lang="en-US" sz="3200"/>
              <a:t> cos</a:t>
            </a:r>
            <a:r>
              <a:rPr lang="en-US" sz="3200">
                <a:latin typeface="Symbol" pitchFamily="18" charset="2"/>
              </a:rPr>
              <a:t>f</a:t>
            </a:r>
          </a:p>
          <a:p>
            <a:pPr algn="ctr"/>
            <a:endParaRPr lang="en-US" sz="3200">
              <a:latin typeface="Symbol" pitchFamily="18" charset="2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404813" y="1387475"/>
            <a:ext cx="6986587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>
                <a:latin typeface="Arial" charset="0"/>
              </a:rPr>
              <a:t>Combining both the vertical and horizontal corrections by substituting for </a:t>
            </a:r>
            <a:r>
              <a:rPr lang="en-US" sz="3200">
                <a:latin typeface="Arial" charset="0"/>
              </a:rPr>
              <a:t>G</a:t>
            </a:r>
            <a:r>
              <a:rPr lang="en-US" sz="3200" baseline="-25000">
                <a:latin typeface="Arial" charset="0"/>
              </a:rPr>
              <a:t>v</a:t>
            </a:r>
            <a:r>
              <a:rPr lang="en-US" sz="3200">
                <a:latin typeface="Arial" charset="0"/>
              </a:rPr>
              <a:t>Z</a:t>
            </a:r>
            <a:r>
              <a:rPr lang="en-US" sz="3200" baseline="-25000">
                <a:latin typeface="Arial" charset="0"/>
              </a:rPr>
              <a:t>v</a:t>
            </a:r>
            <a:r>
              <a:rPr lang="en-US">
                <a:latin typeface="Arial" charset="0"/>
              </a:rPr>
              <a:t> you can get a final general formula for determining moment arms: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Curves</a:t>
            </a:r>
          </a:p>
        </p:txBody>
      </p:sp>
      <p:graphicFrame>
        <p:nvGraphicFramePr>
          <p:cNvPr id="271363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215900" y="1790700"/>
          <a:ext cx="8724900" cy="4060825"/>
        </p:xfrm>
        <a:graphic>
          <a:graphicData uri="http://schemas.openxmlformats.org/presentationml/2006/ole">
            <p:oleObj spid="_x0000_s271363" name="Chart" r:id="rId4" imgW="7324560" imgH="3409920" progId="Excel.Chart.8">
              <p:embed followColorScheme="full"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3410" name="Object 2"/>
          <p:cNvGraphicFramePr>
            <a:graphicFrameLocks noChangeAspect="1"/>
          </p:cNvGraphicFramePr>
          <p:nvPr/>
        </p:nvGraphicFramePr>
        <p:xfrm>
          <a:off x="762000" y="762000"/>
          <a:ext cx="7526338" cy="5640388"/>
        </p:xfrm>
        <a:graphic>
          <a:graphicData uri="http://schemas.openxmlformats.org/presentationml/2006/ole">
            <p:oleObj spid="_x0000_s273410" name="Drawing" r:id="rId3" imgW="7066843" imgH="5296355" progId="WPDraw30.Drawing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534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Various Righting Arm Conditions</a:t>
            </a:r>
          </a:p>
        </p:txBody>
      </p:sp>
      <p:sp>
        <p:nvSpPr>
          <p:cNvPr id="274435" name="Line 3"/>
          <p:cNvSpPr>
            <a:spLocks noChangeShapeType="1"/>
          </p:cNvSpPr>
          <p:nvPr/>
        </p:nvSpPr>
        <p:spPr bwMode="auto">
          <a:xfrm>
            <a:off x="609600" y="13716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36" name="Line 4"/>
          <p:cNvSpPr>
            <a:spLocks noChangeShapeType="1"/>
          </p:cNvSpPr>
          <p:nvPr/>
        </p:nvSpPr>
        <p:spPr bwMode="auto">
          <a:xfrm>
            <a:off x="1219200" y="13716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37" name="Line 5"/>
          <p:cNvSpPr>
            <a:spLocks noChangeShapeType="1"/>
          </p:cNvSpPr>
          <p:nvPr/>
        </p:nvSpPr>
        <p:spPr bwMode="auto">
          <a:xfrm>
            <a:off x="1828800" y="13716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38" name="Line 6"/>
          <p:cNvSpPr>
            <a:spLocks noChangeShapeType="1"/>
          </p:cNvSpPr>
          <p:nvPr/>
        </p:nvSpPr>
        <p:spPr bwMode="auto">
          <a:xfrm flipH="1">
            <a:off x="609600" y="2590800"/>
            <a:ext cx="121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39" name="Oval 7"/>
          <p:cNvSpPr>
            <a:spLocks noChangeArrowheads="1"/>
          </p:cNvSpPr>
          <p:nvPr/>
        </p:nvSpPr>
        <p:spPr bwMode="auto">
          <a:xfrm>
            <a:off x="3898900" y="198120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40" name="Oval 8"/>
          <p:cNvSpPr>
            <a:spLocks noChangeArrowheads="1"/>
          </p:cNvSpPr>
          <p:nvPr/>
        </p:nvSpPr>
        <p:spPr bwMode="auto">
          <a:xfrm>
            <a:off x="1149350" y="21399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41" name="Oval 9"/>
          <p:cNvSpPr>
            <a:spLocks noChangeArrowheads="1"/>
          </p:cNvSpPr>
          <p:nvPr/>
        </p:nvSpPr>
        <p:spPr bwMode="auto">
          <a:xfrm>
            <a:off x="1149350" y="191770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42" name="Rectangle 10"/>
          <p:cNvSpPr>
            <a:spLocks noChangeArrowheads="1"/>
          </p:cNvSpPr>
          <p:nvPr/>
        </p:nvSpPr>
        <p:spPr bwMode="auto">
          <a:xfrm>
            <a:off x="817563" y="1603375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</a:p>
        </p:txBody>
      </p:sp>
      <p:sp>
        <p:nvSpPr>
          <p:cNvPr id="274443" name="Line 11"/>
          <p:cNvSpPr>
            <a:spLocks noChangeShapeType="1"/>
          </p:cNvSpPr>
          <p:nvPr/>
        </p:nvSpPr>
        <p:spPr bwMode="auto">
          <a:xfrm>
            <a:off x="457200" y="19050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44" name="Rectangle 12"/>
          <p:cNvSpPr>
            <a:spLocks noChangeArrowheads="1"/>
          </p:cNvSpPr>
          <p:nvPr/>
        </p:nvSpPr>
        <p:spPr bwMode="auto">
          <a:xfrm>
            <a:off x="671513" y="19669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274445" name="Rectangle 13"/>
          <p:cNvSpPr>
            <a:spLocks noChangeArrowheads="1"/>
          </p:cNvSpPr>
          <p:nvPr/>
        </p:nvSpPr>
        <p:spPr bwMode="auto">
          <a:xfrm>
            <a:off x="1143000" y="2517775"/>
            <a:ext cx="485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F</a:t>
            </a:r>
            <a:r>
              <a:rPr lang="en-US" sz="2400" baseline="-25000"/>
              <a:t>B</a:t>
            </a:r>
          </a:p>
        </p:txBody>
      </p:sp>
      <p:sp>
        <p:nvSpPr>
          <p:cNvPr id="274446" name="Rectangle 14"/>
          <p:cNvSpPr>
            <a:spLocks noChangeArrowheads="1"/>
          </p:cNvSpPr>
          <p:nvPr/>
        </p:nvSpPr>
        <p:spPr bwMode="auto">
          <a:xfrm>
            <a:off x="914400" y="1222375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D</a:t>
            </a:r>
          </a:p>
        </p:txBody>
      </p:sp>
      <p:sp>
        <p:nvSpPr>
          <p:cNvPr id="274447" name="Line 15"/>
          <p:cNvSpPr>
            <a:spLocks noChangeShapeType="1"/>
          </p:cNvSpPr>
          <p:nvPr/>
        </p:nvSpPr>
        <p:spPr bwMode="auto">
          <a:xfrm flipV="1">
            <a:off x="1219200" y="22860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48" name="Line 16"/>
          <p:cNvSpPr>
            <a:spLocks noChangeShapeType="1"/>
          </p:cNvSpPr>
          <p:nvPr/>
        </p:nvSpPr>
        <p:spPr bwMode="auto">
          <a:xfrm>
            <a:off x="1219200" y="14478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49" name="Rectangle 17"/>
          <p:cNvSpPr>
            <a:spLocks noChangeArrowheads="1"/>
          </p:cNvSpPr>
          <p:nvPr/>
        </p:nvSpPr>
        <p:spPr bwMode="auto">
          <a:xfrm>
            <a:off x="3962400" y="1831975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Z</a:t>
            </a:r>
          </a:p>
        </p:txBody>
      </p:sp>
      <p:sp>
        <p:nvSpPr>
          <p:cNvPr id="274450" name="Line 18"/>
          <p:cNvSpPr>
            <a:spLocks noChangeShapeType="1"/>
          </p:cNvSpPr>
          <p:nvPr/>
        </p:nvSpPr>
        <p:spPr bwMode="auto">
          <a:xfrm>
            <a:off x="3810000" y="20574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51" name="Rectangle 19"/>
          <p:cNvSpPr>
            <a:spLocks noChangeArrowheads="1"/>
          </p:cNvSpPr>
          <p:nvPr/>
        </p:nvSpPr>
        <p:spPr bwMode="auto">
          <a:xfrm>
            <a:off x="838200" y="3051175"/>
            <a:ext cx="73818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r>
              <a:rPr lang="en-US" sz="2400"/>
              <a:t>=0</a:t>
            </a:r>
          </a:p>
        </p:txBody>
      </p:sp>
      <p:sp>
        <p:nvSpPr>
          <p:cNvPr id="274452" name="Line 20"/>
          <p:cNvSpPr>
            <a:spLocks noChangeShapeType="1"/>
          </p:cNvSpPr>
          <p:nvPr/>
        </p:nvSpPr>
        <p:spPr bwMode="auto">
          <a:xfrm flipH="1">
            <a:off x="2971800" y="1295400"/>
            <a:ext cx="685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53" name="Oval 21"/>
          <p:cNvSpPr>
            <a:spLocks noChangeArrowheads="1"/>
          </p:cNvSpPr>
          <p:nvPr/>
        </p:nvSpPr>
        <p:spPr bwMode="auto">
          <a:xfrm>
            <a:off x="3733800" y="198120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54" name="Oval 22"/>
          <p:cNvSpPr>
            <a:spLocks noChangeArrowheads="1"/>
          </p:cNvSpPr>
          <p:nvPr/>
        </p:nvSpPr>
        <p:spPr bwMode="auto">
          <a:xfrm>
            <a:off x="3886200" y="22923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55" name="Rectangle 23"/>
          <p:cNvSpPr>
            <a:spLocks noChangeArrowheads="1"/>
          </p:cNvSpPr>
          <p:nvPr/>
        </p:nvSpPr>
        <p:spPr bwMode="auto">
          <a:xfrm>
            <a:off x="3352800" y="1831975"/>
            <a:ext cx="4016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</a:p>
        </p:txBody>
      </p:sp>
      <p:sp>
        <p:nvSpPr>
          <p:cNvPr id="274456" name="Line 24"/>
          <p:cNvSpPr>
            <a:spLocks noChangeShapeType="1"/>
          </p:cNvSpPr>
          <p:nvPr/>
        </p:nvSpPr>
        <p:spPr bwMode="auto">
          <a:xfrm>
            <a:off x="3048000" y="19050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57" name="Rectangle 25"/>
          <p:cNvSpPr>
            <a:spLocks noChangeArrowheads="1"/>
          </p:cNvSpPr>
          <p:nvPr/>
        </p:nvSpPr>
        <p:spPr bwMode="auto">
          <a:xfrm>
            <a:off x="4038600" y="2212975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274458" name="Rectangle 26"/>
          <p:cNvSpPr>
            <a:spLocks noChangeArrowheads="1"/>
          </p:cNvSpPr>
          <p:nvPr/>
        </p:nvSpPr>
        <p:spPr bwMode="auto">
          <a:xfrm>
            <a:off x="3962400" y="2667000"/>
            <a:ext cx="485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F</a:t>
            </a:r>
            <a:r>
              <a:rPr lang="en-US" sz="2400" baseline="-25000"/>
              <a:t>B</a:t>
            </a:r>
          </a:p>
        </p:txBody>
      </p:sp>
      <p:sp>
        <p:nvSpPr>
          <p:cNvPr id="274459" name="Rectangle 27"/>
          <p:cNvSpPr>
            <a:spLocks noChangeArrowheads="1"/>
          </p:cNvSpPr>
          <p:nvPr/>
        </p:nvSpPr>
        <p:spPr bwMode="auto">
          <a:xfrm>
            <a:off x="3429000" y="1374775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D</a:t>
            </a:r>
          </a:p>
        </p:txBody>
      </p:sp>
      <p:sp>
        <p:nvSpPr>
          <p:cNvPr id="274460" name="Line 28"/>
          <p:cNvSpPr>
            <a:spLocks noChangeShapeType="1"/>
          </p:cNvSpPr>
          <p:nvPr/>
        </p:nvSpPr>
        <p:spPr bwMode="auto">
          <a:xfrm flipV="1">
            <a:off x="3962400" y="24384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61" name="Line 29"/>
          <p:cNvSpPr>
            <a:spLocks noChangeShapeType="1"/>
          </p:cNvSpPr>
          <p:nvPr/>
        </p:nvSpPr>
        <p:spPr bwMode="auto">
          <a:xfrm>
            <a:off x="3810000" y="15240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62" name="Rectangle 30"/>
          <p:cNvSpPr>
            <a:spLocks noChangeArrowheads="1"/>
          </p:cNvSpPr>
          <p:nvPr/>
        </p:nvSpPr>
        <p:spPr bwMode="auto">
          <a:xfrm>
            <a:off x="3262313" y="3033713"/>
            <a:ext cx="89058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r>
              <a:rPr lang="en-US" sz="2400"/>
              <a:t>=30</a:t>
            </a:r>
          </a:p>
        </p:txBody>
      </p:sp>
      <p:sp>
        <p:nvSpPr>
          <p:cNvPr id="274463" name="Line 31"/>
          <p:cNvSpPr>
            <a:spLocks noChangeShapeType="1"/>
          </p:cNvSpPr>
          <p:nvPr/>
        </p:nvSpPr>
        <p:spPr bwMode="auto">
          <a:xfrm flipH="1">
            <a:off x="3886200" y="1905000"/>
            <a:ext cx="685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64" name="Line 32"/>
          <p:cNvSpPr>
            <a:spLocks noChangeShapeType="1"/>
          </p:cNvSpPr>
          <p:nvPr/>
        </p:nvSpPr>
        <p:spPr bwMode="auto">
          <a:xfrm>
            <a:off x="2971800" y="2286000"/>
            <a:ext cx="914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65" name="Line 33"/>
          <p:cNvSpPr>
            <a:spLocks noChangeShapeType="1"/>
          </p:cNvSpPr>
          <p:nvPr/>
        </p:nvSpPr>
        <p:spPr bwMode="auto">
          <a:xfrm flipH="1">
            <a:off x="3429000" y="1600200"/>
            <a:ext cx="68580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66" name="Line 34"/>
          <p:cNvSpPr>
            <a:spLocks noChangeShapeType="1"/>
          </p:cNvSpPr>
          <p:nvPr/>
        </p:nvSpPr>
        <p:spPr bwMode="auto">
          <a:xfrm flipV="1">
            <a:off x="5791200" y="1295400"/>
            <a:ext cx="144780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67" name="Oval 35"/>
          <p:cNvSpPr>
            <a:spLocks noChangeArrowheads="1"/>
          </p:cNvSpPr>
          <p:nvPr/>
        </p:nvSpPr>
        <p:spPr bwMode="auto">
          <a:xfrm>
            <a:off x="6400800" y="24447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68" name="Oval 36"/>
          <p:cNvSpPr>
            <a:spLocks noChangeArrowheads="1"/>
          </p:cNvSpPr>
          <p:nvPr/>
        </p:nvSpPr>
        <p:spPr bwMode="auto">
          <a:xfrm>
            <a:off x="6705600" y="266700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69" name="Rectangle 37"/>
          <p:cNvSpPr>
            <a:spLocks noChangeArrowheads="1"/>
          </p:cNvSpPr>
          <p:nvPr/>
        </p:nvSpPr>
        <p:spPr bwMode="auto">
          <a:xfrm>
            <a:off x="5943600" y="2271713"/>
            <a:ext cx="401638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</a:p>
        </p:txBody>
      </p:sp>
      <p:sp>
        <p:nvSpPr>
          <p:cNvPr id="274470" name="Line 38"/>
          <p:cNvSpPr>
            <a:spLocks noChangeShapeType="1"/>
          </p:cNvSpPr>
          <p:nvPr/>
        </p:nvSpPr>
        <p:spPr bwMode="auto">
          <a:xfrm>
            <a:off x="5638800" y="2286000"/>
            <a:ext cx="2209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71" name="Rectangle 39"/>
          <p:cNvSpPr>
            <a:spLocks noChangeArrowheads="1"/>
          </p:cNvSpPr>
          <p:nvPr/>
        </p:nvSpPr>
        <p:spPr bwMode="auto">
          <a:xfrm>
            <a:off x="6781800" y="2514600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274472" name="Rectangle 40"/>
          <p:cNvSpPr>
            <a:spLocks noChangeArrowheads="1"/>
          </p:cNvSpPr>
          <p:nvPr/>
        </p:nvSpPr>
        <p:spPr bwMode="auto">
          <a:xfrm>
            <a:off x="6781800" y="2971800"/>
            <a:ext cx="485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F</a:t>
            </a:r>
            <a:r>
              <a:rPr lang="en-US" sz="2400" baseline="-25000"/>
              <a:t>B</a:t>
            </a:r>
          </a:p>
        </p:txBody>
      </p:sp>
      <p:sp>
        <p:nvSpPr>
          <p:cNvPr id="274473" name="Rectangle 41"/>
          <p:cNvSpPr>
            <a:spLocks noChangeArrowheads="1"/>
          </p:cNvSpPr>
          <p:nvPr/>
        </p:nvSpPr>
        <p:spPr bwMode="auto">
          <a:xfrm>
            <a:off x="6096000" y="1890713"/>
            <a:ext cx="366713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D</a:t>
            </a:r>
          </a:p>
        </p:txBody>
      </p:sp>
      <p:sp>
        <p:nvSpPr>
          <p:cNvPr id="274474" name="Line 42"/>
          <p:cNvSpPr>
            <a:spLocks noChangeShapeType="1"/>
          </p:cNvSpPr>
          <p:nvPr/>
        </p:nvSpPr>
        <p:spPr bwMode="auto">
          <a:xfrm flipV="1">
            <a:off x="6781800" y="28194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75" name="Line 43"/>
          <p:cNvSpPr>
            <a:spLocks noChangeShapeType="1"/>
          </p:cNvSpPr>
          <p:nvPr/>
        </p:nvSpPr>
        <p:spPr bwMode="auto">
          <a:xfrm>
            <a:off x="6477000" y="19812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76" name="Rectangle 44"/>
          <p:cNvSpPr>
            <a:spLocks noChangeArrowheads="1"/>
          </p:cNvSpPr>
          <p:nvPr/>
        </p:nvSpPr>
        <p:spPr bwMode="auto">
          <a:xfrm>
            <a:off x="6005513" y="3414713"/>
            <a:ext cx="13827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r>
              <a:rPr lang="en-US" sz="2400"/>
              <a:t>=RA</a:t>
            </a:r>
            <a:r>
              <a:rPr lang="en-US" sz="2400" baseline="-25000"/>
              <a:t>Max</a:t>
            </a:r>
          </a:p>
        </p:txBody>
      </p:sp>
      <p:sp>
        <p:nvSpPr>
          <p:cNvPr id="274477" name="Line 45"/>
          <p:cNvSpPr>
            <a:spLocks noChangeShapeType="1"/>
          </p:cNvSpPr>
          <p:nvPr/>
        </p:nvSpPr>
        <p:spPr bwMode="auto">
          <a:xfrm flipV="1">
            <a:off x="6477000" y="2133600"/>
            <a:ext cx="16002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78" name="Line 46"/>
          <p:cNvSpPr>
            <a:spLocks noChangeShapeType="1"/>
          </p:cNvSpPr>
          <p:nvPr/>
        </p:nvSpPr>
        <p:spPr bwMode="auto">
          <a:xfrm>
            <a:off x="5791200" y="2286000"/>
            <a:ext cx="685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79" name="Line 47"/>
          <p:cNvSpPr>
            <a:spLocks noChangeShapeType="1"/>
          </p:cNvSpPr>
          <p:nvPr/>
        </p:nvSpPr>
        <p:spPr bwMode="auto">
          <a:xfrm flipV="1">
            <a:off x="6172200" y="1981200"/>
            <a:ext cx="1143000" cy="7620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80" name="Oval 48"/>
          <p:cNvSpPr>
            <a:spLocks noChangeArrowheads="1"/>
          </p:cNvSpPr>
          <p:nvPr/>
        </p:nvSpPr>
        <p:spPr bwMode="auto">
          <a:xfrm>
            <a:off x="6102350" y="48069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81" name="Oval 49"/>
          <p:cNvSpPr>
            <a:spLocks noChangeArrowheads="1"/>
          </p:cNvSpPr>
          <p:nvPr/>
        </p:nvSpPr>
        <p:spPr bwMode="auto">
          <a:xfrm>
            <a:off x="5949950" y="50355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82" name="Rectangle 50"/>
          <p:cNvSpPr>
            <a:spLocks noChangeArrowheads="1"/>
          </p:cNvSpPr>
          <p:nvPr/>
        </p:nvSpPr>
        <p:spPr bwMode="auto">
          <a:xfrm>
            <a:off x="6310313" y="46339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</a:p>
        </p:txBody>
      </p:sp>
      <p:sp>
        <p:nvSpPr>
          <p:cNvPr id="274483" name="Line 51"/>
          <p:cNvSpPr>
            <a:spLocks noChangeShapeType="1"/>
          </p:cNvSpPr>
          <p:nvPr/>
        </p:nvSpPr>
        <p:spPr bwMode="auto">
          <a:xfrm>
            <a:off x="4953000" y="4724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84" name="Rectangle 52"/>
          <p:cNvSpPr>
            <a:spLocks noChangeArrowheads="1"/>
          </p:cNvSpPr>
          <p:nvPr/>
        </p:nvSpPr>
        <p:spPr bwMode="auto">
          <a:xfrm>
            <a:off x="5472113" y="48625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274485" name="Rectangle 53"/>
          <p:cNvSpPr>
            <a:spLocks noChangeArrowheads="1"/>
          </p:cNvSpPr>
          <p:nvPr/>
        </p:nvSpPr>
        <p:spPr bwMode="auto">
          <a:xfrm>
            <a:off x="5472113" y="5243513"/>
            <a:ext cx="485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F</a:t>
            </a:r>
            <a:r>
              <a:rPr lang="en-US" sz="2400" baseline="-25000"/>
              <a:t>B</a:t>
            </a:r>
          </a:p>
        </p:txBody>
      </p:sp>
      <p:sp>
        <p:nvSpPr>
          <p:cNvPr id="274486" name="Rectangle 54"/>
          <p:cNvSpPr>
            <a:spLocks noChangeArrowheads="1"/>
          </p:cNvSpPr>
          <p:nvPr/>
        </p:nvSpPr>
        <p:spPr bwMode="auto">
          <a:xfrm>
            <a:off x="6310313" y="4252913"/>
            <a:ext cx="3667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D</a:t>
            </a:r>
          </a:p>
        </p:txBody>
      </p:sp>
      <p:sp>
        <p:nvSpPr>
          <p:cNvPr id="274487" name="Line 55"/>
          <p:cNvSpPr>
            <a:spLocks noChangeShapeType="1"/>
          </p:cNvSpPr>
          <p:nvPr/>
        </p:nvSpPr>
        <p:spPr bwMode="auto">
          <a:xfrm flipV="1">
            <a:off x="6019800" y="51816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88" name="Line 56"/>
          <p:cNvSpPr>
            <a:spLocks noChangeShapeType="1"/>
          </p:cNvSpPr>
          <p:nvPr/>
        </p:nvSpPr>
        <p:spPr bwMode="auto">
          <a:xfrm>
            <a:off x="6172200" y="43434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89" name="Rectangle 57"/>
          <p:cNvSpPr>
            <a:spLocks noChangeArrowheads="1"/>
          </p:cNvSpPr>
          <p:nvPr/>
        </p:nvSpPr>
        <p:spPr bwMode="auto">
          <a:xfrm>
            <a:off x="5395913" y="5776913"/>
            <a:ext cx="26209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r>
              <a:rPr lang="en-US" sz="2400"/>
              <a:t>= &gt;Capsize Angle</a:t>
            </a:r>
          </a:p>
        </p:txBody>
      </p:sp>
      <p:sp>
        <p:nvSpPr>
          <p:cNvPr id="274490" name="Oval 58"/>
          <p:cNvSpPr>
            <a:spLocks noChangeArrowheads="1"/>
          </p:cNvSpPr>
          <p:nvPr/>
        </p:nvSpPr>
        <p:spPr bwMode="auto">
          <a:xfrm>
            <a:off x="2444750" y="47307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91" name="Oval 59"/>
          <p:cNvSpPr>
            <a:spLocks noChangeArrowheads="1"/>
          </p:cNvSpPr>
          <p:nvPr/>
        </p:nvSpPr>
        <p:spPr bwMode="auto">
          <a:xfrm>
            <a:off x="2444750" y="49593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492" name="Rectangle 60"/>
          <p:cNvSpPr>
            <a:spLocks noChangeArrowheads="1"/>
          </p:cNvSpPr>
          <p:nvPr/>
        </p:nvSpPr>
        <p:spPr bwMode="auto">
          <a:xfrm>
            <a:off x="2652713" y="4557713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</a:p>
        </p:txBody>
      </p:sp>
      <p:sp>
        <p:nvSpPr>
          <p:cNvPr id="274493" name="Line 61"/>
          <p:cNvSpPr>
            <a:spLocks noChangeShapeType="1"/>
          </p:cNvSpPr>
          <p:nvPr/>
        </p:nvSpPr>
        <p:spPr bwMode="auto">
          <a:xfrm>
            <a:off x="1295400" y="45720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94" name="Rectangle 62"/>
          <p:cNvSpPr>
            <a:spLocks noChangeArrowheads="1"/>
          </p:cNvSpPr>
          <p:nvPr/>
        </p:nvSpPr>
        <p:spPr bwMode="auto">
          <a:xfrm>
            <a:off x="1966913" y="4786313"/>
            <a:ext cx="3841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</a:p>
        </p:txBody>
      </p:sp>
      <p:sp>
        <p:nvSpPr>
          <p:cNvPr id="274495" name="Rectangle 63"/>
          <p:cNvSpPr>
            <a:spLocks noChangeArrowheads="1"/>
          </p:cNvSpPr>
          <p:nvPr/>
        </p:nvSpPr>
        <p:spPr bwMode="auto">
          <a:xfrm>
            <a:off x="1966913" y="5167313"/>
            <a:ext cx="485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F</a:t>
            </a:r>
            <a:r>
              <a:rPr lang="en-US" sz="2400" baseline="-25000"/>
              <a:t>B</a:t>
            </a:r>
          </a:p>
        </p:txBody>
      </p:sp>
      <p:sp>
        <p:nvSpPr>
          <p:cNvPr id="274496" name="Rectangle 64"/>
          <p:cNvSpPr>
            <a:spLocks noChangeArrowheads="1"/>
          </p:cNvSpPr>
          <p:nvPr/>
        </p:nvSpPr>
        <p:spPr bwMode="auto">
          <a:xfrm>
            <a:off x="2652713" y="4100513"/>
            <a:ext cx="3667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D</a:t>
            </a:r>
          </a:p>
        </p:txBody>
      </p:sp>
      <p:sp>
        <p:nvSpPr>
          <p:cNvPr id="274497" name="Line 65"/>
          <p:cNvSpPr>
            <a:spLocks noChangeShapeType="1"/>
          </p:cNvSpPr>
          <p:nvPr/>
        </p:nvSpPr>
        <p:spPr bwMode="auto">
          <a:xfrm flipV="1">
            <a:off x="2514600" y="51054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98" name="Line 66"/>
          <p:cNvSpPr>
            <a:spLocks noChangeShapeType="1"/>
          </p:cNvSpPr>
          <p:nvPr/>
        </p:nvSpPr>
        <p:spPr bwMode="auto">
          <a:xfrm>
            <a:off x="2514600" y="4267200"/>
            <a:ext cx="0" cy="4572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499" name="Rectangle 67"/>
          <p:cNvSpPr>
            <a:spLocks noChangeArrowheads="1"/>
          </p:cNvSpPr>
          <p:nvPr/>
        </p:nvSpPr>
        <p:spPr bwMode="auto">
          <a:xfrm>
            <a:off x="1738313" y="5624513"/>
            <a:ext cx="237172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>
                <a:latin typeface="Symbol" pitchFamily="18" charset="2"/>
              </a:rPr>
              <a:t>F</a:t>
            </a:r>
            <a:r>
              <a:rPr lang="en-US" sz="2400"/>
              <a:t>=Capsize Angle</a:t>
            </a:r>
          </a:p>
        </p:txBody>
      </p:sp>
      <p:sp>
        <p:nvSpPr>
          <p:cNvPr id="274500" name="Line 68"/>
          <p:cNvSpPr>
            <a:spLocks noChangeShapeType="1"/>
          </p:cNvSpPr>
          <p:nvPr/>
        </p:nvSpPr>
        <p:spPr bwMode="auto">
          <a:xfrm flipV="1">
            <a:off x="1447800" y="3962400"/>
            <a:ext cx="1828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1" name="Line 69"/>
          <p:cNvSpPr>
            <a:spLocks noChangeShapeType="1"/>
          </p:cNvSpPr>
          <p:nvPr/>
        </p:nvSpPr>
        <p:spPr bwMode="auto">
          <a:xfrm flipV="1">
            <a:off x="1828800" y="4876800"/>
            <a:ext cx="1828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2" name="Line 70"/>
          <p:cNvSpPr>
            <a:spLocks noChangeShapeType="1"/>
          </p:cNvSpPr>
          <p:nvPr/>
        </p:nvSpPr>
        <p:spPr bwMode="auto">
          <a:xfrm flipV="1">
            <a:off x="1676400" y="4419600"/>
            <a:ext cx="1828800" cy="609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3" name="Line 71"/>
          <p:cNvSpPr>
            <a:spLocks noChangeShapeType="1"/>
          </p:cNvSpPr>
          <p:nvPr/>
        </p:nvSpPr>
        <p:spPr bwMode="auto">
          <a:xfrm>
            <a:off x="1524000" y="4572000"/>
            <a:ext cx="3048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4" name="Line 72"/>
          <p:cNvSpPr>
            <a:spLocks noChangeShapeType="1"/>
          </p:cNvSpPr>
          <p:nvPr/>
        </p:nvSpPr>
        <p:spPr bwMode="auto">
          <a:xfrm>
            <a:off x="5257800" y="5334000"/>
            <a:ext cx="1905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5" name="Line 73"/>
          <p:cNvSpPr>
            <a:spLocks noChangeShapeType="1"/>
          </p:cNvSpPr>
          <p:nvPr/>
        </p:nvSpPr>
        <p:spPr bwMode="auto">
          <a:xfrm>
            <a:off x="5257800" y="4724400"/>
            <a:ext cx="1905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6" name="Line 74"/>
          <p:cNvSpPr>
            <a:spLocks noChangeShapeType="1"/>
          </p:cNvSpPr>
          <p:nvPr/>
        </p:nvSpPr>
        <p:spPr bwMode="auto">
          <a:xfrm>
            <a:off x="5257800" y="4114800"/>
            <a:ext cx="1905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7" name="Line 75"/>
          <p:cNvSpPr>
            <a:spLocks noChangeShapeType="1"/>
          </p:cNvSpPr>
          <p:nvPr/>
        </p:nvSpPr>
        <p:spPr bwMode="auto">
          <a:xfrm>
            <a:off x="5257800" y="4114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8" name="Line 76"/>
          <p:cNvSpPr>
            <a:spLocks noChangeShapeType="1"/>
          </p:cNvSpPr>
          <p:nvPr/>
        </p:nvSpPr>
        <p:spPr bwMode="auto">
          <a:xfrm>
            <a:off x="6477000" y="2514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4509" name="Oval 77"/>
          <p:cNvSpPr>
            <a:spLocks noChangeArrowheads="1"/>
          </p:cNvSpPr>
          <p:nvPr/>
        </p:nvSpPr>
        <p:spPr bwMode="auto">
          <a:xfrm>
            <a:off x="6705600" y="2444750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4510" name="Rectangle 78"/>
          <p:cNvSpPr>
            <a:spLocks noChangeArrowheads="1"/>
          </p:cNvSpPr>
          <p:nvPr/>
        </p:nvSpPr>
        <p:spPr bwMode="auto">
          <a:xfrm>
            <a:off x="6796088" y="2212975"/>
            <a:ext cx="36671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Z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   FFG-7, with draft 13.5ft , which would otherwise be on an even keel, is heeling 15° to starboard in a gale.  KG is 17ft.  What is the Righting Moment?</a:t>
            </a:r>
            <a:r>
              <a:rPr lang="en-US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Arial" charset="0"/>
              </a:rPr>
              <a:t>RM=GZ</a:t>
            </a:r>
            <a:r>
              <a:rPr lang="el-GR" dirty="0" smtClean="0">
                <a:latin typeface="Times New Roman"/>
                <a:cs typeface="Times New Roman"/>
              </a:rPr>
              <a:t>Δ</a:t>
            </a:r>
            <a:endParaRPr lang="en-US" sz="28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G</a:t>
            </a:r>
            <a:r>
              <a:rPr lang="en-US" sz="2800" baseline="-25000" dirty="0">
                <a:latin typeface="Arial" charset="0"/>
              </a:rPr>
              <a:t>V</a:t>
            </a:r>
            <a:r>
              <a:rPr lang="en-US" sz="2800" dirty="0">
                <a:latin typeface="Arial" charset="0"/>
              </a:rPr>
              <a:t>Z</a:t>
            </a:r>
            <a:r>
              <a:rPr lang="en-US" sz="2800" baseline="-25000" dirty="0">
                <a:latin typeface="Arial" charset="0"/>
              </a:rPr>
              <a:t>V</a:t>
            </a:r>
            <a:r>
              <a:rPr lang="en-US" sz="2800" dirty="0">
                <a:latin typeface="Arial" charset="0"/>
              </a:rPr>
              <a:t>=G</a:t>
            </a:r>
            <a:r>
              <a:rPr lang="en-US" sz="2800" baseline="-25000" dirty="0">
                <a:latin typeface="Arial" charset="0"/>
              </a:rPr>
              <a:t>0</a:t>
            </a:r>
            <a:r>
              <a:rPr lang="en-US" sz="2800" dirty="0">
                <a:latin typeface="Arial" charset="0"/>
              </a:rPr>
              <a:t>Z</a:t>
            </a:r>
            <a:r>
              <a:rPr lang="en-US" sz="2800" baseline="-25000" dirty="0">
                <a:latin typeface="Arial" charset="0"/>
              </a:rPr>
              <a:t>0</a:t>
            </a:r>
            <a:r>
              <a:rPr lang="en-US" sz="2800" dirty="0">
                <a:latin typeface="Arial" charset="0"/>
              </a:rPr>
              <a:t>-G</a:t>
            </a:r>
            <a:r>
              <a:rPr lang="en-US" sz="2800" baseline="-25000" dirty="0">
                <a:latin typeface="Arial" charset="0"/>
              </a:rPr>
              <a:t>0</a:t>
            </a:r>
            <a:r>
              <a:rPr lang="en-US" sz="2800" dirty="0">
                <a:latin typeface="Arial" charset="0"/>
              </a:rPr>
              <a:t>G</a:t>
            </a:r>
            <a:r>
              <a:rPr lang="en-US" sz="2800" baseline="-25000" dirty="0">
                <a:latin typeface="Arial" charset="0"/>
              </a:rPr>
              <a:t>V</a:t>
            </a:r>
            <a:r>
              <a:rPr lang="en-US" sz="2800" dirty="0">
                <a:latin typeface="Arial" charset="0"/>
              </a:rPr>
              <a:t>sinF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From Curves of Form:</a:t>
            </a:r>
            <a:br>
              <a:rPr lang="en-US" sz="2800" dirty="0">
                <a:latin typeface="Arial" charset="0"/>
              </a:rPr>
            </a:br>
            <a:r>
              <a:rPr lang="en-US" sz="2800" dirty="0">
                <a:latin typeface="Arial" charset="0"/>
              </a:rPr>
              <a:t>Draft of 13.5ft-</a:t>
            </a:r>
            <a:r>
              <a:rPr lang="en-US" sz="2800" dirty="0" smtClean="0">
                <a:latin typeface="Arial" charset="0"/>
              </a:rPr>
              <a:t>&gt;</a:t>
            </a:r>
            <a:r>
              <a:rPr lang="el-GR" sz="2800" dirty="0">
                <a:cs typeface="Times New Roman"/>
              </a:rPr>
              <a:t> </a:t>
            </a:r>
            <a:r>
              <a:rPr lang="el-GR" dirty="0">
                <a:cs typeface="Times New Roman"/>
              </a:rPr>
              <a:t>Δ</a:t>
            </a:r>
            <a:r>
              <a:rPr lang="el-GR" sz="2800" dirty="0">
                <a:cs typeface="Times New Roman"/>
              </a:rPr>
              <a:t> </a:t>
            </a:r>
            <a:r>
              <a:rPr lang="en-US" sz="2800" dirty="0" smtClean="0">
                <a:latin typeface="Arial" charset="0"/>
              </a:rPr>
              <a:t>=</a:t>
            </a:r>
            <a:r>
              <a:rPr lang="en-US" sz="2800" dirty="0">
                <a:latin typeface="Arial" charset="0"/>
              </a:rPr>
              <a:t>100×30LT=3000LT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From Cross Curves for </a:t>
            </a:r>
            <a:r>
              <a:rPr lang="el-GR" dirty="0" smtClean="0">
                <a:cs typeface="Times New Roman"/>
              </a:rPr>
              <a:t>Δ</a:t>
            </a:r>
            <a:r>
              <a:rPr lang="el-GR" sz="2800" dirty="0" smtClean="0">
                <a:cs typeface="Times New Roman"/>
              </a:rPr>
              <a:t> </a:t>
            </a:r>
            <a:r>
              <a:rPr lang="en-US" sz="2800" dirty="0" smtClean="0">
                <a:latin typeface="Arial" charset="0"/>
              </a:rPr>
              <a:t>=</a:t>
            </a:r>
            <a:r>
              <a:rPr lang="en-US" sz="2800" dirty="0">
                <a:latin typeface="Arial" charset="0"/>
              </a:rPr>
              <a:t>3000LT, </a:t>
            </a:r>
            <a:r>
              <a:rPr lang="el-GR" dirty="0" smtClean="0">
                <a:latin typeface="Times New Roman"/>
                <a:cs typeface="Times New Roman"/>
              </a:rPr>
              <a:t>φ</a:t>
            </a:r>
            <a:r>
              <a:rPr lang="en-US" sz="2800" dirty="0" smtClean="0">
                <a:latin typeface="Arial" charset="0"/>
              </a:rPr>
              <a:t>=15</a:t>
            </a:r>
            <a:r>
              <a:rPr lang="en-US" sz="2800" dirty="0">
                <a:latin typeface="Arial" charset="0"/>
              </a:rPr>
              <a:t>°, G</a:t>
            </a:r>
            <a:r>
              <a:rPr lang="en-US" sz="2800" baseline="-25000" dirty="0">
                <a:latin typeface="Arial" charset="0"/>
              </a:rPr>
              <a:t>0</a:t>
            </a:r>
            <a:r>
              <a:rPr lang="en-US" sz="2800" dirty="0">
                <a:latin typeface="Arial" charset="0"/>
              </a:rPr>
              <a:t>Z</a:t>
            </a:r>
            <a:r>
              <a:rPr lang="en-US" sz="2800" baseline="-25000" dirty="0">
                <a:latin typeface="Arial" charset="0"/>
              </a:rPr>
              <a:t>0</a:t>
            </a:r>
            <a:r>
              <a:rPr lang="en-US" sz="2800" dirty="0">
                <a:latin typeface="Arial" charset="0"/>
              </a:rPr>
              <a:t>=6ft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G</a:t>
            </a:r>
            <a:r>
              <a:rPr lang="en-US" sz="2800" baseline="-25000" dirty="0">
                <a:latin typeface="Arial" charset="0"/>
              </a:rPr>
              <a:t>0</a:t>
            </a:r>
            <a:r>
              <a:rPr lang="en-US" sz="2800" dirty="0">
                <a:latin typeface="Arial" charset="0"/>
              </a:rPr>
              <a:t>G</a:t>
            </a:r>
            <a:r>
              <a:rPr lang="en-US" sz="2800" baseline="-25000" dirty="0">
                <a:latin typeface="Arial" charset="0"/>
              </a:rPr>
              <a:t>V</a:t>
            </a:r>
            <a:r>
              <a:rPr lang="en-US" sz="2800" dirty="0">
                <a:latin typeface="Arial" charset="0"/>
              </a:rPr>
              <a:t>=KG=17ft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G</a:t>
            </a:r>
            <a:r>
              <a:rPr lang="en-US" sz="2800" baseline="-25000" dirty="0">
                <a:latin typeface="Arial" charset="0"/>
              </a:rPr>
              <a:t>V</a:t>
            </a:r>
            <a:r>
              <a:rPr lang="en-US" sz="2800" dirty="0">
                <a:latin typeface="Arial" charset="0"/>
              </a:rPr>
              <a:t>Z</a:t>
            </a:r>
            <a:r>
              <a:rPr lang="en-US" sz="2800" baseline="-25000" dirty="0">
                <a:latin typeface="Arial" charset="0"/>
              </a:rPr>
              <a:t>V</a:t>
            </a:r>
            <a:r>
              <a:rPr lang="en-US" sz="2800" dirty="0">
                <a:latin typeface="Arial" charset="0"/>
              </a:rPr>
              <a:t>=6ft-17ft×sin(15°)=1.6ft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RM=1.6ft×3000LT=4800ft-LT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1524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990600"/>
            <a:ext cx="7772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FFG-7, with draft 13.5ft, which would otherwise be on an even keel, is heeling 15° to port in a gale.  KG is 17ft.  While in this condition, 50LTs of unsecured stores shift from 20 ft starboard of centerline to 20ft port of centerline. </a:t>
            </a:r>
          </a:p>
          <a:p>
            <a:pPr>
              <a:buFontTx/>
              <a:buNone/>
            </a:pPr>
            <a:r>
              <a:rPr lang="en-US">
                <a:latin typeface="Arial" charset="0"/>
              </a:rPr>
              <a:t> </a:t>
            </a:r>
          </a:p>
          <a:p>
            <a:r>
              <a:rPr lang="en-US">
                <a:latin typeface="Arial" charset="0"/>
              </a:rPr>
              <a:t>What is the Righting Moment? 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What would the Righting Moment be if the weight had shifted the other way?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RM=GZ </a:t>
            </a:r>
            <a:r>
              <a:rPr lang="el-GR" sz="2400" dirty="0" smtClean="0">
                <a:latin typeface="Times New Roman"/>
                <a:cs typeface="Times New Roman"/>
              </a:rPr>
              <a:t>Δ</a:t>
            </a:r>
            <a:endParaRPr lang="en-US" sz="2000" dirty="0">
              <a:latin typeface="Arial" charset="0"/>
            </a:endParaRPr>
          </a:p>
          <a:p>
            <a:pPr>
              <a:lnSpc>
                <a:spcPct val="125000"/>
              </a:lnSpc>
            </a:pPr>
            <a:r>
              <a:rPr lang="en-US" sz="2000" dirty="0" err="1" smtClean="0">
                <a:latin typeface="Arial" charset="0"/>
              </a:rPr>
              <a:t>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Z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=G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Z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-G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G</a:t>
            </a:r>
            <a:r>
              <a:rPr lang="en-US" sz="2000" baseline="-25000" dirty="0" smtClean="0">
                <a:latin typeface="Arial" charset="0"/>
              </a:rPr>
              <a:t>V</a:t>
            </a:r>
            <a:r>
              <a:rPr lang="en-US" sz="2000" dirty="0" smtClean="0">
                <a:latin typeface="Arial" charset="0"/>
              </a:rPr>
              <a:t>sin</a:t>
            </a:r>
            <a:r>
              <a:rPr lang="el-GR" sz="2000" dirty="0">
                <a:cs typeface="Times New Roman"/>
              </a:rPr>
              <a:t> </a:t>
            </a:r>
            <a:r>
              <a:rPr lang="el-GR" sz="2400" dirty="0">
                <a:cs typeface="Times New Roman"/>
              </a:rPr>
              <a:t>φ</a:t>
            </a:r>
            <a:r>
              <a:rPr lang="el-GR" sz="2000" dirty="0">
                <a:cs typeface="Times New Roman"/>
              </a:rPr>
              <a:t> </a:t>
            </a:r>
            <a:r>
              <a:rPr lang="en-US" sz="2000" dirty="0" smtClean="0">
                <a:latin typeface="Arial" charset="0"/>
              </a:rPr>
              <a:t>-G</a:t>
            </a:r>
            <a:r>
              <a:rPr lang="en-US" sz="2000" baseline="-25000" dirty="0" smtClean="0">
                <a:latin typeface="Arial" charset="0"/>
              </a:rPr>
              <a:t>V</a:t>
            </a:r>
            <a:r>
              <a:rPr lang="en-US" sz="2000" dirty="0" smtClean="0">
                <a:latin typeface="Arial" charset="0"/>
              </a:rPr>
              <a:t>G</a:t>
            </a:r>
            <a:r>
              <a:rPr lang="en-US" sz="2000" baseline="-25000" dirty="0" smtClean="0">
                <a:latin typeface="Arial" charset="0"/>
              </a:rPr>
              <a:t>t</a:t>
            </a:r>
            <a:r>
              <a:rPr lang="en-US" sz="2000" dirty="0" smtClean="0">
                <a:latin typeface="Arial" charset="0"/>
              </a:rPr>
              <a:t>cos</a:t>
            </a:r>
            <a:r>
              <a:rPr lang="el-GR" sz="2400" dirty="0" smtClean="0">
                <a:latin typeface="Times New Roman"/>
                <a:cs typeface="Times New Roman"/>
              </a:rPr>
              <a:t>φ</a:t>
            </a:r>
            <a:endParaRPr lang="en-US" sz="2000" dirty="0">
              <a:latin typeface="Arial" charset="0"/>
            </a:endParaRP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From Curves of Form:</a:t>
            </a:r>
            <a:br>
              <a:rPr lang="en-US" sz="2000" dirty="0">
                <a:latin typeface="Arial" charset="0"/>
              </a:rPr>
            </a:br>
            <a:r>
              <a:rPr lang="en-US" sz="2000" dirty="0">
                <a:latin typeface="Arial" charset="0"/>
              </a:rPr>
              <a:t>Draft of 13.5ft-</a:t>
            </a:r>
            <a:r>
              <a:rPr lang="en-US" sz="2000" dirty="0" smtClean="0">
                <a:latin typeface="Arial" charset="0"/>
              </a:rPr>
              <a:t>&gt;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100×30LT=3000LT</a:t>
            </a: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From Cross Curves for </a:t>
            </a:r>
            <a:r>
              <a:rPr lang="el-GR" sz="2400" dirty="0">
                <a:cs typeface="Times New Roman"/>
              </a:rPr>
              <a:t>Δ</a:t>
            </a:r>
            <a:r>
              <a:rPr lang="el-GR" sz="2000" dirty="0">
                <a:cs typeface="Times New Roman"/>
              </a:rPr>
              <a:t>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3000LT, </a:t>
            </a:r>
            <a:r>
              <a:rPr lang="el-GR" sz="2400" dirty="0">
                <a:cs typeface="Times New Roman"/>
              </a:rPr>
              <a:t>φ</a:t>
            </a:r>
            <a:r>
              <a:rPr lang="el-GR" sz="2000" dirty="0">
                <a:cs typeface="Times New Roman"/>
              </a:rPr>
              <a:t> </a:t>
            </a:r>
            <a:r>
              <a:rPr lang="en-US" sz="2000" dirty="0" smtClean="0">
                <a:latin typeface="Arial" charset="0"/>
              </a:rPr>
              <a:t>=(-)</a:t>
            </a:r>
            <a:r>
              <a:rPr lang="en-US" sz="2000" dirty="0">
                <a:latin typeface="Arial" charset="0"/>
              </a:rPr>
              <a:t>15°, G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Z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=(-)6ft</a:t>
            </a: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G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G</a:t>
            </a:r>
            <a:r>
              <a:rPr lang="en-US" sz="2000" baseline="-25000" dirty="0">
                <a:latin typeface="Arial" charset="0"/>
              </a:rPr>
              <a:t>V</a:t>
            </a:r>
            <a:r>
              <a:rPr lang="en-US" sz="2000" dirty="0">
                <a:latin typeface="Arial" charset="0"/>
              </a:rPr>
              <a:t>=KG=17ft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V</a:t>
            </a: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t</a:t>
            </a:r>
            <a:r>
              <a:rPr lang="en-US" sz="2000" dirty="0">
                <a:latin typeface="Arial" charset="0"/>
              </a:rPr>
              <a:t>= </a:t>
            </a: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</a:t>
            </a:r>
            <a:r>
              <a:rPr lang="en-US" sz="2000" dirty="0" smtClean="0">
                <a:latin typeface="Arial" charset="0"/>
              </a:rPr>
              <a:t>TCG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l-GR" sz="2000" dirty="0">
                <a:cs typeface="Times New Roman"/>
              </a:rPr>
              <a:t> </a:t>
            </a:r>
            <a:r>
              <a:rPr lang="el-GR" sz="2400" dirty="0">
                <a:cs typeface="Times New Roman"/>
              </a:rPr>
              <a:t>Δ</a:t>
            </a:r>
            <a:r>
              <a:rPr lang="el-GR" sz="2000" dirty="0">
                <a:cs typeface="Times New Roman"/>
              </a:rPr>
              <a:t> 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+STcg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-STcg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)/</a:t>
            </a:r>
            <a:r>
              <a:rPr lang="el-GR" sz="2000" dirty="0">
                <a:cs typeface="Times New Roman"/>
              </a:rPr>
              <a:t> </a:t>
            </a:r>
            <a:r>
              <a:rPr lang="el-GR" sz="2400" dirty="0">
                <a:cs typeface="Times New Roman"/>
              </a:rPr>
              <a:t>Δ</a:t>
            </a:r>
            <a:r>
              <a:rPr lang="el-GR" sz="2000" dirty="0">
                <a:cs typeface="Times New Roman"/>
              </a:rPr>
              <a:t> </a:t>
            </a:r>
            <a:r>
              <a:rPr lang="en-US" sz="2000" baseline="-25000" dirty="0" smtClean="0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/>
            </a:r>
            <a:br>
              <a:rPr lang="en-US" sz="2000" dirty="0">
                <a:latin typeface="Arial" charset="0"/>
              </a:rPr>
            </a:br>
            <a:r>
              <a:rPr lang="en-US" sz="2000" dirty="0">
                <a:latin typeface="Arial" charset="0"/>
              </a:rPr>
              <a:t>=(0ft×3000LT+(-)40ft×50LT)/3000LT=(-).67ft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=(-)6ft-17ft×sin(-15°)-(-.67ft)×</a:t>
            </a:r>
            <a:r>
              <a:rPr lang="en-US" sz="2000" dirty="0" err="1">
                <a:latin typeface="Arial" charset="0"/>
              </a:rPr>
              <a:t>cos</a:t>
            </a:r>
            <a:r>
              <a:rPr lang="en-US" sz="2000" dirty="0">
                <a:latin typeface="Arial" charset="0"/>
              </a:rPr>
              <a:t>(-15°)=(-).953ft</a:t>
            </a: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RM=(-).953ft×3000LT=(-)2860ft-LT vice (-)4800ft-LT in the case without the weight shift (~40% reduction</a:t>
            </a:r>
            <a:r>
              <a:rPr lang="en-US" sz="2000" dirty="0" smtClean="0">
                <a:latin typeface="Arial" charset="0"/>
              </a:rPr>
              <a:t>)</a:t>
            </a:r>
            <a:endParaRPr lang="en-US" sz="2000" dirty="0">
              <a:latin typeface="Arial" charset="0"/>
            </a:endParaRP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=(-)6ft-17ft×sin(-15°)-(+.67ft)×</a:t>
            </a:r>
            <a:r>
              <a:rPr lang="en-US" sz="2000" dirty="0" err="1">
                <a:latin typeface="Arial" charset="0"/>
              </a:rPr>
              <a:t>cos</a:t>
            </a:r>
            <a:r>
              <a:rPr lang="en-US" sz="2000" dirty="0">
                <a:latin typeface="Arial" charset="0"/>
              </a:rPr>
              <a:t>(-15°)=(-)2.247ft</a:t>
            </a: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RM=(-)2.247ft×3000LT=(-)6741ft-LT vice (-)4800ft-LT in the case without the weight shift (~40% improvement)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4.7 How Does a Ship Sink?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2400">
                <a:latin typeface="Arial" charset="0"/>
              </a:rPr>
              <a:t>3 of the 6 Degrees of Freedom can sink a ship</a:t>
            </a:r>
          </a:p>
          <a:p>
            <a:r>
              <a:rPr lang="en-US" sz="2400">
                <a:latin typeface="Arial" charset="0"/>
              </a:rPr>
              <a:t>Foundering(heave): Ship fills up with water from the bottom up and simply sinks on a relatively even keel (Loss of Buoyancy)</a:t>
            </a:r>
          </a:p>
          <a:p>
            <a:r>
              <a:rPr lang="en-US" sz="2400">
                <a:latin typeface="Arial" charset="0"/>
              </a:rPr>
              <a:t>Overwhelm and Capsize: Ship still floats and is stable but has insufficient Righting Arm and Dynamical Stability for weather and sea conditions, which eventually roll the ship past range of stability</a:t>
            </a:r>
          </a:p>
          <a:p>
            <a:r>
              <a:rPr lang="en-US" sz="2400">
                <a:latin typeface="Arial" charset="0"/>
              </a:rPr>
              <a:t>Plunging: Pitch angle becomes excessive causing the ship to sink bow or stern first</a:t>
            </a:r>
          </a:p>
          <a:p>
            <a:r>
              <a:rPr lang="en-US" sz="2400">
                <a:latin typeface="Arial" charset="0"/>
              </a:rPr>
              <a:t>Progressive Flooding: Excessive list and/or trim angle and/or failure of bulkheads adjacent to flooded compartments resulting in one or more of the loss modes above.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2011363" y="152400"/>
            <a:ext cx="50752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latin typeface="Arial" charset="0"/>
              </a:rPr>
              <a:t>Internal Righting Moment</a:t>
            </a:r>
            <a:endParaRPr lang="en-US" sz="2800" b="1">
              <a:latin typeface="Arial" charset="0"/>
            </a:endParaRPr>
          </a:p>
        </p:txBody>
      </p:sp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381000" y="1600200"/>
            <a:ext cx="8382000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>
                <a:latin typeface="Arial" charset="0"/>
              </a:rPr>
              <a:t> Where:</a:t>
            </a:r>
          </a:p>
          <a:p>
            <a:endParaRPr lang="en-US" sz="2400" b="1">
              <a:latin typeface="Arial" charset="0"/>
            </a:endParaRPr>
          </a:p>
          <a:p>
            <a:r>
              <a:rPr lang="en-US" sz="2400" b="1">
                <a:latin typeface="Arial" charset="0"/>
              </a:rPr>
              <a:t>RM is the internal righting moment of the ship in ft-LT.</a:t>
            </a:r>
          </a:p>
          <a:p>
            <a:endParaRPr lang="en-US" sz="2400" b="1">
              <a:latin typeface="Arial" charset="0"/>
            </a:endParaRPr>
          </a:p>
          <a:p>
            <a:r>
              <a:rPr lang="en-US" sz="2400" b="1">
                <a:latin typeface="Arial" charset="0"/>
                <a:sym typeface="Symbol" pitchFamily="18" charset="2"/>
              </a:rPr>
              <a:t></a:t>
            </a:r>
            <a:r>
              <a:rPr lang="en-US" sz="2400" b="1" baseline="-25000">
                <a:latin typeface="Arial" charset="0"/>
              </a:rPr>
              <a:t>s</a:t>
            </a:r>
            <a:r>
              <a:rPr lang="en-US" sz="2400" b="1">
                <a:latin typeface="Arial" charset="0"/>
              </a:rPr>
              <a:t>  is displacement of the ship in LT.</a:t>
            </a:r>
          </a:p>
          <a:p>
            <a:endParaRPr lang="en-US" sz="2400" b="1">
              <a:latin typeface="Arial" charset="0"/>
            </a:endParaRPr>
          </a:p>
          <a:p>
            <a:r>
              <a:rPr lang="en-US" sz="2400" b="1">
                <a:latin typeface="Arial" charset="0"/>
              </a:rPr>
              <a:t>F</a:t>
            </a:r>
            <a:r>
              <a:rPr lang="en-US" sz="2400" b="1" baseline="-25000">
                <a:latin typeface="Arial" charset="0"/>
              </a:rPr>
              <a:t>B</a:t>
            </a:r>
            <a:r>
              <a:rPr lang="en-US" sz="2400" b="1">
                <a:latin typeface="Arial" charset="0"/>
              </a:rPr>
              <a:t>  is the magnitude of the resultant buoyant force in LT.</a:t>
            </a:r>
          </a:p>
          <a:p>
            <a:endParaRPr lang="en-US" sz="2400" b="1">
              <a:latin typeface="Arial" charset="0"/>
            </a:endParaRPr>
          </a:p>
          <a:p>
            <a:r>
              <a:rPr lang="en-US" sz="2400" b="1">
                <a:latin typeface="Arial" charset="0"/>
              </a:rPr>
              <a:t>GZ  is the righting arm in feet.</a:t>
            </a:r>
            <a:endParaRPr lang="en-US" sz="2400"/>
          </a:p>
        </p:txBody>
      </p:sp>
      <p:sp>
        <p:nvSpPr>
          <p:cNvPr id="143368" name="Line 8"/>
          <p:cNvSpPr>
            <a:spLocks noChangeShapeType="1"/>
          </p:cNvSpPr>
          <p:nvPr/>
        </p:nvSpPr>
        <p:spPr bwMode="auto">
          <a:xfrm>
            <a:off x="533400" y="4572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Damage Stability</a:t>
            </a:r>
            <a:endParaRPr lang="en-US" sz="3200"/>
          </a:p>
        </p:txBody>
      </p:sp>
      <p:sp>
        <p:nvSpPr>
          <p:cNvPr id="281603" name="Rectangle 3"/>
          <p:cNvSpPr>
            <a:spLocks noChangeArrowheads="1"/>
          </p:cNvSpPr>
          <p:nvPr/>
        </p:nvSpPr>
        <p:spPr bwMode="auto">
          <a:xfrm>
            <a:off x="0" y="1828800"/>
            <a:ext cx="91440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“Flooding” - Water ingression such that the 		vessel has sinkage and trim but no list.  May be 	intentional.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 “Damage” - Water ingression such that the vessel 	has sinkage, trim and list.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Text Box 2"/>
          <p:cNvSpPr txBox="1">
            <a:spLocks noChangeArrowheads="1"/>
          </p:cNvSpPr>
          <p:nvPr/>
        </p:nvSpPr>
        <p:spPr bwMode="auto">
          <a:xfrm>
            <a:off x="404813" y="609600"/>
            <a:ext cx="8778875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>
                <a:latin typeface="Arial" charset="0"/>
              </a:rPr>
              <a:t>When a vessel is damaged, creating a a gap or hole in the hull, </a:t>
            </a:r>
          </a:p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water</a:t>
            </a:r>
            <a:r>
              <a:rPr lang="en-US" sz="2400">
                <a:latin typeface="Arial" charset="0"/>
              </a:rPr>
              <a:t> will breech the ship.  This results in:</a:t>
            </a:r>
          </a:p>
          <a:p>
            <a:endParaRPr lang="en-US" sz="2400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400">
                <a:latin typeface="Arial" charset="0"/>
              </a:rPr>
              <a:t> Increase in draft</a:t>
            </a:r>
          </a:p>
          <a:p>
            <a:pPr lvl="1">
              <a:buFontTx/>
              <a:buChar char="•"/>
            </a:pPr>
            <a:r>
              <a:rPr lang="en-US" sz="2400">
                <a:latin typeface="Arial" charset="0"/>
              </a:rPr>
              <a:t> Change in trim</a:t>
            </a:r>
          </a:p>
          <a:p>
            <a:pPr lvl="1">
              <a:buFontTx/>
              <a:buChar char="•"/>
            </a:pPr>
            <a:r>
              <a:rPr lang="en-US" sz="2400">
                <a:latin typeface="Arial" charset="0"/>
              </a:rPr>
              <a:t> Permanent angle of list</a:t>
            </a:r>
          </a:p>
        </p:txBody>
      </p:sp>
      <p:sp>
        <p:nvSpPr>
          <p:cNvPr id="276483" name="Text Box 3"/>
          <p:cNvSpPr txBox="1">
            <a:spLocks noChangeArrowheads="1"/>
          </p:cNvSpPr>
          <p:nvPr/>
        </p:nvSpPr>
        <p:spPr bwMode="auto">
          <a:xfrm>
            <a:off x="381000" y="4191000"/>
            <a:ext cx="7624763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2400">
                <a:latin typeface="Arial" charset="0"/>
              </a:rPr>
              <a:t>The result of this flooding can be determined two ways:</a:t>
            </a:r>
          </a:p>
          <a:p>
            <a:endParaRPr lang="en-US" sz="2400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400">
                <a:latin typeface="Arial" charset="0"/>
              </a:rPr>
              <a:t> Lost Buoyancy Method</a:t>
            </a:r>
          </a:p>
          <a:p>
            <a:pPr lvl="1">
              <a:buFontTx/>
              <a:buChar char="•"/>
            </a:pPr>
            <a:r>
              <a:rPr lang="en-US" sz="2400">
                <a:latin typeface="Arial" charset="0"/>
              </a:rPr>
              <a:t> Added Weight Method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Text Box 2"/>
          <p:cNvSpPr txBox="1">
            <a:spLocks noChangeArrowheads="1"/>
          </p:cNvSpPr>
          <p:nvPr/>
        </p:nvSpPr>
        <p:spPr bwMode="auto">
          <a:xfrm>
            <a:off x="517525" y="715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77507" name="Line 3"/>
          <p:cNvSpPr>
            <a:spLocks noChangeShapeType="1"/>
          </p:cNvSpPr>
          <p:nvPr/>
        </p:nvSpPr>
        <p:spPr bwMode="auto">
          <a:xfrm>
            <a:off x="1143000" y="3352800"/>
            <a:ext cx="71628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277508" name="Group 4"/>
          <p:cNvGrpSpPr>
            <a:grpSpLocks noChangeAspect="1"/>
          </p:cNvGrpSpPr>
          <p:nvPr/>
        </p:nvGrpSpPr>
        <p:grpSpPr bwMode="auto">
          <a:xfrm>
            <a:off x="8340725" y="3052763"/>
            <a:ext cx="422275" cy="528637"/>
            <a:chOff x="4656" y="1680"/>
            <a:chExt cx="192" cy="240"/>
          </a:xfrm>
        </p:grpSpPr>
        <p:sp>
          <p:nvSpPr>
            <p:cNvPr id="277509" name="AutoShape 5"/>
            <p:cNvSpPr>
              <a:spLocks noChangeAspect="1"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10" name="Line 6"/>
            <p:cNvSpPr>
              <a:spLocks noChangeAspect="1"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11" name="Line 7"/>
            <p:cNvSpPr>
              <a:spLocks noChangeAspect="1"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512" name="Line 8"/>
            <p:cNvSpPr>
              <a:spLocks noChangeAspect="1"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7513" name="Rectangle 9"/>
          <p:cNvSpPr>
            <a:spLocks noChangeArrowheads="1"/>
          </p:cNvSpPr>
          <p:nvPr/>
        </p:nvSpPr>
        <p:spPr bwMode="auto">
          <a:xfrm>
            <a:off x="4038600" y="2667000"/>
            <a:ext cx="1066800" cy="1066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7514" name="Text Box 10"/>
          <p:cNvSpPr txBox="1">
            <a:spLocks noChangeArrowheads="1"/>
          </p:cNvSpPr>
          <p:nvPr/>
        </p:nvSpPr>
        <p:spPr bwMode="auto">
          <a:xfrm>
            <a:off x="152400" y="762000"/>
            <a:ext cx="86423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>
                <a:latin typeface="Arial" charset="0"/>
              </a:rPr>
              <a:t>Consider a vessel that has been damaged such that a portion of the bottom</a:t>
            </a:r>
          </a:p>
          <a:p>
            <a:r>
              <a:rPr lang="en-US">
                <a:latin typeface="Arial" charset="0"/>
              </a:rPr>
              <a:t>is now open to the sea...</a:t>
            </a:r>
          </a:p>
        </p:txBody>
      </p:sp>
      <p:sp>
        <p:nvSpPr>
          <p:cNvPr id="277515" name="Rectangle 11"/>
          <p:cNvSpPr>
            <a:spLocks noChangeArrowheads="1"/>
          </p:cNvSpPr>
          <p:nvPr/>
        </p:nvSpPr>
        <p:spPr bwMode="auto">
          <a:xfrm>
            <a:off x="2133600" y="2667000"/>
            <a:ext cx="1905000" cy="1600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7516" name="Rectangle 12"/>
          <p:cNvSpPr>
            <a:spLocks noChangeArrowheads="1"/>
          </p:cNvSpPr>
          <p:nvPr/>
        </p:nvSpPr>
        <p:spPr bwMode="auto">
          <a:xfrm>
            <a:off x="5105400" y="2667000"/>
            <a:ext cx="1905000" cy="1600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7517" name="Rectangle 13" descr="Dashed horizontal"/>
          <p:cNvSpPr>
            <a:spLocks noChangeArrowheads="1"/>
          </p:cNvSpPr>
          <p:nvPr/>
        </p:nvSpPr>
        <p:spPr bwMode="auto">
          <a:xfrm>
            <a:off x="4038600" y="3733800"/>
            <a:ext cx="1066800" cy="533400"/>
          </a:xfrm>
          <a:prstGeom prst="rect">
            <a:avLst/>
          </a:prstGeom>
          <a:pattFill prst="dashHorz">
            <a:fgClr>
              <a:srgbClr val="00000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7518" name="Text Box 14"/>
          <p:cNvSpPr txBox="1">
            <a:spLocks noChangeArrowheads="1"/>
          </p:cNvSpPr>
          <p:nvPr/>
        </p:nvSpPr>
        <p:spPr bwMode="auto">
          <a:xfrm>
            <a:off x="0" y="4876800"/>
            <a:ext cx="9018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vessel</a:t>
            </a:r>
            <a:r>
              <a:rPr lang="en-US">
                <a:latin typeface="Arial"/>
                <a:ea typeface="Arial Unicode MS" pitchFamily="34" charset="-128"/>
                <a:cs typeface="Arial Unicode MS" pitchFamily="34" charset="-128"/>
              </a:rPr>
              <a:t>’</a:t>
            </a:r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 draft will increase because an amount of the buoyancy was lost...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Text Box 2"/>
          <p:cNvSpPr txBox="1">
            <a:spLocks noChangeArrowheads="1"/>
          </p:cNvSpPr>
          <p:nvPr/>
        </p:nvSpPr>
        <p:spPr bwMode="auto">
          <a:xfrm>
            <a:off x="517525" y="715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78531" name="Line 3"/>
          <p:cNvSpPr>
            <a:spLocks noChangeShapeType="1"/>
          </p:cNvSpPr>
          <p:nvPr/>
        </p:nvSpPr>
        <p:spPr bwMode="auto">
          <a:xfrm>
            <a:off x="1828800" y="3505200"/>
            <a:ext cx="54102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90488" y="503238"/>
            <a:ext cx="87487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Lost buoyancy</a:t>
            </a:r>
            <a:r>
              <a:rPr lang="en-US">
                <a:latin typeface="Arial" charset="0"/>
              </a:rPr>
              <a:t> considers the amount of buoyancy “lost” as a result of the hole, and determines the value based upon the change in parallel sinkage that results.</a:t>
            </a:r>
            <a:r>
              <a:rPr lang="en-US"/>
              <a:t> </a:t>
            </a:r>
          </a:p>
        </p:txBody>
      </p:sp>
      <p:grpSp>
        <p:nvGrpSpPr>
          <p:cNvPr id="278533" name="Group 5"/>
          <p:cNvGrpSpPr>
            <a:grpSpLocks/>
          </p:cNvGrpSpPr>
          <p:nvPr/>
        </p:nvGrpSpPr>
        <p:grpSpPr bwMode="auto">
          <a:xfrm>
            <a:off x="2133600" y="2819400"/>
            <a:ext cx="4876800" cy="1600200"/>
            <a:chOff x="1344" y="1680"/>
            <a:chExt cx="3072" cy="1008"/>
          </a:xfrm>
        </p:grpSpPr>
        <p:sp>
          <p:nvSpPr>
            <p:cNvPr id="278534" name="Rectangle 6"/>
            <p:cNvSpPr>
              <a:spLocks noChangeArrowheads="1"/>
            </p:cNvSpPr>
            <p:nvPr/>
          </p:nvSpPr>
          <p:spPr bwMode="auto">
            <a:xfrm>
              <a:off x="2544" y="1680"/>
              <a:ext cx="672" cy="67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8535" name="Rectangle 7"/>
            <p:cNvSpPr>
              <a:spLocks noChangeArrowheads="1"/>
            </p:cNvSpPr>
            <p:nvPr/>
          </p:nvSpPr>
          <p:spPr bwMode="auto">
            <a:xfrm>
              <a:off x="1344" y="1680"/>
              <a:ext cx="1200" cy="10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8536" name="Rectangle 8"/>
            <p:cNvSpPr>
              <a:spLocks noChangeArrowheads="1"/>
            </p:cNvSpPr>
            <p:nvPr/>
          </p:nvSpPr>
          <p:spPr bwMode="auto">
            <a:xfrm>
              <a:off x="3216" y="1680"/>
              <a:ext cx="1200" cy="10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8537" name="Rectangle 9" descr="Dashed horizontal"/>
            <p:cNvSpPr>
              <a:spLocks noChangeArrowheads="1"/>
            </p:cNvSpPr>
            <p:nvPr/>
          </p:nvSpPr>
          <p:spPr bwMode="auto">
            <a:xfrm>
              <a:off x="2544" y="2352"/>
              <a:ext cx="672" cy="336"/>
            </a:xfrm>
            <a:prstGeom prst="rect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78538" name="Group 10"/>
          <p:cNvGrpSpPr>
            <a:grpSpLocks/>
          </p:cNvGrpSpPr>
          <p:nvPr/>
        </p:nvGrpSpPr>
        <p:grpSpPr bwMode="auto">
          <a:xfrm>
            <a:off x="1295400" y="3052763"/>
            <a:ext cx="7620000" cy="528637"/>
            <a:chOff x="720" y="1923"/>
            <a:chExt cx="4800" cy="333"/>
          </a:xfrm>
        </p:grpSpPr>
        <p:sp>
          <p:nvSpPr>
            <p:cNvPr id="278539" name="Line 11"/>
            <p:cNvSpPr>
              <a:spLocks noChangeShapeType="1"/>
            </p:cNvSpPr>
            <p:nvPr/>
          </p:nvSpPr>
          <p:spPr bwMode="auto">
            <a:xfrm>
              <a:off x="720" y="2112"/>
              <a:ext cx="4512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78540" name="Group 12"/>
            <p:cNvGrpSpPr>
              <a:grpSpLocks noChangeAspect="1"/>
            </p:cNvGrpSpPr>
            <p:nvPr/>
          </p:nvGrpSpPr>
          <p:grpSpPr bwMode="auto">
            <a:xfrm>
              <a:off x="5254" y="1923"/>
              <a:ext cx="266" cy="333"/>
              <a:chOff x="4656" y="1680"/>
              <a:chExt cx="192" cy="240"/>
            </a:xfrm>
          </p:grpSpPr>
          <p:sp>
            <p:nvSpPr>
              <p:cNvPr id="278541" name="AutoShape 13"/>
              <p:cNvSpPr>
                <a:spLocks noChangeAspect="1" noChangeArrowheads="1"/>
              </p:cNvSpPr>
              <p:nvPr/>
            </p:nvSpPr>
            <p:spPr bwMode="auto">
              <a:xfrm rot="10800000">
                <a:off x="4656" y="1680"/>
                <a:ext cx="144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2" name="Line 14"/>
              <p:cNvSpPr>
                <a:spLocks noChangeAspect="1" noChangeShapeType="1"/>
              </p:cNvSpPr>
              <p:nvPr/>
            </p:nvSpPr>
            <p:spPr bwMode="auto">
              <a:xfrm>
                <a:off x="4656" y="182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3" name="Line 15"/>
              <p:cNvSpPr>
                <a:spLocks noChangeAspect="1" noChangeShapeType="1"/>
              </p:cNvSpPr>
              <p:nvPr/>
            </p:nvSpPr>
            <p:spPr bwMode="auto">
              <a:xfrm>
                <a:off x="4704" y="1872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8544" name="Line 16"/>
              <p:cNvSpPr>
                <a:spLocks noChangeAspect="1" noChangeShapeType="1"/>
              </p:cNvSpPr>
              <p:nvPr/>
            </p:nvSpPr>
            <p:spPr bwMode="auto">
              <a:xfrm>
                <a:off x="4704" y="1920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8545" name="Text Box 17"/>
          <p:cNvSpPr txBox="1">
            <a:spLocks noChangeArrowheads="1"/>
          </p:cNvSpPr>
          <p:nvPr/>
        </p:nvSpPr>
        <p:spPr bwMode="auto">
          <a:xfrm>
            <a:off x="92075" y="4784725"/>
            <a:ext cx="86709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en-US">
                <a:latin typeface="Arial" charset="0"/>
              </a:rPr>
              <a:t>The change in the draft reflects the amount of buoyancy lost.  The ship sinks until the available submerged volume is again equal to the ship’s displacement</a:t>
            </a:r>
          </a:p>
        </p:txBody>
      </p:sp>
      <p:sp>
        <p:nvSpPr>
          <p:cNvPr id="278546" name="Rectangle 18" descr="Outlined diamond"/>
          <p:cNvSpPr>
            <a:spLocks noChangeArrowheads="1"/>
          </p:cNvSpPr>
          <p:nvPr/>
        </p:nvSpPr>
        <p:spPr bwMode="auto">
          <a:xfrm>
            <a:off x="2133600" y="3352800"/>
            <a:ext cx="4876800" cy="152400"/>
          </a:xfrm>
          <a:prstGeom prst="rect">
            <a:avLst/>
          </a:prstGeom>
          <a:pattFill prst="openDmnd">
            <a:fgClr>
              <a:srgbClr val="000000"/>
            </a:fgClr>
            <a:bgClr>
              <a:srgbClr val="FFFFFF"/>
            </a:bgClr>
          </a:patt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8547" name="Text Box 19"/>
          <p:cNvSpPr txBox="1">
            <a:spLocks noChangeArrowheads="1"/>
          </p:cNvSpPr>
          <p:nvPr/>
        </p:nvSpPr>
        <p:spPr bwMode="auto">
          <a:xfrm>
            <a:off x="288925" y="3900488"/>
            <a:ext cx="10207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Original draft</a:t>
            </a:r>
          </a:p>
        </p:txBody>
      </p:sp>
      <p:sp>
        <p:nvSpPr>
          <p:cNvPr id="278548" name="Line 20"/>
          <p:cNvSpPr>
            <a:spLocks noChangeShapeType="1"/>
          </p:cNvSpPr>
          <p:nvPr/>
        </p:nvSpPr>
        <p:spPr bwMode="auto">
          <a:xfrm flipV="1">
            <a:off x="1295400" y="35052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Lost Buoyancy Method </a:t>
            </a:r>
          </a:p>
        </p:txBody>
      </p:sp>
      <p:sp>
        <p:nvSpPr>
          <p:cNvPr id="283651" name="Rectangle 3"/>
          <p:cNvSpPr>
            <a:spLocks noChangeArrowheads="1"/>
          </p:cNvSpPr>
          <p:nvPr/>
        </p:nvSpPr>
        <p:spPr bwMode="auto">
          <a:xfrm>
            <a:off x="0" y="18288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Analyzes damage by changes in buoyancy versus changes in the Center of Gravity.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Premise is that the ship’s CG does not move.  Since weight does not change, total buoyant volume must also be constant.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Therefore, the ship makes up any lost buoyancy volume from damage by listing, trimming, and draft changes.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Text Box 2"/>
          <p:cNvSpPr txBox="1">
            <a:spLocks noChangeArrowheads="1"/>
          </p:cNvSpPr>
          <p:nvPr/>
        </p:nvSpPr>
        <p:spPr bwMode="auto">
          <a:xfrm>
            <a:off x="517525" y="7159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279555" name="Line 3"/>
          <p:cNvSpPr>
            <a:spLocks noChangeShapeType="1"/>
          </p:cNvSpPr>
          <p:nvPr/>
        </p:nvSpPr>
        <p:spPr bwMode="auto">
          <a:xfrm>
            <a:off x="1828800" y="3505200"/>
            <a:ext cx="5410200" cy="0"/>
          </a:xfrm>
          <a:prstGeom prst="line">
            <a:avLst/>
          </a:prstGeom>
          <a:noFill/>
          <a:ln w="12700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79556" name="Text Box 4"/>
          <p:cNvSpPr txBox="1">
            <a:spLocks noChangeArrowheads="1"/>
          </p:cNvSpPr>
          <p:nvPr/>
        </p:nvSpPr>
        <p:spPr bwMode="auto">
          <a:xfrm>
            <a:off x="90488" y="715963"/>
            <a:ext cx="8020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solidFill>
                  <a:schemeClr val="accent2"/>
                </a:solidFill>
                <a:latin typeface="Arial" charset="0"/>
              </a:rPr>
              <a:t>The Added Weight Method</a:t>
            </a:r>
            <a:r>
              <a:rPr lang="en-US" sz="1800">
                <a:latin typeface="Arial" charset="0"/>
              </a:rPr>
              <a:t> considers the resulting flooding as though it was a</a:t>
            </a:r>
          </a:p>
          <a:p>
            <a:r>
              <a:rPr lang="en-US" sz="1800">
                <a:latin typeface="Arial" charset="0"/>
              </a:rPr>
              <a:t>weight added to the ship.  This is the method that will be used in this course.</a:t>
            </a:r>
          </a:p>
        </p:txBody>
      </p:sp>
      <p:grpSp>
        <p:nvGrpSpPr>
          <p:cNvPr id="279557" name="Group 5"/>
          <p:cNvGrpSpPr>
            <a:grpSpLocks/>
          </p:cNvGrpSpPr>
          <p:nvPr/>
        </p:nvGrpSpPr>
        <p:grpSpPr bwMode="auto">
          <a:xfrm>
            <a:off x="2133600" y="2819400"/>
            <a:ext cx="4876800" cy="1600200"/>
            <a:chOff x="1344" y="1680"/>
            <a:chExt cx="3072" cy="1008"/>
          </a:xfrm>
        </p:grpSpPr>
        <p:sp>
          <p:nvSpPr>
            <p:cNvPr id="279558" name="Rectangle 6"/>
            <p:cNvSpPr>
              <a:spLocks noChangeArrowheads="1"/>
            </p:cNvSpPr>
            <p:nvPr/>
          </p:nvSpPr>
          <p:spPr bwMode="auto">
            <a:xfrm>
              <a:off x="2544" y="1680"/>
              <a:ext cx="672" cy="67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9559" name="Rectangle 7"/>
            <p:cNvSpPr>
              <a:spLocks noChangeArrowheads="1"/>
            </p:cNvSpPr>
            <p:nvPr/>
          </p:nvSpPr>
          <p:spPr bwMode="auto">
            <a:xfrm>
              <a:off x="1344" y="1680"/>
              <a:ext cx="1200" cy="10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9560" name="Rectangle 8"/>
            <p:cNvSpPr>
              <a:spLocks noChangeArrowheads="1"/>
            </p:cNvSpPr>
            <p:nvPr/>
          </p:nvSpPr>
          <p:spPr bwMode="auto">
            <a:xfrm>
              <a:off x="3216" y="1680"/>
              <a:ext cx="1200" cy="1008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279561" name="Rectangle 9" descr="Dashed horizontal"/>
            <p:cNvSpPr>
              <a:spLocks noChangeArrowheads="1"/>
            </p:cNvSpPr>
            <p:nvPr/>
          </p:nvSpPr>
          <p:spPr bwMode="auto">
            <a:xfrm>
              <a:off x="2544" y="2352"/>
              <a:ext cx="672" cy="336"/>
            </a:xfrm>
            <a:prstGeom prst="rect">
              <a:avLst/>
            </a:prstGeom>
            <a:pattFill prst="dashHorz">
              <a:fgClr>
                <a:srgbClr val="000000"/>
              </a:fgClr>
              <a:bgClr>
                <a:srgbClr val="FFFFFF"/>
              </a:bgClr>
            </a:patt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79562" name="Group 10"/>
          <p:cNvGrpSpPr>
            <a:grpSpLocks/>
          </p:cNvGrpSpPr>
          <p:nvPr/>
        </p:nvGrpSpPr>
        <p:grpSpPr bwMode="auto">
          <a:xfrm>
            <a:off x="1295400" y="3052763"/>
            <a:ext cx="7620000" cy="528637"/>
            <a:chOff x="720" y="1923"/>
            <a:chExt cx="4800" cy="333"/>
          </a:xfrm>
        </p:grpSpPr>
        <p:sp>
          <p:nvSpPr>
            <p:cNvPr id="279563" name="Line 11"/>
            <p:cNvSpPr>
              <a:spLocks noChangeShapeType="1"/>
            </p:cNvSpPr>
            <p:nvPr/>
          </p:nvSpPr>
          <p:spPr bwMode="auto">
            <a:xfrm>
              <a:off x="720" y="2112"/>
              <a:ext cx="4512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prstDash val="sysDot"/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grpSp>
          <p:nvGrpSpPr>
            <p:cNvPr id="279564" name="Group 12"/>
            <p:cNvGrpSpPr>
              <a:grpSpLocks noChangeAspect="1"/>
            </p:cNvGrpSpPr>
            <p:nvPr/>
          </p:nvGrpSpPr>
          <p:grpSpPr bwMode="auto">
            <a:xfrm>
              <a:off x="5254" y="1923"/>
              <a:ext cx="266" cy="333"/>
              <a:chOff x="4656" y="1680"/>
              <a:chExt cx="192" cy="240"/>
            </a:xfrm>
          </p:grpSpPr>
          <p:sp>
            <p:nvSpPr>
              <p:cNvPr id="279565" name="AutoShape 13"/>
              <p:cNvSpPr>
                <a:spLocks noChangeAspect="1" noChangeArrowheads="1"/>
              </p:cNvSpPr>
              <p:nvPr/>
            </p:nvSpPr>
            <p:spPr bwMode="auto">
              <a:xfrm rot="10800000">
                <a:off x="4656" y="1680"/>
                <a:ext cx="144" cy="96"/>
              </a:xfrm>
              <a:prstGeom prst="triangle">
                <a:avLst>
                  <a:gd name="adj" fmla="val 50000"/>
                </a:avLst>
              </a:prstGeom>
              <a:solidFill>
                <a:schemeClr val="accent2"/>
              </a:soli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6" name="Line 14"/>
              <p:cNvSpPr>
                <a:spLocks noChangeAspect="1" noChangeShapeType="1"/>
              </p:cNvSpPr>
              <p:nvPr/>
            </p:nvSpPr>
            <p:spPr bwMode="auto">
              <a:xfrm>
                <a:off x="4656" y="1824"/>
                <a:ext cx="192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7" name="Line 15"/>
              <p:cNvSpPr>
                <a:spLocks noChangeAspect="1" noChangeShapeType="1"/>
              </p:cNvSpPr>
              <p:nvPr/>
            </p:nvSpPr>
            <p:spPr bwMode="auto">
              <a:xfrm>
                <a:off x="4704" y="1872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9568" name="Line 16"/>
              <p:cNvSpPr>
                <a:spLocks noChangeAspect="1" noChangeShapeType="1"/>
              </p:cNvSpPr>
              <p:nvPr/>
            </p:nvSpPr>
            <p:spPr bwMode="auto">
              <a:xfrm>
                <a:off x="4704" y="1920"/>
                <a:ext cx="96" cy="0"/>
              </a:xfrm>
              <a:prstGeom prst="lin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79569" name="Text Box 17"/>
          <p:cNvSpPr txBox="1">
            <a:spLocks noChangeArrowheads="1"/>
          </p:cNvSpPr>
          <p:nvPr/>
        </p:nvSpPr>
        <p:spPr bwMode="auto">
          <a:xfrm>
            <a:off x="92075" y="5438775"/>
            <a:ext cx="8693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>
                <a:latin typeface="Arial" charset="0"/>
              </a:rPr>
              <a:t>A flooded compartment does not fill completely with water, however.  Compartments</a:t>
            </a:r>
          </a:p>
          <a:p>
            <a:r>
              <a:rPr lang="en-US" sz="1800">
                <a:latin typeface="Arial" charset="0"/>
              </a:rPr>
              <a:t>contain equipment, furniture, structural components, and cargo.  A correction factor </a:t>
            </a:r>
          </a:p>
          <a:p>
            <a:r>
              <a:rPr lang="en-US" sz="1800">
                <a:latin typeface="Arial" charset="0"/>
              </a:rPr>
              <a:t>must be added to the volume of the compartment to accurately reflect conditions...</a:t>
            </a:r>
          </a:p>
        </p:txBody>
      </p:sp>
      <p:sp>
        <p:nvSpPr>
          <p:cNvPr id="279570" name="Rectangle 18" descr="Outlined diamond"/>
          <p:cNvSpPr>
            <a:spLocks noChangeArrowheads="1"/>
          </p:cNvSpPr>
          <p:nvPr/>
        </p:nvSpPr>
        <p:spPr bwMode="auto">
          <a:xfrm>
            <a:off x="2133600" y="3352800"/>
            <a:ext cx="4876800" cy="152400"/>
          </a:xfrm>
          <a:prstGeom prst="rect">
            <a:avLst/>
          </a:prstGeom>
          <a:pattFill prst="openDmnd">
            <a:fgClr>
              <a:srgbClr val="000000"/>
            </a:fgClr>
            <a:bgClr>
              <a:srgbClr val="FFFFFF"/>
            </a:bgClr>
          </a:patt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79571" name="Text Box 19"/>
          <p:cNvSpPr txBox="1">
            <a:spLocks noChangeArrowheads="1"/>
          </p:cNvSpPr>
          <p:nvPr/>
        </p:nvSpPr>
        <p:spPr bwMode="auto">
          <a:xfrm>
            <a:off x="288925" y="3900488"/>
            <a:ext cx="10207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200"/>
              <a:t>Original draft</a:t>
            </a:r>
          </a:p>
        </p:txBody>
      </p:sp>
      <p:sp>
        <p:nvSpPr>
          <p:cNvPr id="279572" name="Line 20"/>
          <p:cNvSpPr>
            <a:spLocks noChangeShapeType="1"/>
          </p:cNvSpPr>
          <p:nvPr/>
        </p:nvSpPr>
        <p:spPr bwMode="auto">
          <a:xfrm flipV="1">
            <a:off x="1295400" y="35052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Text Box 2"/>
          <p:cNvSpPr txBox="1">
            <a:spLocks noChangeArrowheads="1"/>
          </p:cNvSpPr>
          <p:nvPr/>
        </p:nvSpPr>
        <p:spPr bwMode="auto">
          <a:xfrm>
            <a:off x="898525" y="563563"/>
            <a:ext cx="3675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>
                <a:latin typeface="Arial" charset="0"/>
              </a:rPr>
              <a:t>This correction factor is called:</a:t>
            </a:r>
            <a:r>
              <a:rPr lang="en-US"/>
              <a:t> </a:t>
            </a:r>
          </a:p>
        </p:txBody>
      </p:sp>
      <p:sp>
        <p:nvSpPr>
          <p:cNvPr id="280579" name="WordArt 3"/>
          <p:cNvSpPr>
            <a:spLocks noChangeArrowheads="1" noChangeShapeType="1" noTextEdit="1"/>
          </p:cNvSpPr>
          <p:nvPr/>
        </p:nvSpPr>
        <p:spPr bwMode="auto">
          <a:xfrm>
            <a:off x="2238375" y="1219200"/>
            <a:ext cx="4695825" cy="96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PERMEABILITY</a:t>
            </a:r>
          </a:p>
        </p:txBody>
      </p:sp>
      <p:grpSp>
        <p:nvGrpSpPr>
          <p:cNvPr id="280580" name="Group 4"/>
          <p:cNvGrpSpPr>
            <a:grpSpLocks/>
          </p:cNvGrpSpPr>
          <p:nvPr/>
        </p:nvGrpSpPr>
        <p:grpSpPr bwMode="auto">
          <a:xfrm>
            <a:off x="2081213" y="2781300"/>
            <a:ext cx="4856162" cy="720725"/>
            <a:chOff x="1311" y="2132"/>
            <a:chExt cx="3059" cy="344"/>
          </a:xfrm>
        </p:grpSpPr>
        <p:sp>
          <p:nvSpPr>
            <p:cNvPr id="280581" name="Text Box 5"/>
            <p:cNvSpPr txBox="1">
              <a:spLocks noChangeArrowheads="1"/>
            </p:cNvSpPr>
            <p:nvPr/>
          </p:nvSpPr>
          <p:spPr bwMode="auto">
            <a:xfrm>
              <a:off x="1311" y="2132"/>
              <a:ext cx="3059" cy="344"/>
            </a:xfrm>
            <a:prstGeom prst="rect">
              <a:avLst/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r>
                <a:rPr lang="en-US">
                  <a:latin typeface="Arial" charset="0"/>
                </a:rPr>
                <a:t>PERMEABILITY = AVAILABLE VOLUME</a:t>
              </a:r>
            </a:p>
            <a:p>
              <a:r>
                <a:rPr lang="en-US">
                  <a:latin typeface="Arial" charset="0"/>
                </a:rPr>
                <a:t>		         TOTAL VOLUME</a:t>
              </a:r>
            </a:p>
          </p:txBody>
        </p:sp>
        <p:sp>
          <p:nvSpPr>
            <p:cNvPr id="280582" name="Line 6"/>
            <p:cNvSpPr>
              <a:spLocks noChangeShapeType="1"/>
            </p:cNvSpPr>
            <p:nvPr/>
          </p:nvSpPr>
          <p:spPr bwMode="auto">
            <a:xfrm>
              <a:off x="2688" y="2304"/>
              <a:ext cx="1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80583" name="Text Box 7"/>
          <p:cNvSpPr txBox="1">
            <a:spLocks noChangeArrowheads="1"/>
          </p:cNvSpPr>
          <p:nvPr/>
        </p:nvSpPr>
        <p:spPr bwMode="auto">
          <a:xfrm>
            <a:off x="1965325" y="4165600"/>
            <a:ext cx="6197600" cy="2244725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u="sng">
                <a:latin typeface="Arial" charset="0"/>
              </a:rPr>
              <a:t>Some typical factors are</a:t>
            </a:r>
            <a:r>
              <a:rPr lang="en-US">
                <a:latin typeface="Arial" charset="0"/>
              </a:rPr>
              <a:t>:</a:t>
            </a:r>
          </a:p>
          <a:p>
            <a:r>
              <a:rPr lang="en-US">
                <a:latin typeface="Arial" charset="0"/>
              </a:rPr>
              <a:t>Watertight compartment (warship)		97%</a:t>
            </a:r>
          </a:p>
          <a:p>
            <a:r>
              <a:rPr lang="en-US">
                <a:latin typeface="Arial" charset="0"/>
              </a:rPr>
              <a:t>Watertight compartment (merchant)		95%</a:t>
            </a:r>
          </a:p>
          <a:p>
            <a:r>
              <a:rPr lang="en-US">
                <a:latin typeface="Arial" charset="0"/>
              </a:rPr>
              <a:t>Accommodation spaces				95%</a:t>
            </a:r>
          </a:p>
          <a:p>
            <a:r>
              <a:rPr lang="en-US">
                <a:latin typeface="Arial" charset="0"/>
              </a:rPr>
              <a:t>Machinery spaces				85%</a:t>
            </a:r>
          </a:p>
          <a:p>
            <a:r>
              <a:rPr lang="en-US">
                <a:latin typeface="Arial" charset="0"/>
              </a:rPr>
              <a:t>Dry cargo spaces				70%</a:t>
            </a:r>
          </a:p>
          <a:p>
            <a:r>
              <a:rPr lang="en-US">
                <a:latin typeface="Arial" charset="0"/>
              </a:rPr>
              <a:t>Bunkers, stores, cargo holds			60%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Added Weight Method</a:t>
            </a:r>
          </a:p>
          <a:p>
            <a:pPr algn="ctr"/>
            <a:r>
              <a:rPr lang="en-US" sz="3200" b="1">
                <a:latin typeface="Arial" charset="0"/>
              </a:rPr>
              <a:t>“The One We Will Use”</a:t>
            </a:r>
          </a:p>
        </p:txBody>
      </p:sp>
      <p:sp>
        <p:nvSpPr>
          <p:cNvPr id="284675" name="Rectangle 3"/>
          <p:cNvSpPr>
            <a:spLocks noChangeArrowheads="1"/>
          </p:cNvSpPr>
          <p:nvPr/>
        </p:nvSpPr>
        <p:spPr bwMode="auto">
          <a:xfrm>
            <a:off x="0" y="2057400"/>
            <a:ext cx="91440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>
                <a:latin typeface="Arial" charset="0"/>
              </a:rPr>
              <a:t>Damaged Ship Modeled as Undamaged But with Water-Filled Spaces.</a:t>
            </a: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>
                <a:latin typeface="Arial" charset="0"/>
              </a:rPr>
              <a:t>Average Distances of Space from Keel, Midships, and Centerline Known &amp; Water Density Known.</a:t>
            </a: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>
                <a:latin typeface="Arial" charset="0"/>
              </a:rPr>
              <a:t>Therefore Can Solve for Shifts in “G” as a Weight Addition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6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Added Weight Method</a:t>
            </a:r>
          </a:p>
        </p:txBody>
      </p:sp>
      <p:sp>
        <p:nvSpPr>
          <p:cNvPr id="187397" name="Rectangle 5"/>
          <p:cNvSpPr>
            <a:spLocks noChangeArrowheads="1"/>
          </p:cNvSpPr>
          <p:nvPr/>
        </p:nvSpPr>
        <p:spPr bwMode="auto">
          <a:xfrm>
            <a:off x="0" y="1600200"/>
            <a:ext cx="9144000" cy="478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Independently Solve for Damaged Condition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4">
              <a:buFontTx/>
              <a:buChar char="–"/>
            </a:pPr>
            <a:r>
              <a:rPr lang="en-US" sz="2800" b="1">
                <a:latin typeface="Arial" charset="0"/>
              </a:rPr>
              <a:t> KG</a:t>
            </a:r>
          </a:p>
          <a:p>
            <a:pPr lvl="4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4">
              <a:buFontTx/>
              <a:buChar char="–"/>
            </a:pPr>
            <a:r>
              <a:rPr lang="en-US" sz="2800" b="1">
                <a:latin typeface="Arial" charset="0"/>
              </a:rPr>
              <a:t> TCG</a:t>
            </a:r>
          </a:p>
          <a:p>
            <a:pPr lvl="4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4">
              <a:buFontTx/>
              <a:buChar char="–"/>
            </a:pPr>
            <a:r>
              <a:rPr lang="en-US" sz="2800" b="1">
                <a:latin typeface="Arial" charset="0"/>
              </a:rPr>
              <a:t> Draft and Trim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Must know compartment contents to find Total of (Water Weight) Added.  This involves a “Permeability” factor.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20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Permeability</a:t>
            </a:r>
            <a:endParaRPr lang="en-US" sz="2400"/>
          </a:p>
        </p:txBody>
      </p:sp>
      <p:sp>
        <p:nvSpPr>
          <p:cNvPr id="188421" name="Rectangle 5"/>
          <p:cNvSpPr>
            <a:spLocks noChangeArrowheads="1"/>
          </p:cNvSpPr>
          <p:nvPr/>
        </p:nvSpPr>
        <p:spPr bwMode="auto">
          <a:xfrm>
            <a:off x="0" y="16764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Compartments are rarely 100% flooded during damage, due to trapped air, equipment, etc.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Ratio of volume occupied by water to the total 	gross volume is defined as “permeability”.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/>
            <a:r>
              <a:rPr lang="en-US" sz="2800" b="1">
                <a:latin typeface="Arial" charset="0"/>
              </a:rPr>
              <a:t>      Permeability = </a:t>
            </a:r>
            <a:r>
              <a:rPr lang="en-US" sz="2800" b="1" u="sng">
                <a:latin typeface="Arial" charset="0"/>
              </a:rPr>
              <a:t>Volume Available for Flooding</a:t>
            </a:r>
            <a:endParaRPr lang="en-US" sz="2800" b="1">
              <a:latin typeface="Arial" charset="0"/>
            </a:endParaRPr>
          </a:p>
          <a:p>
            <a:pPr lvl="1"/>
            <a:r>
              <a:rPr lang="en-US" sz="2800" b="1">
                <a:latin typeface="Arial" charset="0"/>
              </a:rPr>
              <a:t>                                      Total Gross Volume</a:t>
            </a:r>
          </a:p>
          <a:p>
            <a:pPr lvl="1"/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Permeability is always &lt; or = to 100%!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5" name="Text Box 23"/>
          <p:cNvSpPr txBox="1">
            <a:spLocks noChangeArrowheads="1"/>
          </p:cNvSpPr>
          <p:nvPr/>
        </p:nvSpPr>
        <p:spPr bwMode="auto">
          <a:xfrm>
            <a:off x="288925" y="239713"/>
            <a:ext cx="903689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Arial" charset="0"/>
              </a:rPr>
              <a:t>A ship in static equilibrium is </a:t>
            </a:r>
            <a:r>
              <a:rPr lang="en-US" dirty="0" smtClean="0">
                <a:latin typeface="Arial" charset="0"/>
              </a:rPr>
              <a:t>affected </a:t>
            </a:r>
            <a:r>
              <a:rPr lang="en-US" dirty="0">
                <a:latin typeface="Arial" charset="0"/>
              </a:rPr>
              <a:t>by outside forces that will alter its state </a:t>
            </a:r>
          </a:p>
          <a:p>
            <a:r>
              <a:rPr lang="en-US" dirty="0">
                <a:latin typeface="Arial" charset="0"/>
              </a:rPr>
              <a:t>of equilibrium.</a:t>
            </a:r>
            <a:r>
              <a:rPr lang="en-US" dirty="0"/>
              <a:t>  </a:t>
            </a:r>
          </a:p>
        </p:txBody>
      </p:sp>
      <p:grpSp>
        <p:nvGrpSpPr>
          <p:cNvPr id="13360" name="Group 48"/>
          <p:cNvGrpSpPr>
            <a:grpSpLocks/>
          </p:cNvGrpSpPr>
          <p:nvPr/>
        </p:nvGrpSpPr>
        <p:grpSpPr bwMode="auto">
          <a:xfrm>
            <a:off x="0" y="2743200"/>
            <a:ext cx="9210675" cy="3630613"/>
            <a:chOff x="192" y="1695"/>
            <a:chExt cx="5802" cy="2287"/>
          </a:xfrm>
        </p:grpSpPr>
        <p:sp>
          <p:nvSpPr>
            <p:cNvPr id="13354" name="Rectangle 42"/>
            <p:cNvSpPr>
              <a:spLocks noChangeArrowheads="1"/>
            </p:cNvSpPr>
            <p:nvPr/>
          </p:nvSpPr>
          <p:spPr bwMode="auto">
            <a:xfrm>
              <a:off x="192" y="3540"/>
              <a:ext cx="580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Arial" charset="0"/>
                </a:rPr>
                <a:t>The forces of wind- and the opposing force of the water below the waterline- will </a:t>
              </a:r>
            </a:p>
            <a:p>
              <a:r>
                <a:rPr lang="en-US">
                  <a:latin typeface="Arial" charset="0"/>
                </a:rPr>
                <a:t>cause an external moment couple about the ship’s center of flotation.</a:t>
              </a:r>
            </a:p>
          </p:txBody>
        </p:sp>
        <p:sp>
          <p:nvSpPr>
            <p:cNvPr id="13353" name="AutoShape 41"/>
            <p:cNvSpPr>
              <a:spLocks noChangeArrowheads="1"/>
            </p:cNvSpPr>
            <p:nvPr/>
          </p:nvSpPr>
          <p:spPr bwMode="auto">
            <a:xfrm rot="5400000">
              <a:off x="2424" y="1623"/>
              <a:ext cx="332" cy="476"/>
            </a:xfrm>
            <a:custGeom>
              <a:avLst/>
              <a:gdLst>
                <a:gd name="G0" fmla="+- -93824 0 0"/>
                <a:gd name="G1" fmla="+- -11796480 0 0"/>
                <a:gd name="G2" fmla="+- -93824 0 -11796480"/>
                <a:gd name="G3" fmla="+- 10800 0 0"/>
                <a:gd name="G4" fmla="+- 0 0 -93824"/>
                <a:gd name="T0" fmla="*/ 360 256 1"/>
                <a:gd name="T1" fmla="*/ 0 256 1"/>
                <a:gd name="G5" fmla="+- G2 T0 T1"/>
                <a:gd name="G6" fmla="?: G2 G2 G5"/>
                <a:gd name="G7" fmla="+- 0 0 G6"/>
                <a:gd name="G8" fmla="+- 9125 0 0"/>
                <a:gd name="G9" fmla="+- 0 0 -11796480"/>
                <a:gd name="G10" fmla="+- 9125 0 2700"/>
                <a:gd name="G11" fmla="cos G10 -93824"/>
                <a:gd name="G12" fmla="sin G10 -93824"/>
                <a:gd name="G13" fmla="cos 13500 -93824"/>
                <a:gd name="G14" fmla="sin 13500 -93824"/>
                <a:gd name="G15" fmla="+- G11 10800 0"/>
                <a:gd name="G16" fmla="+- G12 10800 0"/>
                <a:gd name="G17" fmla="+- G13 10800 0"/>
                <a:gd name="G18" fmla="+- G14 10800 0"/>
                <a:gd name="G19" fmla="*/ 9125 1 2"/>
                <a:gd name="G20" fmla="+- G19 5400 0"/>
                <a:gd name="G21" fmla="cos G20 -93824"/>
                <a:gd name="G22" fmla="sin G20 -93824"/>
                <a:gd name="G23" fmla="+- G21 10800 0"/>
                <a:gd name="G24" fmla="+- G12 G23 G22"/>
                <a:gd name="G25" fmla="+- G22 G23 G11"/>
                <a:gd name="G26" fmla="cos 10800 -93824"/>
                <a:gd name="G27" fmla="sin 10800 -93824"/>
                <a:gd name="G28" fmla="cos 9125 -93824"/>
                <a:gd name="G29" fmla="sin 9125 -93824"/>
                <a:gd name="G30" fmla="+- G26 10800 0"/>
                <a:gd name="G31" fmla="+- G27 10800 0"/>
                <a:gd name="G32" fmla="+- G28 10800 0"/>
                <a:gd name="G33" fmla="+- G29 10800 0"/>
                <a:gd name="G34" fmla="+- G19 5400 0"/>
                <a:gd name="G35" fmla="cos G34 -11796480"/>
                <a:gd name="G36" fmla="sin G34 -11796480"/>
                <a:gd name="G37" fmla="+/ -11796480 -93824 2"/>
                <a:gd name="T2" fmla="*/ 180 256 1"/>
                <a:gd name="T3" fmla="*/ 0 256 1"/>
                <a:gd name="G38" fmla="+- G37 T2 T3"/>
                <a:gd name="G39" fmla="?: G2 G37 G38"/>
                <a:gd name="G40" fmla="cos 10800 G39"/>
                <a:gd name="G41" fmla="sin 10800 G39"/>
                <a:gd name="G42" fmla="cos 9125 G39"/>
                <a:gd name="G43" fmla="sin 9125 G39"/>
                <a:gd name="G44" fmla="+- G40 10800 0"/>
                <a:gd name="G45" fmla="+- G41 10800 0"/>
                <a:gd name="G46" fmla="+- G42 10800 0"/>
                <a:gd name="G47" fmla="+- G43 10800 0"/>
                <a:gd name="G48" fmla="+- G35 10800 0"/>
                <a:gd name="G49" fmla="+- G36 10800 0"/>
                <a:gd name="T4" fmla="*/ 10665 w 21600"/>
                <a:gd name="T5" fmla="*/ 0 h 21600"/>
                <a:gd name="T6" fmla="*/ 837 w 21600"/>
                <a:gd name="T7" fmla="*/ 10800 h 21600"/>
                <a:gd name="T8" fmla="*/ 10686 w 21600"/>
                <a:gd name="T9" fmla="*/ 1675 h 21600"/>
                <a:gd name="T10" fmla="*/ 24295 w 21600"/>
                <a:gd name="T11" fmla="*/ 10462 h 21600"/>
                <a:gd name="T12" fmla="*/ 20847 w 21600"/>
                <a:gd name="T13" fmla="*/ 14088 h 21600"/>
                <a:gd name="T14" fmla="*/ 17222 w 21600"/>
                <a:gd name="T15" fmla="*/ 10639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19922" y="10572"/>
                  </a:moveTo>
                  <a:cubicBezTo>
                    <a:pt x="19798" y="5622"/>
                    <a:pt x="15750" y="1675"/>
                    <a:pt x="10800" y="1675"/>
                  </a:cubicBezTo>
                  <a:cubicBezTo>
                    <a:pt x="5760" y="1675"/>
                    <a:pt x="1675" y="5760"/>
                    <a:pt x="1675" y="10800"/>
                  </a:cubicBezTo>
                  <a:lnTo>
                    <a:pt x="0" y="10800"/>
                  </a:lnTo>
                  <a:cubicBezTo>
                    <a:pt x="0" y="4835"/>
                    <a:pt x="4835" y="0"/>
                    <a:pt x="10800" y="0"/>
                  </a:cubicBezTo>
                  <a:cubicBezTo>
                    <a:pt x="16659" y="0"/>
                    <a:pt x="21450" y="4672"/>
                    <a:pt x="21596" y="10530"/>
                  </a:cubicBezTo>
                  <a:lnTo>
                    <a:pt x="24295" y="10462"/>
                  </a:lnTo>
                  <a:lnTo>
                    <a:pt x="20847" y="14088"/>
                  </a:lnTo>
                  <a:lnTo>
                    <a:pt x="17222" y="10639"/>
                  </a:lnTo>
                  <a:lnTo>
                    <a:pt x="19922" y="105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14" name="Line 2"/>
          <p:cNvSpPr>
            <a:spLocks noChangeAspect="1" noChangeShapeType="1"/>
          </p:cNvSpPr>
          <p:nvPr/>
        </p:nvSpPr>
        <p:spPr bwMode="auto">
          <a:xfrm>
            <a:off x="1447800" y="2986088"/>
            <a:ext cx="5867400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7086600" y="2859088"/>
            <a:ext cx="304800" cy="381000"/>
            <a:chOff x="4656" y="1680"/>
            <a:chExt cx="192" cy="240"/>
          </a:xfrm>
        </p:grpSpPr>
        <p:sp>
          <p:nvSpPr>
            <p:cNvPr id="13317" name="AutoShape 5"/>
            <p:cNvSpPr>
              <a:spLocks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8" name="Line 6"/>
            <p:cNvSpPr>
              <a:spLocks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19" name="Line 7"/>
            <p:cNvSpPr>
              <a:spLocks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321" name="AutoShape 9"/>
          <p:cNvSpPr>
            <a:spLocks noChangeAspect="1" noChangeArrowheads="1"/>
          </p:cNvSpPr>
          <p:nvPr/>
        </p:nvSpPr>
        <p:spPr bwMode="auto">
          <a:xfrm rot="6000000">
            <a:off x="2709863" y="1965325"/>
            <a:ext cx="2660650" cy="2720975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23" name="Group 11"/>
          <p:cNvGrpSpPr>
            <a:grpSpLocks/>
          </p:cNvGrpSpPr>
          <p:nvPr/>
        </p:nvGrpSpPr>
        <p:grpSpPr bwMode="auto">
          <a:xfrm rot="600000">
            <a:off x="3514725" y="5064125"/>
            <a:ext cx="701675" cy="498475"/>
            <a:chOff x="2870" y="3360"/>
            <a:chExt cx="346" cy="237"/>
          </a:xfrm>
        </p:grpSpPr>
        <p:sp>
          <p:nvSpPr>
            <p:cNvPr id="13324" name="Text Box 12"/>
            <p:cNvSpPr txBox="1">
              <a:spLocks noChangeArrowheads="1"/>
            </p:cNvSpPr>
            <p:nvPr/>
          </p:nvSpPr>
          <p:spPr bwMode="auto">
            <a:xfrm>
              <a:off x="2870" y="3360"/>
              <a:ext cx="223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13325" name="Text Box 13"/>
            <p:cNvSpPr txBox="1">
              <a:spLocks noChangeArrowheads="1"/>
            </p:cNvSpPr>
            <p:nvPr/>
          </p:nvSpPr>
          <p:spPr bwMode="auto">
            <a:xfrm>
              <a:off x="2928" y="3408"/>
              <a:ext cx="288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13329" name="Text Box 17"/>
          <p:cNvSpPr txBox="1">
            <a:spLocks noChangeArrowheads="1"/>
          </p:cNvSpPr>
          <p:nvPr/>
        </p:nvSpPr>
        <p:spPr bwMode="auto">
          <a:xfrm rot="600000">
            <a:off x="3822700" y="253047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 rot="600000">
            <a:off x="4114800" y="2767013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36" name="Text Box 24"/>
          <p:cNvSpPr txBox="1">
            <a:spLocks noChangeArrowheads="1"/>
          </p:cNvSpPr>
          <p:nvPr/>
        </p:nvSpPr>
        <p:spPr bwMode="auto">
          <a:xfrm>
            <a:off x="4365625" y="1531938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13337" name="AutoShape 25"/>
          <p:cNvSpPr>
            <a:spLocks noChangeArrowheads="1"/>
          </p:cNvSpPr>
          <p:nvPr/>
        </p:nvSpPr>
        <p:spPr bwMode="auto">
          <a:xfrm>
            <a:off x="4305300" y="174625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 flipH="1">
            <a:off x="3733800" y="1776413"/>
            <a:ext cx="60960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46" name="AutoShape 34"/>
          <p:cNvSpPr>
            <a:spLocks noChangeArrowheads="1"/>
          </p:cNvSpPr>
          <p:nvPr/>
        </p:nvSpPr>
        <p:spPr bwMode="auto">
          <a:xfrm>
            <a:off x="1143000" y="1900238"/>
            <a:ext cx="1204913" cy="10191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Wind</a:t>
            </a:r>
          </a:p>
        </p:txBody>
      </p:sp>
      <p:sp>
        <p:nvSpPr>
          <p:cNvPr id="13347" name="AutoShape 35"/>
          <p:cNvSpPr>
            <a:spLocks noChangeArrowheads="1"/>
          </p:cNvSpPr>
          <p:nvPr/>
        </p:nvSpPr>
        <p:spPr bwMode="auto">
          <a:xfrm flipH="1">
            <a:off x="5943600" y="3300413"/>
            <a:ext cx="1447800" cy="866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Water </a:t>
            </a:r>
          </a:p>
          <a:p>
            <a:pPr algn="ctr"/>
            <a:r>
              <a:rPr lang="en-US" sz="1600"/>
              <a:t>Resistance</a:t>
            </a:r>
          </a:p>
        </p:txBody>
      </p:sp>
      <p:sp>
        <p:nvSpPr>
          <p:cNvPr id="13348" name="Line 36"/>
          <p:cNvSpPr>
            <a:spLocks noChangeShapeType="1"/>
          </p:cNvSpPr>
          <p:nvPr/>
        </p:nvSpPr>
        <p:spPr bwMode="auto">
          <a:xfrm>
            <a:off x="2286000" y="2690813"/>
            <a:ext cx="3810000" cy="60960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58" name="Group 46"/>
          <p:cNvGrpSpPr>
            <a:grpSpLocks/>
          </p:cNvGrpSpPr>
          <p:nvPr/>
        </p:nvGrpSpPr>
        <p:grpSpPr bwMode="auto">
          <a:xfrm>
            <a:off x="3429000" y="2971800"/>
            <a:ext cx="685800" cy="606425"/>
            <a:chOff x="2160" y="1872"/>
            <a:chExt cx="432" cy="382"/>
          </a:xfrm>
        </p:grpSpPr>
        <p:sp>
          <p:nvSpPr>
            <p:cNvPr id="13356" name="Text Box 44"/>
            <p:cNvSpPr txBox="1">
              <a:spLocks noChangeArrowheads="1"/>
            </p:cNvSpPr>
            <p:nvPr/>
          </p:nvSpPr>
          <p:spPr bwMode="auto">
            <a:xfrm rot="600000">
              <a:off x="2160" y="2004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13357" name="Line 45"/>
            <p:cNvSpPr>
              <a:spLocks noChangeShapeType="1"/>
            </p:cNvSpPr>
            <p:nvPr/>
          </p:nvSpPr>
          <p:spPr bwMode="auto">
            <a:xfrm flipV="1">
              <a:off x="2352" y="187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4" name="Rectangle 4"/>
          <p:cNvSpPr>
            <a:spLocks noChangeArrowheads="1"/>
          </p:cNvSpPr>
          <p:nvPr/>
        </p:nvSpPr>
        <p:spPr bwMode="auto">
          <a:xfrm>
            <a:off x="-304800" y="6858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Arial" charset="0"/>
              </a:rPr>
              <a:t>Damage Stability Design Criteria</a:t>
            </a:r>
          </a:p>
        </p:txBody>
      </p:sp>
      <p:sp>
        <p:nvSpPr>
          <p:cNvPr id="189445" name="Rectangle 5"/>
          <p:cNvSpPr>
            <a:spLocks noChangeArrowheads="1"/>
          </p:cNvSpPr>
          <p:nvPr/>
        </p:nvSpPr>
        <p:spPr bwMode="auto">
          <a:xfrm>
            <a:off x="914400" y="2514600"/>
            <a:ext cx="76200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Guiding rules for vessel design.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Note that criteria used in static analysis will neglect the impact of dynamic forces such as wind and waves.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8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Damage Stability Design Criteria</a:t>
            </a:r>
          </a:p>
        </p:txBody>
      </p:sp>
      <p:sp>
        <p:nvSpPr>
          <p:cNvPr id="190469" name="Rectangle 5"/>
          <p:cNvSpPr>
            <a:spLocks noChangeArrowheads="1"/>
          </p:cNvSpPr>
          <p:nvPr/>
        </p:nvSpPr>
        <p:spPr bwMode="auto">
          <a:xfrm>
            <a:off x="2362200" y="1600200"/>
            <a:ext cx="432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b="1" u="sng">
                <a:latin typeface="Arial" charset="0"/>
              </a:rPr>
              <a:t>Three Main Criteria</a:t>
            </a:r>
            <a:endParaRPr lang="en-US" sz="3600"/>
          </a:p>
        </p:txBody>
      </p:sp>
      <p:sp>
        <p:nvSpPr>
          <p:cNvPr id="190470" name="Rectangle 6"/>
          <p:cNvSpPr>
            <a:spLocks noChangeArrowheads="1"/>
          </p:cNvSpPr>
          <p:nvPr/>
        </p:nvSpPr>
        <p:spPr bwMode="auto">
          <a:xfrm>
            <a:off x="1143000" y="2590800"/>
            <a:ext cx="6272213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“MARGIN LINE”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“LIST”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“EXTENT OF DAMAGE TO HULL”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3" name="Rectangle 5"/>
          <p:cNvSpPr>
            <a:spLocks noChangeArrowheads="1"/>
          </p:cNvSpPr>
          <p:nvPr/>
        </p:nvSpPr>
        <p:spPr bwMode="auto">
          <a:xfrm>
            <a:off x="990600" y="1905000"/>
            <a:ext cx="75438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/>
              <a:t>   </a:t>
            </a:r>
            <a:r>
              <a:rPr lang="en-US" sz="2800" b="1" u="sng">
                <a:latin typeface="Arial" charset="0"/>
              </a:rPr>
              <a:t>MARGIN LINE LIMIT</a:t>
            </a: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Highest permissible location of any damaged waterplane.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Must be at least 3 inches (0.075 m) below top of the bulkhead deck at the side.</a:t>
            </a:r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607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/>
              <a:t>   </a:t>
            </a:r>
            <a:r>
              <a:rPr lang="en-US" sz="2800" b="1" u="sng">
                <a:latin typeface="Arial" charset="0"/>
              </a:rPr>
              <a:t>LIST LIMIT</a:t>
            </a:r>
          </a:p>
          <a:p>
            <a:pPr algn="ctr"/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Heel by damage </a:t>
            </a:r>
            <a:r>
              <a:rPr lang="en-US" sz="2800" b="1">
                <a:latin typeface="Arial" charset="0"/>
                <a:sym typeface="Symbol" pitchFamily="18" charset="2"/>
              </a:rPr>
              <a:t></a:t>
            </a:r>
            <a:r>
              <a:rPr lang="en-US" sz="2800" b="1">
                <a:latin typeface="Arial" charset="0"/>
              </a:rPr>
              <a:t>  20 degrees.  </a:t>
            </a:r>
          </a:p>
          <a:p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Naval machinery to operate indefinitely at a 		permanent list </a:t>
            </a:r>
            <a:r>
              <a:rPr lang="en-US" sz="2800" b="1">
                <a:latin typeface="Arial" charset="0"/>
                <a:sym typeface="Symbol" pitchFamily="18" charset="2"/>
              </a:rPr>
              <a:t></a:t>
            </a:r>
            <a:r>
              <a:rPr lang="en-US" sz="2800" b="1">
                <a:latin typeface="Arial" charset="0"/>
              </a:rPr>
              <a:t> 15 degrees (most will function 	up to ~25 degrees for a few hours).  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Assumes personnel can continue damage control 	efforts effectively at a permanent list of 20 		degrees.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>
              <a:buFontTx/>
              <a:buChar char="•"/>
            </a:pPr>
            <a:r>
              <a:rPr lang="en-US" sz="2800" b="1">
                <a:latin typeface="Arial" charset="0"/>
              </a:rPr>
              <a:t>   Ship must possess adequate stability against 		weather to be towed when at 20 degree list.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40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521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   </a:t>
            </a:r>
            <a:r>
              <a:rPr lang="en-US" sz="2800" b="1" u="sng">
                <a:latin typeface="Arial" charset="0"/>
              </a:rPr>
              <a:t>EXTENT OF DAMAGE TO THE HULL LIMIT</a:t>
            </a:r>
            <a:endParaRPr lang="en-US" sz="2800" b="1">
              <a:latin typeface="Arial" charset="0"/>
            </a:endParaRPr>
          </a:p>
          <a:p>
            <a:endParaRPr lang="en-US" sz="2800" b="1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>
                <a:latin typeface="Arial" charset="0"/>
                <a:sym typeface="Symbol" pitchFamily="18" charset="2"/>
              </a:rPr>
              <a:t> </a:t>
            </a:r>
            <a:r>
              <a:rPr lang="en-US" sz="2800" b="1">
                <a:latin typeface="Arial" charset="0"/>
              </a:rPr>
              <a:t> 100 ft LOA:  must withstand flooding in one space.</a:t>
            </a:r>
          </a:p>
          <a:p>
            <a:pPr>
              <a:buFont typeface="Wingdings" pitchFamily="2" charset="2"/>
              <a:buChar char="Ø"/>
            </a:pPr>
            <a:endParaRPr lang="en-US" sz="2800" b="1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>
                <a:latin typeface="Arial" charset="0"/>
              </a:rPr>
              <a:t>100 - 300 ft LOA:  flooding in two adjacent compartments.</a:t>
            </a:r>
          </a:p>
          <a:p>
            <a:pPr>
              <a:buFont typeface="Wingdings" pitchFamily="2" charset="2"/>
              <a:buChar char="Ø"/>
            </a:pPr>
            <a:endParaRPr lang="en-US" sz="2800" b="1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>
                <a:latin typeface="Arial" charset="0"/>
              </a:rPr>
              <a:t>Warships, troop transports and hospital ships over 300 ft LOA: hull opening up to 15 % of Lpp.</a:t>
            </a:r>
          </a:p>
          <a:p>
            <a:pPr>
              <a:buFont typeface="Wingdings" pitchFamily="2" charset="2"/>
              <a:buChar char="Ø"/>
            </a:pPr>
            <a:endParaRPr lang="en-US" sz="2800" b="1">
              <a:latin typeface="Arial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2800" b="1">
                <a:latin typeface="Arial" charset="0"/>
              </a:rPr>
              <a:t>Others </a:t>
            </a:r>
            <a:r>
              <a:rPr lang="en-US" sz="2800" b="1">
                <a:latin typeface="Arial" charset="0"/>
                <a:sym typeface="Symbol" pitchFamily="18" charset="2"/>
              </a:rPr>
              <a:t></a:t>
            </a:r>
            <a:r>
              <a:rPr lang="en-US" sz="2800" b="1">
                <a:latin typeface="Arial" charset="0"/>
              </a:rPr>
              <a:t> 300 ft:  hull opening up to 12.5% of Lpp.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4" name="Rectangle 4"/>
          <p:cNvSpPr>
            <a:spLocks noChangeArrowheads="1"/>
          </p:cNvSpPr>
          <p:nvPr/>
        </p:nvSpPr>
        <p:spPr bwMode="auto">
          <a:xfrm>
            <a:off x="0" y="76200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b="1">
                <a:latin typeface="Arial" charset="0"/>
              </a:rPr>
              <a:t>Foundering and Plunging</a:t>
            </a:r>
          </a:p>
        </p:txBody>
      </p:sp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393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A vessel as result of “damage” or other events 	can be lost several ways: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Insufficient transverse stability.  It rolls over.</a:t>
            </a: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(Could be static or dynamic.)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Insufficient longitudinal stability.  “Plunging”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If insufficient buoyancy.  It sinks. “Foundering”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Problem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4582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400" b="1">
                <a:latin typeface="Arial" charset="0"/>
              </a:rPr>
              <a:t>    An FFG-7 with a draft of 13.5ft and a KG of 19ft on an even keel inport sails into the North Atlantic during Winter</a:t>
            </a:r>
            <a:r>
              <a:rPr lang="en-US" sz="2400">
                <a:latin typeface="Arial" charset="0"/>
              </a:rPr>
              <a:t>.  </a:t>
            </a: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While there, topside becomes coated with a 6in thick coating of ice of density of 55lb/ft³.  The topside area covered is 20,500ft² and has a Kg of 40ft. </a:t>
            </a:r>
          </a:p>
          <a:p>
            <a:pPr lvl="1">
              <a:lnSpc>
                <a:spcPct val="90000"/>
              </a:lnSpc>
            </a:pPr>
            <a:endParaRPr lang="en-US" sz="200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000">
                <a:latin typeface="Arial" charset="0"/>
              </a:rPr>
              <a:t>In this condition, a space heater in CIC shorts generating a fire which is only extinguished by completely filling the 97% permeable 40ft×40ft×10ft space with firefighting (sea) water.  The space is centered 45ft above the keel and 2.5ft port of centerline.</a:t>
            </a:r>
          </a:p>
          <a:p>
            <a:pPr>
              <a:lnSpc>
                <a:spcPct val="90000"/>
              </a:lnSpc>
            </a:pPr>
            <a:endParaRPr lang="en-US" sz="240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>
                <a:latin typeface="Arial" charset="0"/>
              </a:rPr>
              <a:t>    What is the Righting Moment for a 15° port list and how could the resulting problem have been prevented?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2286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4582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125000"/>
              </a:lnSpc>
            </a:pPr>
            <a:r>
              <a:rPr lang="en-US" sz="2000" dirty="0" err="1" smtClean="0">
                <a:latin typeface="Arial" charset="0"/>
              </a:rPr>
              <a:t>w</a:t>
            </a:r>
            <a:r>
              <a:rPr lang="en-US" sz="2000" baseline="-25000" dirty="0" err="1" smtClean="0">
                <a:latin typeface="Arial" charset="0"/>
              </a:rPr>
              <a:t>ice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l-GR" sz="2000" dirty="0" smtClean="0">
                <a:latin typeface="Times New Roman"/>
                <a:cs typeface="Times New Roman"/>
              </a:rPr>
              <a:t>ρ</a:t>
            </a:r>
            <a:r>
              <a:rPr lang="en-US" sz="2000" dirty="0" err="1" smtClean="0">
                <a:latin typeface="Arial" charset="0"/>
              </a:rPr>
              <a:t>gV</a:t>
            </a:r>
            <a:r>
              <a:rPr lang="en-US" sz="2000" dirty="0" smtClean="0">
                <a:latin typeface="Arial" charset="0"/>
              </a:rPr>
              <a:t>=55lb/ft³</a:t>
            </a:r>
            <a:r>
              <a:rPr lang="en-US" sz="2000" dirty="0">
                <a:latin typeface="Arial" charset="0"/>
              </a:rPr>
              <a:t>×.5ft×20,500ft²×1LT/2240lb =252LT(@Kg=40ft)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w</a:t>
            </a:r>
            <a:r>
              <a:rPr lang="en-US" sz="2000" baseline="-25000" dirty="0" err="1">
                <a:latin typeface="Arial" charset="0"/>
              </a:rPr>
              <a:t>ffwater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l-GR" sz="2000" dirty="0">
                <a:cs typeface="Times New Roman"/>
              </a:rPr>
              <a:t> ρ </a:t>
            </a:r>
            <a:r>
              <a:rPr lang="en-US" sz="2000" dirty="0" err="1" smtClean="0">
                <a:latin typeface="Arial" charset="0"/>
              </a:rPr>
              <a:t>gV</a:t>
            </a:r>
            <a:r>
              <a:rPr lang="en-US" sz="2000" dirty="0" smtClean="0">
                <a:latin typeface="Arial" charset="0"/>
              </a:rPr>
              <a:t>=64lb/ft³×40ft×40ft×10ft</a:t>
            </a:r>
            <a:r>
              <a:rPr lang="en-US" sz="2000" dirty="0">
                <a:latin typeface="Arial" charset="0"/>
              </a:rPr>
              <a:t>×.97×1LT/2240lb =443LT(@Kg=45ft)</a:t>
            </a: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 </a:t>
            </a:r>
            <a:r>
              <a:rPr lang="el-GR" sz="2000" dirty="0" smtClean="0">
                <a:latin typeface="Times New Roman"/>
                <a:cs typeface="Times New Roman"/>
              </a:rPr>
              <a:t>Δ</a:t>
            </a:r>
            <a:r>
              <a:rPr lang="en-US" sz="2000" dirty="0" smtClean="0">
                <a:latin typeface="Arial" charset="0"/>
              </a:rPr>
              <a:t>(Curves </a:t>
            </a:r>
            <a:r>
              <a:rPr lang="en-US" sz="2000" dirty="0">
                <a:latin typeface="Arial" charset="0"/>
              </a:rPr>
              <a:t>of Form[T=13.5ft])=100×30LT=3000LT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</a:t>
            </a:r>
            <a:r>
              <a:rPr lang="en-US" sz="2000" dirty="0" smtClean="0">
                <a:latin typeface="Arial" charset="0"/>
              </a:rPr>
              <a:t>KG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+Kg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-Kg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)/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f</a:t>
            </a:r>
            <a:endParaRPr lang="en-US" sz="2000" dirty="0">
              <a:latin typeface="Arial" charset="0"/>
            </a:endParaRP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=(19ft×3000LT+40ft×252LT+45ft×443LT) /(3000LT+252LT+443LT)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KG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=23.5ft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</a:t>
            </a:r>
            <a:r>
              <a:rPr lang="en-US" sz="2000" dirty="0" smtClean="0">
                <a:latin typeface="Arial" charset="0"/>
              </a:rPr>
              <a:t>TCG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+Tcg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a</a:t>
            </a:r>
            <a:r>
              <a:rPr lang="en-US" sz="2000" dirty="0" smtClean="0">
                <a:latin typeface="Arial" charset="0"/>
              </a:rPr>
              <a:t>-Tcg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w</a:t>
            </a:r>
            <a:r>
              <a:rPr lang="en-US" sz="2000" baseline="-25000" dirty="0" smtClean="0">
                <a:latin typeface="Arial" charset="0"/>
              </a:rPr>
              <a:t>r</a:t>
            </a:r>
            <a:r>
              <a:rPr lang="en-US" sz="2000" dirty="0" smtClean="0">
                <a:latin typeface="Arial" charset="0"/>
              </a:rPr>
              <a:t>)/</a:t>
            </a:r>
            <a:r>
              <a:rPr lang="el-GR" sz="2000" dirty="0">
                <a:cs typeface="Times New Roman"/>
              </a:rPr>
              <a:t> Δ </a:t>
            </a:r>
            <a:r>
              <a:rPr lang="en-US" sz="2000" baseline="-25000" dirty="0" smtClean="0">
                <a:latin typeface="Arial" charset="0"/>
              </a:rPr>
              <a:t>f</a:t>
            </a:r>
            <a:endParaRPr lang="en-US" sz="2000" dirty="0">
              <a:latin typeface="Arial" charset="0"/>
            </a:endParaRP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=(0ft×3000LT+0ft×252LT+(-)2.5ft×443LT) /(3695LT)</a:t>
            </a: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TCG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=(-)0.3ft</a:t>
            </a:r>
          </a:p>
          <a:p>
            <a:pPr>
              <a:lnSpc>
                <a:spcPct val="125000"/>
              </a:lnSpc>
            </a:pPr>
            <a:r>
              <a:rPr lang="en-US" sz="2000" dirty="0">
                <a:latin typeface="Arial" charset="0"/>
              </a:rPr>
              <a:t>G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Z</a:t>
            </a:r>
            <a:r>
              <a:rPr lang="en-US" sz="2000" baseline="-25000" dirty="0">
                <a:latin typeface="Arial" charset="0"/>
              </a:rPr>
              <a:t>0</a:t>
            </a:r>
            <a:r>
              <a:rPr lang="en-US" sz="2000" dirty="0">
                <a:latin typeface="Arial" charset="0"/>
              </a:rPr>
              <a:t>(Cross </a:t>
            </a:r>
            <a:r>
              <a:rPr lang="en-US" sz="2000" dirty="0" smtClean="0">
                <a:latin typeface="Arial" charset="0"/>
              </a:rPr>
              <a:t>Curves[</a:t>
            </a:r>
            <a:r>
              <a:rPr lang="el-GR" sz="2000" dirty="0">
                <a:cs typeface="Times New Roman"/>
              </a:rPr>
              <a:t>Δ </a:t>
            </a:r>
            <a:r>
              <a:rPr lang="en-US" sz="2000" dirty="0" smtClean="0">
                <a:latin typeface="Arial" charset="0"/>
              </a:rPr>
              <a:t>=</a:t>
            </a:r>
            <a:r>
              <a:rPr lang="en-US" sz="2000" dirty="0">
                <a:latin typeface="Arial" charset="0"/>
              </a:rPr>
              <a:t>3695LT</a:t>
            </a:r>
            <a:r>
              <a:rPr lang="en-US" sz="2000" dirty="0" smtClean="0">
                <a:latin typeface="Arial" charset="0"/>
              </a:rPr>
              <a:t>;</a:t>
            </a:r>
            <a:r>
              <a:rPr lang="el-GR" sz="2000" dirty="0">
                <a:cs typeface="Times New Roman"/>
              </a:rPr>
              <a:t> φ </a:t>
            </a:r>
            <a:r>
              <a:rPr lang="en-US" sz="2000" dirty="0" smtClean="0">
                <a:latin typeface="Arial" charset="0"/>
              </a:rPr>
              <a:t>=(-)</a:t>
            </a:r>
            <a:r>
              <a:rPr lang="en-US" sz="2000" dirty="0">
                <a:latin typeface="Arial" charset="0"/>
              </a:rPr>
              <a:t>15°])=(-)6ft</a:t>
            </a:r>
          </a:p>
          <a:p>
            <a:pPr>
              <a:lnSpc>
                <a:spcPct val="125000"/>
              </a:lnSpc>
            </a:pPr>
            <a:r>
              <a:rPr lang="en-US" sz="2000" dirty="0" err="1" smtClean="0">
                <a:latin typeface="Arial" charset="0"/>
              </a:rPr>
              <a:t>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Z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=G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Z</a:t>
            </a:r>
            <a:r>
              <a:rPr lang="en-US" sz="2000" baseline="-25000" dirty="0" smtClean="0">
                <a:latin typeface="Arial" charset="0"/>
              </a:rPr>
              <a:t>0</a:t>
            </a:r>
            <a:r>
              <a:rPr lang="en-US" sz="2000" dirty="0" smtClean="0">
                <a:latin typeface="Arial" charset="0"/>
              </a:rPr>
              <a:t>-KG</a:t>
            </a:r>
            <a:r>
              <a:rPr lang="en-US" sz="2000" baseline="-25000" dirty="0" smtClean="0">
                <a:latin typeface="Arial" charset="0"/>
              </a:rPr>
              <a:t>f</a:t>
            </a:r>
            <a:r>
              <a:rPr lang="en-US" sz="2000" dirty="0" smtClean="0">
                <a:latin typeface="Arial" charset="0"/>
              </a:rPr>
              <a:t>sin</a:t>
            </a:r>
            <a:r>
              <a:rPr lang="el-GR" sz="2000" dirty="0" smtClean="0">
                <a:latin typeface="Times New Roman"/>
                <a:cs typeface="Times New Roman"/>
              </a:rPr>
              <a:t>φ</a:t>
            </a:r>
            <a:r>
              <a:rPr lang="en-US" sz="2000" dirty="0" smtClean="0">
                <a:latin typeface="Arial" charset="0"/>
              </a:rPr>
              <a:t>-</a:t>
            </a:r>
            <a:r>
              <a:rPr lang="en-US" sz="2000" dirty="0" err="1" smtClean="0">
                <a:latin typeface="Arial" charset="0"/>
              </a:rPr>
              <a:t>TCG</a:t>
            </a:r>
            <a:r>
              <a:rPr lang="en-US" sz="2000" baseline="-25000" dirty="0" err="1" smtClean="0">
                <a:latin typeface="Arial" charset="0"/>
              </a:rPr>
              <a:t>f</a:t>
            </a:r>
            <a:r>
              <a:rPr lang="en-US" sz="2000" dirty="0" err="1" smtClean="0">
                <a:latin typeface="Arial" charset="0"/>
              </a:rPr>
              <a:t>cosF</a:t>
            </a:r>
            <a:endParaRPr lang="en-US" sz="2000" dirty="0">
              <a:latin typeface="Arial" charset="0"/>
            </a:endParaRPr>
          </a:p>
          <a:p>
            <a:pPr>
              <a:lnSpc>
                <a:spcPct val="125000"/>
              </a:lnSpc>
            </a:pPr>
            <a:r>
              <a:rPr lang="en-US" sz="2000" dirty="0" err="1">
                <a:latin typeface="Arial" charset="0"/>
              </a:rPr>
              <a:t>G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 err="1">
                <a:latin typeface="Arial" charset="0"/>
              </a:rPr>
              <a:t>Z</a:t>
            </a:r>
            <a:r>
              <a:rPr lang="en-US" sz="2000" baseline="-25000" dirty="0" err="1">
                <a:latin typeface="Arial" charset="0"/>
              </a:rPr>
              <a:t>f</a:t>
            </a:r>
            <a:r>
              <a:rPr lang="en-US" sz="2000" dirty="0">
                <a:latin typeface="Arial" charset="0"/>
              </a:rPr>
              <a:t>=(-)6ft-23.5ft×sin(-15°)-(-.3ft)×</a:t>
            </a:r>
            <a:r>
              <a:rPr lang="en-US" sz="2000" dirty="0" err="1">
                <a:latin typeface="Arial" charset="0"/>
              </a:rPr>
              <a:t>cos</a:t>
            </a:r>
            <a:r>
              <a:rPr lang="en-US" sz="2000" dirty="0">
                <a:latin typeface="Arial" charset="0"/>
              </a:rPr>
              <a:t>(-15°)=(+).372ft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Example Answer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4114800"/>
          </a:xfrm>
          <a:noFill/>
          <a:ln/>
        </p:spPr>
        <p:txBody>
          <a:bodyPr lIns="90488" tIns="44450" rIns="90488" bIns="44450"/>
          <a:lstStyle/>
          <a:p>
            <a:r>
              <a:rPr lang="en-US" sz="2400" dirty="0">
                <a:latin typeface="Arial" charset="0"/>
              </a:rPr>
              <a:t>R.M</a:t>
            </a:r>
            <a:r>
              <a:rPr lang="en-US" sz="2400" dirty="0" smtClean="0">
                <a:latin typeface="Arial" charset="0"/>
              </a:rPr>
              <a:t>.=</a:t>
            </a:r>
            <a:r>
              <a:rPr lang="el-GR" sz="2400" dirty="0" smtClean="0">
                <a:latin typeface="Times New Roman"/>
                <a:cs typeface="Times New Roman"/>
              </a:rPr>
              <a:t>Δ</a:t>
            </a:r>
            <a:r>
              <a:rPr lang="en-US" sz="2400" dirty="0" smtClean="0">
                <a:latin typeface="Arial" charset="0"/>
              </a:rPr>
              <a:t>×</a:t>
            </a:r>
            <a:r>
              <a:rPr lang="en-US" sz="2400" dirty="0" err="1" smtClean="0">
                <a:latin typeface="Arial" charset="0"/>
              </a:rPr>
              <a:t>G</a:t>
            </a:r>
            <a:r>
              <a:rPr lang="en-US" sz="2400" baseline="-25000" dirty="0" err="1" smtClean="0">
                <a:latin typeface="Arial" charset="0"/>
              </a:rPr>
              <a:t>f</a:t>
            </a:r>
            <a:r>
              <a:rPr lang="en-US" sz="2400" dirty="0" err="1" smtClean="0">
                <a:latin typeface="Arial" charset="0"/>
              </a:rPr>
              <a:t>Z</a:t>
            </a:r>
            <a:r>
              <a:rPr lang="en-US" sz="2400" baseline="-25000" dirty="0" err="1" smtClean="0">
                <a:latin typeface="Arial" charset="0"/>
              </a:rPr>
              <a:t>f</a:t>
            </a:r>
            <a:r>
              <a:rPr lang="en-US" sz="2400" dirty="0" smtClean="0">
                <a:latin typeface="Arial" charset="0"/>
              </a:rPr>
              <a:t>=3695LT×0.372ft</a:t>
            </a:r>
            <a:r>
              <a:rPr lang="en-US" sz="2400" dirty="0">
                <a:latin typeface="Arial" charset="0"/>
              </a:rPr>
              <a:t>=(+)1375ft-LT to port for a port list: The ship capsizes!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 err="1">
                <a:latin typeface="Arial" charset="0"/>
              </a:rPr>
              <a:t>KM</a:t>
            </a:r>
            <a:r>
              <a:rPr lang="en-US" sz="2400" baseline="-25000" dirty="0" err="1">
                <a:latin typeface="Arial" charset="0"/>
              </a:rPr>
              <a:t>t</a:t>
            </a:r>
            <a:r>
              <a:rPr lang="en-US" sz="2400" dirty="0">
                <a:latin typeface="Arial" charset="0"/>
              </a:rPr>
              <a:t>(Curves of </a:t>
            </a:r>
            <a:r>
              <a:rPr lang="en-US" sz="2400" dirty="0" smtClean="0">
                <a:latin typeface="Arial" charset="0"/>
              </a:rPr>
              <a:t>Form[</a:t>
            </a:r>
            <a:r>
              <a:rPr lang="el-GR" sz="2400" dirty="0" smtClean="0">
                <a:latin typeface="Times New Roman"/>
                <a:cs typeface="Times New Roman"/>
              </a:rPr>
              <a:t>Δ</a:t>
            </a:r>
            <a:r>
              <a:rPr lang="en-US" sz="2400" dirty="0" smtClean="0">
                <a:latin typeface="Arial" charset="0"/>
              </a:rPr>
              <a:t>=3695LT;T=15.25ft</a:t>
            </a:r>
            <a:r>
              <a:rPr lang="en-US" sz="2400" dirty="0">
                <a:latin typeface="Arial" charset="0"/>
              </a:rPr>
              <a:t>])=112*.2ft=22.4ft</a:t>
            </a:r>
            <a:br>
              <a:rPr lang="en-US" sz="2400" dirty="0">
                <a:latin typeface="Arial" charset="0"/>
              </a:rPr>
            </a:br>
            <a:r>
              <a:rPr lang="en-US" sz="2400" dirty="0">
                <a:latin typeface="Arial" charset="0"/>
              </a:rPr>
              <a:t>(</a:t>
            </a:r>
            <a:r>
              <a:rPr lang="en-US" sz="2400" dirty="0" err="1">
                <a:latin typeface="Arial" charset="0"/>
              </a:rPr>
              <a:t>GM</a:t>
            </a:r>
            <a:r>
              <a:rPr lang="en-US" sz="2400" baseline="-25000" dirty="0" err="1">
                <a:latin typeface="Arial" charset="0"/>
              </a:rPr>
              <a:t>t</a:t>
            </a:r>
            <a:r>
              <a:rPr lang="en-US" sz="2400" dirty="0">
                <a:latin typeface="Arial" charset="0"/>
              </a:rPr>
              <a:t>=</a:t>
            </a:r>
            <a:r>
              <a:rPr lang="en-US" sz="2400" dirty="0" err="1">
                <a:latin typeface="Arial" charset="0"/>
              </a:rPr>
              <a:t>KM</a:t>
            </a:r>
            <a:r>
              <a:rPr lang="en-US" sz="2400" baseline="-25000" dirty="0" err="1">
                <a:latin typeface="Arial" charset="0"/>
              </a:rPr>
              <a:t>t</a:t>
            </a:r>
            <a:r>
              <a:rPr lang="en-US" sz="2400" dirty="0" err="1">
                <a:latin typeface="Arial" charset="0"/>
              </a:rPr>
              <a:t>-KG</a:t>
            </a:r>
            <a:r>
              <a:rPr lang="en-US" sz="2400" baseline="-25000" dirty="0" err="1">
                <a:latin typeface="Arial" charset="0"/>
              </a:rPr>
              <a:t>f</a:t>
            </a:r>
            <a:r>
              <a:rPr lang="en-US" sz="2400" dirty="0">
                <a:latin typeface="Arial" charset="0"/>
              </a:rPr>
              <a:t>=22.4ft-23.5ft=(-)1.1ft; Stable?)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Center of Gravity is above </a:t>
            </a:r>
            <a:r>
              <a:rPr lang="en-US" sz="2400" dirty="0" err="1">
                <a:latin typeface="Arial" charset="0"/>
              </a:rPr>
              <a:t>Metacenter</a:t>
            </a:r>
            <a:r>
              <a:rPr lang="en-US" sz="2400" dirty="0">
                <a:latin typeface="Arial" charset="0"/>
              </a:rPr>
              <a:t>; ship rolls to port due to offset of flooded compartment and capsizes.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>
                <a:latin typeface="Arial" charset="0"/>
              </a:rPr>
              <a:t>Prevent by keeping topside clear of ice and dewatering fire spaces as soon as possible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8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4.8 Free Surface Correction </a:t>
            </a:r>
          </a:p>
          <a:p>
            <a:pPr algn="ctr"/>
            <a:r>
              <a:rPr lang="en-US" sz="3200" b="1">
                <a:latin typeface="Arial" charset="0"/>
              </a:rPr>
              <a:t>(Small Angles of Heel)</a:t>
            </a:r>
            <a:endParaRPr lang="en-US" sz="2800" b="1">
              <a:latin typeface="Arial" charset="0"/>
            </a:endParaRP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0" y="142875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Free Surface - A “fluid” that moves freely.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Fluid Shift is a weight and causes the CG to shift 	in both the vertical and horizontal directions.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Vertical shift is small for small angles and is 	usually ignored.</a:t>
            </a:r>
          </a:p>
          <a:p>
            <a:pPr lvl="1">
              <a:buFontTx/>
              <a:buChar char="–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–"/>
            </a:pPr>
            <a:r>
              <a:rPr lang="en-US" sz="2800" b="1">
                <a:latin typeface="Arial" charset="0"/>
              </a:rPr>
              <a:t>   Horizontal shift always causes a reduction in 	the righting arm (GZ).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3"/>
          <p:cNvSpPr>
            <a:spLocks noChangeAspect="1" noChangeShapeType="1"/>
          </p:cNvSpPr>
          <p:nvPr/>
        </p:nvSpPr>
        <p:spPr bwMode="auto">
          <a:xfrm>
            <a:off x="1447800" y="2986088"/>
            <a:ext cx="5867400" cy="1587"/>
          </a:xfrm>
          <a:prstGeom prst="line">
            <a:avLst/>
          </a:prstGeom>
          <a:noFill/>
          <a:ln w="9525" cap="rnd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2" name="Line 4"/>
          <p:cNvSpPr>
            <a:spLocks noChangeAspect="1" noChangeShapeType="1"/>
          </p:cNvSpPr>
          <p:nvPr/>
        </p:nvSpPr>
        <p:spPr bwMode="auto">
          <a:xfrm>
            <a:off x="4343400" y="709613"/>
            <a:ext cx="1588" cy="4333875"/>
          </a:xfrm>
          <a:prstGeom prst="line">
            <a:avLst/>
          </a:prstGeom>
          <a:noFill/>
          <a:ln w="9525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7086600" y="2859088"/>
            <a:ext cx="304800" cy="381000"/>
            <a:chOff x="4656" y="1680"/>
            <a:chExt cx="192" cy="240"/>
          </a:xfrm>
        </p:grpSpPr>
        <p:sp>
          <p:nvSpPr>
            <p:cNvPr id="2054" name="AutoShape 6"/>
            <p:cNvSpPr>
              <a:spLocks noChangeArrowheads="1"/>
            </p:cNvSpPr>
            <p:nvPr/>
          </p:nvSpPr>
          <p:spPr bwMode="auto">
            <a:xfrm rot="10800000">
              <a:off x="4656" y="1680"/>
              <a:ext cx="144" cy="96"/>
            </a:xfrm>
            <a:prstGeom prst="triangle">
              <a:avLst>
                <a:gd name="adj" fmla="val 50000"/>
              </a:avLst>
            </a:prstGeom>
            <a:solidFill>
              <a:schemeClr val="accent2"/>
            </a:solidFill>
            <a:ln w="9525">
              <a:solidFill>
                <a:schemeClr val="accent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4656" y="1824"/>
              <a:ext cx="192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4704" y="1872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7" name="Line 9"/>
            <p:cNvSpPr>
              <a:spLocks noChangeShapeType="1"/>
            </p:cNvSpPr>
            <p:nvPr/>
          </p:nvSpPr>
          <p:spPr bwMode="auto">
            <a:xfrm>
              <a:off x="4704" y="1920"/>
              <a:ext cx="9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58" name="AutoShape 10"/>
          <p:cNvSpPr>
            <a:spLocks noChangeAspect="1" noChangeArrowheads="1"/>
          </p:cNvSpPr>
          <p:nvPr/>
        </p:nvSpPr>
        <p:spPr bwMode="auto">
          <a:xfrm rot="6000000">
            <a:off x="2709863" y="1965325"/>
            <a:ext cx="2660650" cy="2720975"/>
          </a:xfrm>
          <a:prstGeom prst="flowChartDelay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59" name="Group 11"/>
          <p:cNvGrpSpPr>
            <a:grpSpLocks/>
          </p:cNvGrpSpPr>
          <p:nvPr/>
        </p:nvGrpSpPr>
        <p:grpSpPr bwMode="auto">
          <a:xfrm rot="600000">
            <a:off x="3514725" y="5064125"/>
            <a:ext cx="701675" cy="498475"/>
            <a:chOff x="2870" y="3360"/>
            <a:chExt cx="346" cy="237"/>
          </a:xfrm>
        </p:grpSpPr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2870" y="3360"/>
              <a:ext cx="223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C</a:t>
              </a: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2928" y="3408"/>
              <a:ext cx="288" cy="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b="1"/>
                <a:t>L</a:t>
              </a:r>
            </a:p>
          </p:txBody>
        </p:sp>
      </p:grpSp>
      <p:sp>
        <p:nvSpPr>
          <p:cNvPr id="2062" name="Text Box 14"/>
          <p:cNvSpPr txBox="1">
            <a:spLocks noChangeArrowheads="1"/>
          </p:cNvSpPr>
          <p:nvPr/>
        </p:nvSpPr>
        <p:spPr bwMode="auto">
          <a:xfrm rot="600000">
            <a:off x="3822700" y="2530475"/>
            <a:ext cx="368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G</a:t>
            </a:r>
          </a:p>
        </p:txBody>
      </p:sp>
      <p:sp>
        <p:nvSpPr>
          <p:cNvPr id="2063" name="AutoShape 15"/>
          <p:cNvSpPr>
            <a:spLocks noChangeArrowheads="1"/>
          </p:cNvSpPr>
          <p:nvPr/>
        </p:nvSpPr>
        <p:spPr bwMode="auto">
          <a:xfrm rot="600000">
            <a:off x="4114800" y="2767013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365625" y="1531938"/>
            <a:ext cx="511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</a:t>
            </a:r>
            <a:r>
              <a:rPr lang="en-US" baseline="-25000"/>
              <a:t>T</a:t>
            </a:r>
            <a:endParaRPr lang="en-US"/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4305300" y="1746250"/>
            <a:ext cx="76200" cy="762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3733800" y="1776413"/>
            <a:ext cx="609600" cy="3276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70" name="Group 22"/>
          <p:cNvGrpSpPr>
            <a:grpSpLocks/>
          </p:cNvGrpSpPr>
          <p:nvPr/>
        </p:nvGrpSpPr>
        <p:grpSpPr bwMode="auto">
          <a:xfrm>
            <a:off x="4343400" y="3513138"/>
            <a:ext cx="433388" cy="396875"/>
            <a:chOff x="2843" y="2666"/>
            <a:chExt cx="273" cy="250"/>
          </a:xfrm>
        </p:grpSpPr>
        <p:sp>
          <p:nvSpPr>
            <p:cNvPr id="2071" name="Text Box 23"/>
            <p:cNvSpPr txBox="1">
              <a:spLocks noChangeArrowheads="1"/>
            </p:cNvSpPr>
            <p:nvPr/>
          </p:nvSpPr>
          <p:spPr bwMode="auto">
            <a:xfrm>
              <a:off x="2893" y="2666"/>
              <a:ext cx="2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2072" name="AutoShape 24"/>
            <p:cNvSpPr>
              <a:spLocks noChangeArrowheads="1"/>
            </p:cNvSpPr>
            <p:nvPr/>
          </p:nvSpPr>
          <p:spPr bwMode="auto">
            <a:xfrm>
              <a:off x="2843" y="2743"/>
              <a:ext cx="48" cy="48"/>
            </a:xfrm>
            <a:prstGeom prst="flowChartConnector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73" name="AutoShape 25"/>
          <p:cNvSpPr>
            <a:spLocks noChangeArrowheads="1"/>
          </p:cNvSpPr>
          <p:nvPr/>
        </p:nvSpPr>
        <p:spPr bwMode="auto">
          <a:xfrm>
            <a:off x="1143000" y="1900238"/>
            <a:ext cx="1204913" cy="10191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/>
              <a:t>Wind</a:t>
            </a:r>
          </a:p>
        </p:txBody>
      </p:sp>
      <p:sp>
        <p:nvSpPr>
          <p:cNvPr id="2074" name="AutoShape 26"/>
          <p:cNvSpPr>
            <a:spLocks noChangeArrowheads="1"/>
          </p:cNvSpPr>
          <p:nvPr/>
        </p:nvSpPr>
        <p:spPr bwMode="auto">
          <a:xfrm flipH="1">
            <a:off x="5943600" y="3300413"/>
            <a:ext cx="1447800" cy="866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/>
              <a:t>Water </a:t>
            </a:r>
          </a:p>
          <a:p>
            <a:pPr algn="ctr"/>
            <a:r>
              <a:rPr lang="en-US" sz="1600"/>
              <a:t>Resistance</a:t>
            </a:r>
          </a:p>
        </p:txBody>
      </p:sp>
      <p:sp>
        <p:nvSpPr>
          <p:cNvPr id="2075" name="Line 27"/>
          <p:cNvSpPr>
            <a:spLocks noChangeShapeType="1"/>
          </p:cNvSpPr>
          <p:nvPr/>
        </p:nvSpPr>
        <p:spPr bwMode="auto">
          <a:xfrm>
            <a:off x="2286000" y="2690813"/>
            <a:ext cx="3810000" cy="609600"/>
          </a:xfrm>
          <a:prstGeom prst="line">
            <a:avLst/>
          </a:prstGeom>
          <a:noFill/>
          <a:ln w="9525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6" name="AutoShape 28"/>
          <p:cNvSpPr>
            <a:spLocks noChangeArrowheads="1"/>
          </p:cNvSpPr>
          <p:nvPr/>
        </p:nvSpPr>
        <p:spPr bwMode="auto">
          <a:xfrm rot="5400000">
            <a:off x="3848100" y="2576513"/>
            <a:ext cx="527050" cy="755650"/>
          </a:xfrm>
          <a:custGeom>
            <a:avLst/>
            <a:gdLst>
              <a:gd name="G0" fmla="+- -93824 0 0"/>
              <a:gd name="G1" fmla="+- -11796480 0 0"/>
              <a:gd name="G2" fmla="+- -93824 0 -11796480"/>
              <a:gd name="G3" fmla="+- 10800 0 0"/>
              <a:gd name="G4" fmla="+- 0 0 -93824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9125 0 0"/>
              <a:gd name="G9" fmla="+- 0 0 -11796480"/>
              <a:gd name="G10" fmla="+- 9125 0 2700"/>
              <a:gd name="G11" fmla="cos G10 -93824"/>
              <a:gd name="G12" fmla="sin G10 -93824"/>
              <a:gd name="G13" fmla="cos 13500 -93824"/>
              <a:gd name="G14" fmla="sin 13500 -93824"/>
              <a:gd name="G15" fmla="+- G11 10800 0"/>
              <a:gd name="G16" fmla="+- G12 10800 0"/>
              <a:gd name="G17" fmla="+- G13 10800 0"/>
              <a:gd name="G18" fmla="+- G14 10800 0"/>
              <a:gd name="G19" fmla="*/ 9125 1 2"/>
              <a:gd name="G20" fmla="+- G19 5400 0"/>
              <a:gd name="G21" fmla="cos G20 -93824"/>
              <a:gd name="G22" fmla="sin G20 -93824"/>
              <a:gd name="G23" fmla="+- G21 10800 0"/>
              <a:gd name="G24" fmla="+- G12 G23 G22"/>
              <a:gd name="G25" fmla="+- G22 G23 G11"/>
              <a:gd name="G26" fmla="cos 10800 -93824"/>
              <a:gd name="G27" fmla="sin 10800 -93824"/>
              <a:gd name="G28" fmla="cos 9125 -93824"/>
              <a:gd name="G29" fmla="sin 9125 -93824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-11796480"/>
              <a:gd name="G36" fmla="sin G34 -11796480"/>
              <a:gd name="G37" fmla="+/ -11796480 -93824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9125 G39"/>
              <a:gd name="G43" fmla="sin 9125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10665 w 21600"/>
              <a:gd name="T5" fmla="*/ 0 h 21600"/>
              <a:gd name="T6" fmla="*/ 837 w 21600"/>
              <a:gd name="T7" fmla="*/ 10800 h 21600"/>
              <a:gd name="T8" fmla="*/ 10686 w 21600"/>
              <a:gd name="T9" fmla="*/ 1675 h 21600"/>
              <a:gd name="T10" fmla="*/ 24295 w 21600"/>
              <a:gd name="T11" fmla="*/ 10462 h 21600"/>
              <a:gd name="T12" fmla="*/ 20847 w 21600"/>
              <a:gd name="T13" fmla="*/ 14088 h 21600"/>
              <a:gd name="T14" fmla="*/ 17222 w 21600"/>
              <a:gd name="T15" fmla="*/ 10639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9922" y="10572"/>
                </a:moveTo>
                <a:cubicBezTo>
                  <a:pt x="19798" y="5622"/>
                  <a:pt x="15750" y="1675"/>
                  <a:pt x="10800" y="1675"/>
                </a:cubicBezTo>
                <a:cubicBezTo>
                  <a:pt x="5760" y="1675"/>
                  <a:pt x="1675" y="5760"/>
                  <a:pt x="1675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659" y="0"/>
                  <a:pt x="21450" y="4672"/>
                  <a:pt x="21596" y="10530"/>
                </a:cubicBezTo>
                <a:lnTo>
                  <a:pt x="24295" y="10462"/>
                </a:lnTo>
                <a:lnTo>
                  <a:pt x="20847" y="14088"/>
                </a:lnTo>
                <a:lnTo>
                  <a:pt x="17222" y="10639"/>
                </a:lnTo>
                <a:lnTo>
                  <a:pt x="19922" y="10572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136525" y="11113"/>
            <a:ext cx="88852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The ship reacts to this external moment couple by pivoting about F, causing a</a:t>
            </a:r>
          </a:p>
          <a:p>
            <a:r>
              <a:rPr lang="en-US">
                <a:latin typeface="Arial" charset="0"/>
              </a:rPr>
              <a:t>shift in the center of buoyancy.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114300" y="5486400"/>
            <a:ext cx="9029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The center of buoyancy will shift because the submerged volume will change.</a:t>
            </a:r>
            <a:r>
              <a:rPr lang="en-US"/>
              <a:t>  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441325" y="6019800"/>
            <a:ext cx="8553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>
                <a:solidFill>
                  <a:schemeClr val="accent2"/>
                </a:solidFill>
              </a:rPr>
              <a:t>Note that there is no change in weight or it’s distribution so there is NO change </a:t>
            </a:r>
          </a:p>
          <a:p>
            <a:r>
              <a:rPr lang="en-US" b="1" i="1">
                <a:solidFill>
                  <a:schemeClr val="accent2"/>
                </a:solidFill>
              </a:rPr>
              <a:t>in the location of G!</a:t>
            </a:r>
          </a:p>
        </p:txBody>
      </p:sp>
      <p:grpSp>
        <p:nvGrpSpPr>
          <p:cNvPr id="2080" name="Group 32"/>
          <p:cNvGrpSpPr>
            <a:grpSpLocks/>
          </p:cNvGrpSpPr>
          <p:nvPr/>
        </p:nvGrpSpPr>
        <p:grpSpPr bwMode="auto">
          <a:xfrm>
            <a:off x="3429000" y="2971800"/>
            <a:ext cx="685800" cy="606425"/>
            <a:chOff x="2160" y="1872"/>
            <a:chExt cx="432" cy="382"/>
          </a:xfrm>
        </p:grpSpPr>
        <p:sp>
          <p:nvSpPr>
            <p:cNvPr id="2081" name="Text Box 33"/>
            <p:cNvSpPr txBox="1">
              <a:spLocks noChangeArrowheads="1"/>
            </p:cNvSpPr>
            <p:nvPr/>
          </p:nvSpPr>
          <p:spPr bwMode="auto">
            <a:xfrm rot="600000">
              <a:off x="2160" y="2004"/>
              <a:ext cx="20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/>
                <a:t>F</a:t>
              </a:r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 flipV="1">
              <a:off x="2352" y="1872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Free Surface Correction</a:t>
            </a:r>
            <a:endParaRPr lang="en-US" sz="2800" b="1">
              <a:latin typeface="Arial" charset="0"/>
            </a:endParaRPr>
          </a:p>
        </p:txBody>
      </p:sp>
      <p:sp>
        <p:nvSpPr>
          <p:cNvPr id="196613" name="Rectangle 5"/>
          <p:cNvSpPr>
            <a:spLocks noChangeArrowheads="1"/>
          </p:cNvSpPr>
          <p:nvPr/>
        </p:nvSpPr>
        <p:spPr bwMode="auto">
          <a:xfrm>
            <a:off x="0" y="1214438"/>
            <a:ext cx="9144000" cy="564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u="sng">
                <a:latin typeface="Arial" charset="0"/>
              </a:rPr>
              <a:t>Free Surface Correction (FSC)</a:t>
            </a:r>
            <a:r>
              <a:rPr lang="en-US" sz="2800" b="1">
                <a:latin typeface="Arial" charset="0"/>
              </a:rPr>
              <a:t> </a:t>
            </a:r>
          </a:p>
          <a:p>
            <a:r>
              <a:rPr lang="en-US" sz="2800">
                <a:latin typeface="Arial" charset="0"/>
              </a:rPr>
              <a:t>	The distance the 	center of gravity would have to rise to cause a reduction in the righting arm equivalent to that 	caused by the actual transverse shift</a:t>
            </a:r>
            <a:r>
              <a:rPr lang="en-US" sz="2800" b="1">
                <a:latin typeface="Arial" charset="0"/>
              </a:rPr>
              <a:t>.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r>
              <a:rPr lang="en-US" sz="2800" b="1" u="sng">
                <a:latin typeface="Arial" charset="0"/>
              </a:rPr>
              <a:t>"Virtual" center of gravity (G</a:t>
            </a:r>
            <a:r>
              <a:rPr lang="en-US" sz="2800" b="1" u="sng" baseline="-25000">
                <a:latin typeface="Arial" charset="0"/>
              </a:rPr>
              <a:t>v</a:t>
            </a:r>
            <a:r>
              <a:rPr lang="en-US" sz="2800" b="1">
                <a:latin typeface="Arial" charset="0"/>
              </a:rPr>
              <a:t>)  </a:t>
            </a:r>
          </a:p>
          <a:p>
            <a:r>
              <a:rPr lang="en-US" sz="2800">
                <a:latin typeface="Arial" charset="0"/>
              </a:rPr>
              <a:t>	The effective position of this new VCG.</a:t>
            </a: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 b="1" u="sng">
                <a:latin typeface="Arial" charset="0"/>
              </a:rPr>
              <a:t>Effective Metacentric Height (GM</a:t>
            </a:r>
            <a:r>
              <a:rPr lang="en-US" sz="2800" b="1" u="sng" baseline="-25000">
                <a:latin typeface="Arial" charset="0"/>
              </a:rPr>
              <a:t>eff</a:t>
            </a:r>
            <a:r>
              <a:rPr lang="en-US" sz="2800" b="1" u="sng">
                <a:latin typeface="Arial" charset="0"/>
              </a:rPr>
              <a:t>)</a:t>
            </a:r>
            <a:r>
              <a:rPr lang="en-US" sz="2800" b="1">
                <a:latin typeface="Arial" charset="0"/>
              </a:rPr>
              <a:t>  </a:t>
            </a:r>
          </a:p>
          <a:p>
            <a:r>
              <a:rPr lang="en-US" sz="2800">
                <a:latin typeface="Arial" charset="0"/>
              </a:rPr>
              <a:t>	The distance from the virtual center of gravity (G</a:t>
            </a:r>
            <a:r>
              <a:rPr lang="en-US" sz="2800" baseline="-25000">
                <a:latin typeface="Arial" charset="0"/>
              </a:rPr>
              <a:t>v</a:t>
            </a:r>
            <a:r>
              <a:rPr lang="en-US" sz="2800">
                <a:latin typeface="Arial" charset="0"/>
              </a:rPr>
              <a:t>) 	to the metacenter.</a:t>
            </a:r>
          </a:p>
          <a:p>
            <a:pPr>
              <a:buFontTx/>
              <a:buChar char="•"/>
            </a:pPr>
            <a:endParaRPr lang="en-US" sz="2800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Note: Dynamic effects are neglected.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Free Surface Effect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pPr>
              <a:buFontTx/>
              <a:buNone/>
            </a:pPr>
            <a:r>
              <a:rPr lang="en-US">
                <a:latin typeface="Arial" charset="0"/>
              </a:rPr>
              <a:t>Static effects for small angles</a:t>
            </a:r>
            <a:r>
              <a:rPr lang="en-US"/>
              <a:t> (</a:t>
            </a:r>
            <a:r>
              <a:rPr lang="en-US">
                <a:latin typeface="Symbol" pitchFamily="18" charset="2"/>
              </a:rPr>
              <a:t>F</a:t>
            </a:r>
            <a:r>
              <a:rPr lang="en-US">
                <a:latin typeface="Arial" charset="0"/>
              </a:rPr>
              <a:t>&lt;=7°)</a:t>
            </a:r>
          </a:p>
          <a:p>
            <a:pPr lvl="1"/>
            <a:r>
              <a:rPr lang="en-US">
                <a:latin typeface="Arial" charset="0"/>
              </a:rPr>
              <a:t>Effective “g” for tank is above tank g analogous to relationship between M and B </a:t>
            </a:r>
          </a:p>
        </p:txBody>
      </p:sp>
      <p:sp>
        <p:nvSpPr>
          <p:cNvPr id="290821" name="Line 5"/>
          <p:cNvSpPr>
            <a:spLocks noChangeShapeType="1"/>
          </p:cNvSpPr>
          <p:nvPr/>
        </p:nvSpPr>
        <p:spPr bwMode="auto">
          <a:xfrm flipH="1">
            <a:off x="1822450" y="4129088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2" name="Line 6"/>
          <p:cNvSpPr>
            <a:spLocks noChangeShapeType="1"/>
          </p:cNvSpPr>
          <p:nvPr/>
        </p:nvSpPr>
        <p:spPr bwMode="auto">
          <a:xfrm flipH="1">
            <a:off x="2736850" y="4510088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3" name="Line 7"/>
          <p:cNvSpPr>
            <a:spLocks noChangeShapeType="1"/>
          </p:cNvSpPr>
          <p:nvPr/>
        </p:nvSpPr>
        <p:spPr bwMode="auto">
          <a:xfrm flipH="1">
            <a:off x="2279650" y="3900488"/>
            <a:ext cx="53340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>
            <a:off x="1822450" y="4967288"/>
            <a:ext cx="914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Line 9"/>
          <p:cNvSpPr>
            <a:spLocks noChangeShapeType="1"/>
          </p:cNvSpPr>
          <p:nvPr/>
        </p:nvSpPr>
        <p:spPr bwMode="auto">
          <a:xfrm>
            <a:off x="1746250" y="4586288"/>
            <a:ext cx="16002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6" name="Oval 10"/>
          <p:cNvSpPr>
            <a:spLocks noChangeArrowheads="1"/>
          </p:cNvSpPr>
          <p:nvPr/>
        </p:nvSpPr>
        <p:spPr bwMode="auto">
          <a:xfrm>
            <a:off x="2362200" y="4745038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27" name="Oval 11"/>
          <p:cNvSpPr>
            <a:spLocks noChangeArrowheads="1"/>
          </p:cNvSpPr>
          <p:nvPr/>
        </p:nvSpPr>
        <p:spPr bwMode="auto">
          <a:xfrm>
            <a:off x="2667000" y="4745038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28" name="Line 12"/>
          <p:cNvSpPr>
            <a:spLocks noChangeShapeType="1"/>
          </p:cNvSpPr>
          <p:nvPr/>
        </p:nvSpPr>
        <p:spPr bwMode="auto">
          <a:xfrm flipV="1">
            <a:off x="2736850" y="3824288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9" name="Oval 13"/>
          <p:cNvSpPr>
            <a:spLocks noChangeArrowheads="1"/>
          </p:cNvSpPr>
          <p:nvPr/>
        </p:nvSpPr>
        <p:spPr bwMode="auto">
          <a:xfrm>
            <a:off x="2667000" y="3983038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30" name="Rectangle 14"/>
          <p:cNvSpPr>
            <a:spLocks noChangeArrowheads="1"/>
          </p:cNvSpPr>
          <p:nvPr/>
        </p:nvSpPr>
        <p:spPr bwMode="auto">
          <a:xfrm>
            <a:off x="1884363" y="4495800"/>
            <a:ext cx="485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  <a:r>
              <a:rPr lang="en-US" sz="2400" baseline="-25000"/>
              <a:t>0</a:t>
            </a:r>
          </a:p>
        </p:txBody>
      </p:sp>
      <p:sp>
        <p:nvSpPr>
          <p:cNvPr id="290831" name="Rectangle 15"/>
          <p:cNvSpPr>
            <a:spLocks noChangeArrowheads="1"/>
          </p:cNvSpPr>
          <p:nvPr/>
        </p:nvSpPr>
        <p:spPr bwMode="auto">
          <a:xfrm>
            <a:off x="2874963" y="4800600"/>
            <a:ext cx="4524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B</a:t>
            </a:r>
            <a:r>
              <a:rPr lang="en-US" sz="2400" baseline="-25000"/>
              <a:t>f</a:t>
            </a:r>
          </a:p>
        </p:txBody>
      </p:sp>
      <p:sp>
        <p:nvSpPr>
          <p:cNvPr id="290832" name="Rectangle 16"/>
          <p:cNvSpPr>
            <a:spLocks noChangeArrowheads="1"/>
          </p:cNvSpPr>
          <p:nvPr/>
        </p:nvSpPr>
        <p:spPr bwMode="auto">
          <a:xfrm>
            <a:off x="2189163" y="3657600"/>
            <a:ext cx="576262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M</a:t>
            </a:r>
            <a:r>
              <a:rPr lang="en-US" sz="2400" baseline="-25000"/>
              <a:t>T</a:t>
            </a:r>
          </a:p>
        </p:txBody>
      </p:sp>
      <p:sp>
        <p:nvSpPr>
          <p:cNvPr id="290833" name="Line 17"/>
          <p:cNvSpPr>
            <a:spLocks noChangeShapeType="1"/>
          </p:cNvSpPr>
          <p:nvPr/>
        </p:nvSpPr>
        <p:spPr bwMode="auto">
          <a:xfrm flipH="1">
            <a:off x="5022850" y="4129088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4" name="Line 18"/>
          <p:cNvSpPr>
            <a:spLocks noChangeShapeType="1"/>
          </p:cNvSpPr>
          <p:nvPr/>
        </p:nvSpPr>
        <p:spPr bwMode="auto">
          <a:xfrm flipH="1">
            <a:off x="5937250" y="4510088"/>
            <a:ext cx="30480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5" name="Line 19"/>
          <p:cNvSpPr>
            <a:spLocks noChangeShapeType="1"/>
          </p:cNvSpPr>
          <p:nvPr/>
        </p:nvSpPr>
        <p:spPr bwMode="auto">
          <a:xfrm flipH="1">
            <a:off x="5480050" y="3900488"/>
            <a:ext cx="53340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6" name="Line 20"/>
          <p:cNvSpPr>
            <a:spLocks noChangeShapeType="1"/>
          </p:cNvSpPr>
          <p:nvPr/>
        </p:nvSpPr>
        <p:spPr bwMode="auto">
          <a:xfrm>
            <a:off x="5022850" y="4967288"/>
            <a:ext cx="9144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7" name="Line 21"/>
          <p:cNvSpPr>
            <a:spLocks noChangeShapeType="1"/>
          </p:cNvSpPr>
          <p:nvPr/>
        </p:nvSpPr>
        <p:spPr bwMode="auto">
          <a:xfrm>
            <a:off x="5175250" y="4586288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38" name="Oval 22"/>
          <p:cNvSpPr>
            <a:spLocks noChangeArrowheads="1"/>
          </p:cNvSpPr>
          <p:nvPr/>
        </p:nvSpPr>
        <p:spPr bwMode="auto">
          <a:xfrm>
            <a:off x="5562600" y="4745038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39" name="Oval 23"/>
          <p:cNvSpPr>
            <a:spLocks noChangeArrowheads="1"/>
          </p:cNvSpPr>
          <p:nvPr/>
        </p:nvSpPr>
        <p:spPr bwMode="auto">
          <a:xfrm>
            <a:off x="5867400" y="4745038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40" name="Line 24"/>
          <p:cNvSpPr>
            <a:spLocks noChangeShapeType="1"/>
          </p:cNvSpPr>
          <p:nvPr/>
        </p:nvSpPr>
        <p:spPr bwMode="auto">
          <a:xfrm flipV="1">
            <a:off x="5937250" y="3824288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41" name="Oval 25"/>
          <p:cNvSpPr>
            <a:spLocks noChangeArrowheads="1"/>
          </p:cNvSpPr>
          <p:nvPr/>
        </p:nvSpPr>
        <p:spPr bwMode="auto">
          <a:xfrm>
            <a:off x="5867400" y="3983038"/>
            <a:ext cx="139700" cy="139700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42" name="Rectangle 26"/>
          <p:cNvSpPr>
            <a:spLocks noChangeArrowheads="1"/>
          </p:cNvSpPr>
          <p:nvPr/>
        </p:nvSpPr>
        <p:spPr bwMode="auto">
          <a:xfrm>
            <a:off x="5084763" y="4495800"/>
            <a:ext cx="4349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  <a:r>
              <a:rPr lang="en-US" sz="2400" baseline="-25000"/>
              <a:t>0</a:t>
            </a:r>
          </a:p>
        </p:txBody>
      </p:sp>
      <p:sp>
        <p:nvSpPr>
          <p:cNvPr id="290843" name="Rectangle 27"/>
          <p:cNvSpPr>
            <a:spLocks noChangeArrowheads="1"/>
          </p:cNvSpPr>
          <p:nvPr/>
        </p:nvSpPr>
        <p:spPr bwMode="auto">
          <a:xfrm>
            <a:off x="6075363" y="4800600"/>
            <a:ext cx="401637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  <a:r>
              <a:rPr lang="en-US" sz="2400" baseline="-25000"/>
              <a:t>f</a:t>
            </a:r>
          </a:p>
        </p:txBody>
      </p:sp>
      <p:sp>
        <p:nvSpPr>
          <p:cNvPr id="290844" name="Rectangle 28"/>
          <p:cNvSpPr>
            <a:spLocks noChangeArrowheads="1"/>
          </p:cNvSpPr>
          <p:nvPr/>
        </p:nvSpPr>
        <p:spPr bwMode="auto">
          <a:xfrm>
            <a:off x="5389563" y="3657600"/>
            <a:ext cx="558800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r>
              <a:rPr lang="en-US" sz="2400"/>
              <a:t>g</a:t>
            </a:r>
            <a:r>
              <a:rPr lang="en-US" sz="2400" baseline="-25000"/>
              <a:t>eff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ChangeArrowheads="1"/>
          </p:cNvSpPr>
          <p:nvPr/>
        </p:nvSpPr>
        <p:spPr bwMode="auto">
          <a:xfrm>
            <a:off x="0" y="1524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Free Surface Correction </a:t>
            </a:r>
          </a:p>
          <a:p>
            <a:pPr algn="ctr"/>
            <a:r>
              <a:rPr lang="en-US" sz="3200" b="1">
                <a:latin typeface="Arial" charset="0"/>
              </a:rPr>
              <a:t>The Big Picture</a:t>
            </a:r>
            <a:endParaRPr lang="en-US" sz="2800" b="1">
              <a:latin typeface="Arial" charset="0"/>
            </a:endParaRPr>
          </a:p>
        </p:txBody>
      </p:sp>
      <p:sp>
        <p:nvSpPr>
          <p:cNvPr id="197639" name="AutoShape 7"/>
          <p:cNvSpPr>
            <a:spLocks noChangeAspect="1" noChangeArrowheads="1" noTextEdit="1"/>
          </p:cNvSpPr>
          <p:nvPr/>
        </p:nvSpPr>
        <p:spPr bwMode="auto">
          <a:xfrm>
            <a:off x="-152400" y="1066800"/>
            <a:ext cx="9144000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7720" name="Rectangle 88"/>
          <p:cNvSpPr>
            <a:spLocks noChangeArrowheads="1"/>
          </p:cNvSpPr>
          <p:nvPr/>
        </p:nvSpPr>
        <p:spPr bwMode="auto">
          <a:xfrm>
            <a:off x="8750300" y="4921250"/>
            <a:ext cx="85725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700">
                <a:solidFill>
                  <a:srgbClr val="000000"/>
                </a:solidFill>
              </a:rPr>
              <a:t>.</a:t>
            </a:r>
            <a:endParaRPr lang="en-US"/>
          </a:p>
        </p:txBody>
      </p:sp>
      <p:grpSp>
        <p:nvGrpSpPr>
          <p:cNvPr id="197742" name="Group 110"/>
          <p:cNvGrpSpPr>
            <a:grpSpLocks/>
          </p:cNvGrpSpPr>
          <p:nvPr/>
        </p:nvGrpSpPr>
        <p:grpSpPr bwMode="auto">
          <a:xfrm>
            <a:off x="1979613" y="1633538"/>
            <a:ext cx="6173787" cy="4767262"/>
            <a:chOff x="157" y="864"/>
            <a:chExt cx="3889" cy="3003"/>
          </a:xfrm>
        </p:grpSpPr>
        <p:sp>
          <p:nvSpPr>
            <p:cNvPr id="197641" name="Freeform 9"/>
            <p:cNvSpPr>
              <a:spLocks/>
            </p:cNvSpPr>
            <p:nvPr/>
          </p:nvSpPr>
          <p:spPr bwMode="auto">
            <a:xfrm>
              <a:off x="242" y="1153"/>
              <a:ext cx="387" cy="1753"/>
            </a:xfrm>
            <a:custGeom>
              <a:avLst/>
              <a:gdLst/>
              <a:ahLst/>
              <a:cxnLst>
                <a:cxn ang="0">
                  <a:pos x="387" y="0"/>
                </a:cxn>
                <a:cxn ang="0">
                  <a:pos x="12" y="1753"/>
                </a:cxn>
                <a:cxn ang="0">
                  <a:pos x="0" y="1753"/>
                </a:cxn>
                <a:cxn ang="0">
                  <a:pos x="375" y="0"/>
                </a:cxn>
                <a:cxn ang="0">
                  <a:pos x="387" y="0"/>
                </a:cxn>
              </a:cxnLst>
              <a:rect l="0" t="0" r="r" b="b"/>
              <a:pathLst>
                <a:path w="387" h="1753">
                  <a:moveTo>
                    <a:pt x="387" y="0"/>
                  </a:moveTo>
                  <a:lnTo>
                    <a:pt x="12" y="1753"/>
                  </a:lnTo>
                  <a:lnTo>
                    <a:pt x="0" y="1753"/>
                  </a:lnTo>
                  <a:lnTo>
                    <a:pt x="375" y="0"/>
                  </a:lnTo>
                  <a:lnTo>
                    <a:pt x="387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2" name="Freeform 10"/>
            <p:cNvSpPr>
              <a:spLocks/>
            </p:cNvSpPr>
            <p:nvPr/>
          </p:nvSpPr>
          <p:spPr bwMode="auto">
            <a:xfrm>
              <a:off x="2674" y="1673"/>
              <a:ext cx="398" cy="187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13" y="1759"/>
                </a:cxn>
                <a:cxn ang="0">
                  <a:pos x="0" y="1759"/>
                </a:cxn>
                <a:cxn ang="0">
                  <a:pos x="376" y="0"/>
                </a:cxn>
                <a:cxn ang="0">
                  <a:pos x="388" y="0"/>
                </a:cxn>
              </a:cxnLst>
              <a:rect l="0" t="0" r="r" b="b"/>
              <a:pathLst>
                <a:path w="388" h="1759">
                  <a:moveTo>
                    <a:pt x="388" y="0"/>
                  </a:moveTo>
                  <a:lnTo>
                    <a:pt x="13" y="1759"/>
                  </a:lnTo>
                  <a:lnTo>
                    <a:pt x="0" y="1759"/>
                  </a:lnTo>
                  <a:lnTo>
                    <a:pt x="376" y="0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3" name="Freeform 11"/>
            <p:cNvSpPr>
              <a:spLocks/>
            </p:cNvSpPr>
            <p:nvPr/>
          </p:nvSpPr>
          <p:spPr bwMode="auto">
            <a:xfrm>
              <a:off x="2256" y="3504"/>
              <a:ext cx="432" cy="49"/>
            </a:xfrm>
            <a:custGeom>
              <a:avLst/>
              <a:gdLst/>
              <a:ahLst/>
              <a:cxnLst>
                <a:cxn ang="0">
                  <a:pos x="405" y="12"/>
                </a:cxn>
                <a:cxn ang="0">
                  <a:pos x="375" y="19"/>
                </a:cxn>
                <a:cxn ang="0">
                  <a:pos x="332" y="31"/>
                </a:cxn>
                <a:cxn ang="0">
                  <a:pos x="254" y="49"/>
                </a:cxn>
                <a:cxn ang="0">
                  <a:pos x="193" y="49"/>
                </a:cxn>
                <a:cxn ang="0">
                  <a:pos x="133" y="37"/>
                </a:cxn>
                <a:cxn ang="0">
                  <a:pos x="36" y="19"/>
                </a:cxn>
                <a:cxn ang="0">
                  <a:pos x="18" y="19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18" y="6"/>
                </a:cxn>
                <a:cxn ang="0">
                  <a:pos x="36" y="6"/>
                </a:cxn>
                <a:cxn ang="0">
                  <a:pos x="133" y="25"/>
                </a:cxn>
                <a:cxn ang="0">
                  <a:pos x="193" y="37"/>
                </a:cxn>
                <a:cxn ang="0">
                  <a:pos x="254" y="37"/>
                </a:cxn>
                <a:cxn ang="0">
                  <a:pos x="332" y="19"/>
                </a:cxn>
                <a:cxn ang="0">
                  <a:pos x="375" y="6"/>
                </a:cxn>
                <a:cxn ang="0">
                  <a:pos x="405" y="0"/>
                </a:cxn>
                <a:cxn ang="0">
                  <a:pos x="405" y="12"/>
                </a:cxn>
              </a:cxnLst>
              <a:rect l="0" t="0" r="r" b="b"/>
              <a:pathLst>
                <a:path w="405" h="49">
                  <a:moveTo>
                    <a:pt x="405" y="12"/>
                  </a:moveTo>
                  <a:lnTo>
                    <a:pt x="375" y="19"/>
                  </a:lnTo>
                  <a:lnTo>
                    <a:pt x="332" y="31"/>
                  </a:lnTo>
                  <a:lnTo>
                    <a:pt x="254" y="49"/>
                  </a:lnTo>
                  <a:lnTo>
                    <a:pt x="193" y="49"/>
                  </a:lnTo>
                  <a:lnTo>
                    <a:pt x="133" y="37"/>
                  </a:lnTo>
                  <a:lnTo>
                    <a:pt x="36" y="19"/>
                  </a:lnTo>
                  <a:lnTo>
                    <a:pt x="18" y="19"/>
                  </a:lnTo>
                  <a:lnTo>
                    <a:pt x="0" y="12"/>
                  </a:lnTo>
                  <a:lnTo>
                    <a:pt x="0" y="0"/>
                  </a:lnTo>
                  <a:lnTo>
                    <a:pt x="18" y="6"/>
                  </a:lnTo>
                  <a:lnTo>
                    <a:pt x="36" y="6"/>
                  </a:lnTo>
                  <a:lnTo>
                    <a:pt x="133" y="25"/>
                  </a:lnTo>
                  <a:lnTo>
                    <a:pt x="193" y="37"/>
                  </a:lnTo>
                  <a:lnTo>
                    <a:pt x="254" y="37"/>
                  </a:lnTo>
                  <a:lnTo>
                    <a:pt x="332" y="19"/>
                  </a:lnTo>
                  <a:lnTo>
                    <a:pt x="375" y="6"/>
                  </a:lnTo>
                  <a:lnTo>
                    <a:pt x="405" y="0"/>
                  </a:lnTo>
                  <a:lnTo>
                    <a:pt x="405" y="1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4" name="Freeform 12"/>
            <p:cNvSpPr>
              <a:spLocks/>
            </p:cNvSpPr>
            <p:nvPr/>
          </p:nvSpPr>
          <p:spPr bwMode="auto">
            <a:xfrm>
              <a:off x="242" y="2840"/>
              <a:ext cx="339" cy="326"/>
            </a:xfrm>
            <a:custGeom>
              <a:avLst/>
              <a:gdLst/>
              <a:ahLst/>
              <a:cxnLst>
                <a:cxn ang="0">
                  <a:pos x="339" y="326"/>
                </a:cxn>
                <a:cxn ang="0">
                  <a:pos x="266" y="308"/>
                </a:cxn>
                <a:cxn ang="0">
                  <a:pos x="200" y="278"/>
                </a:cxn>
                <a:cxn ang="0">
                  <a:pos x="139" y="247"/>
                </a:cxn>
                <a:cxn ang="0">
                  <a:pos x="91" y="217"/>
                </a:cxn>
                <a:cxn ang="0">
                  <a:pos x="42" y="175"/>
                </a:cxn>
                <a:cxn ang="0">
                  <a:pos x="18" y="139"/>
                </a:cxn>
                <a:cxn ang="0">
                  <a:pos x="0" y="102"/>
                </a:cxn>
                <a:cxn ang="0">
                  <a:pos x="0" y="66"/>
                </a:cxn>
                <a:cxn ang="0">
                  <a:pos x="18" y="30"/>
                </a:cxn>
                <a:cxn ang="0">
                  <a:pos x="54" y="0"/>
                </a:cxn>
                <a:cxn ang="0">
                  <a:pos x="67" y="0"/>
                </a:cxn>
                <a:cxn ang="0">
                  <a:pos x="30" y="30"/>
                </a:cxn>
                <a:cxn ang="0">
                  <a:pos x="12" y="66"/>
                </a:cxn>
                <a:cxn ang="0">
                  <a:pos x="12" y="102"/>
                </a:cxn>
                <a:cxn ang="0">
                  <a:pos x="30" y="139"/>
                </a:cxn>
                <a:cxn ang="0">
                  <a:pos x="48" y="169"/>
                </a:cxn>
                <a:cxn ang="0">
                  <a:pos x="91" y="205"/>
                </a:cxn>
                <a:cxn ang="0">
                  <a:pos x="139" y="235"/>
                </a:cxn>
                <a:cxn ang="0">
                  <a:pos x="200" y="265"/>
                </a:cxn>
                <a:cxn ang="0">
                  <a:pos x="266" y="296"/>
                </a:cxn>
                <a:cxn ang="0">
                  <a:pos x="339" y="314"/>
                </a:cxn>
                <a:cxn ang="0">
                  <a:pos x="339" y="326"/>
                </a:cxn>
              </a:cxnLst>
              <a:rect l="0" t="0" r="r" b="b"/>
              <a:pathLst>
                <a:path w="339" h="326">
                  <a:moveTo>
                    <a:pt x="339" y="326"/>
                  </a:moveTo>
                  <a:lnTo>
                    <a:pt x="266" y="308"/>
                  </a:lnTo>
                  <a:lnTo>
                    <a:pt x="200" y="278"/>
                  </a:lnTo>
                  <a:lnTo>
                    <a:pt x="139" y="247"/>
                  </a:lnTo>
                  <a:lnTo>
                    <a:pt x="91" y="217"/>
                  </a:lnTo>
                  <a:lnTo>
                    <a:pt x="42" y="175"/>
                  </a:lnTo>
                  <a:lnTo>
                    <a:pt x="18" y="139"/>
                  </a:lnTo>
                  <a:lnTo>
                    <a:pt x="0" y="102"/>
                  </a:lnTo>
                  <a:lnTo>
                    <a:pt x="0" y="66"/>
                  </a:lnTo>
                  <a:lnTo>
                    <a:pt x="18" y="30"/>
                  </a:lnTo>
                  <a:lnTo>
                    <a:pt x="54" y="0"/>
                  </a:lnTo>
                  <a:lnTo>
                    <a:pt x="67" y="0"/>
                  </a:lnTo>
                  <a:lnTo>
                    <a:pt x="30" y="30"/>
                  </a:lnTo>
                  <a:lnTo>
                    <a:pt x="12" y="66"/>
                  </a:lnTo>
                  <a:lnTo>
                    <a:pt x="12" y="102"/>
                  </a:lnTo>
                  <a:lnTo>
                    <a:pt x="30" y="139"/>
                  </a:lnTo>
                  <a:lnTo>
                    <a:pt x="48" y="169"/>
                  </a:lnTo>
                  <a:lnTo>
                    <a:pt x="91" y="205"/>
                  </a:lnTo>
                  <a:lnTo>
                    <a:pt x="139" y="235"/>
                  </a:lnTo>
                  <a:lnTo>
                    <a:pt x="200" y="265"/>
                  </a:lnTo>
                  <a:lnTo>
                    <a:pt x="266" y="296"/>
                  </a:lnTo>
                  <a:lnTo>
                    <a:pt x="339" y="314"/>
                  </a:lnTo>
                  <a:lnTo>
                    <a:pt x="339" y="32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5" name="Freeform 13"/>
            <p:cNvSpPr>
              <a:spLocks/>
            </p:cNvSpPr>
            <p:nvPr/>
          </p:nvSpPr>
          <p:spPr bwMode="auto">
            <a:xfrm>
              <a:off x="563" y="3154"/>
              <a:ext cx="1712" cy="375"/>
            </a:xfrm>
            <a:custGeom>
              <a:avLst/>
              <a:gdLst/>
              <a:ahLst/>
              <a:cxnLst>
                <a:cxn ang="0">
                  <a:pos x="1712" y="375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1712" y="362"/>
                </a:cxn>
                <a:cxn ang="0">
                  <a:pos x="1712" y="375"/>
                </a:cxn>
              </a:cxnLst>
              <a:rect l="0" t="0" r="r" b="b"/>
              <a:pathLst>
                <a:path w="1712" h="375">
                  <a:moveTo>
                    <a:pt x="1712" y="375"/>
                  </a:moveTo>
                  <a:lnTo>
                    <a:pt x="0" y="12"/>
                  </a:lnTo>
                  <a:lnTo>
                    <a:pt x="0" y="0"/>
                  </a:lnTo>
                  <a:lnTo>
                    <a:pt x="1712" y="362"/>
                  </a:lnTo>
                  <a:lnTo>
                    <a:pt x="1712" y="37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6" name="Freeform 14"/>
            <p:cNvSpPr>
              <a:spLocks/>
            </p:cNvSpPr>
            <p:nvPr/>
          </p:nvSpPr>
          <p:spPr bwMode="auto">
            <a:xfrm>
              <a:off x="617" y="1147"/>
              <a:ext cx="2463" cy="5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5" y="43"/>
                </a:cxn>
                <a:cxn ang="0">
                  <a:pos x="629" y="91"/>
                </a:cxn>
                <a:cxn ang="0">
                  <a:pos x="944" y="145"/>
                </a:cxn>
                <a:cxn ang="0">
                  <a:pos x="1253" y="206"/>
                </a:cxn>
                <a:cxn ang="0">
                  <a:pos x="1561" y="278"/>
                </a:cxn>
                <a:cxn ang="0">
                  <a:pos x="1864" y="351"/>
                </a:cxn>
                <a:cxn ang="0">
                  <a:pos x="2166" y="435"/>
                </a:cxn>
                <a:cxn ang="0">
                  <a:pos x="2463" y="520"/>
                </a:cxn>
                <a:cxn ang="0">
                  <a:pos x="2463" y="532"/>
                </a:cxn>
                <a:cxn ang="0">
                  <a:pos x="2166" y="448"/>
                </a:cxn>
                <a:cxn ang="0">
                  <a:pos x="1864" y="363"/>
                </a:cxn>
                <a:cxn ang="0">
                  <a:pos x="1561" y="290"/>
                </a:cxn>
                <a:cxn ang="0">
                  <a:pos x="1253" y="218"/>
                </a:cxn>
                <a:cxn ang="0">
                  <a:pos x="944" y="157"/>
                </a:cxn>
                <a:cxn ang="0">
                  <a:pos x="629" y="103"/>
                </a:cxn>
                <a:cxn ang="0">
                  <a:pos x="315" y="55"/>
                </a:cxn>
                <a:cxn ang="0">
                  <a:pos x="0" y="12"/>
                </a:cxn>
                <a:cxn ang="0">
                  <a:pos x="0" y="0"/>
                </a:cxn>
              </a:cxnLst>
              <a:rect l="0" t="0" r="r" b="b"/>
              <a:pathLst>
                <a:path w="2463" h="532">
                  <a:moveTo>
                    <a:pt x="0" y="0"/>
                  </a:moveTo>
                  <a:lnTo>
                    <a:pt x="315" y="43"/>
                  </a:lnTo>
                  <a:lnTo>
                    <a:pt x="629" y="91"/>
                  </a:lnTo>
                  <a:lnTo>
                    <a:pt x="944" y="145"/>
                  </a:lnTo>
                  <a:lnTo>
                    <a:pt x="1253" y="206"/>
                  </a:lnTo>
                  <a:lnTo>
                    <a:pt x="1561" y="278"/>
                  </a:lnTo>
                  <a:lnTo>
                    <a:pt x="1864" y="351"/>
                  </a:lnTo>
                  <a:lnTo>
                    <a:pt x="2166" y="435"/>
                  </a:lnTo>
                  <a:lnTo>
                    <a:pt x="2463" y="520"/>
                  </a:lnTo>
                  <a:lnTo>
                    <a:pt x="2463" y="532"/>
                  </a:lnTo>
                  <a:lnTo>
                    <a:pt x="2166" y="448"/>
                  </a:lnTo>
                  <a:lnTo>
                    <a:pt x="1864" y="363"/>
                  </a:lnTo>
                  <a:lnTo>
                    <a:pt x="1561" y="290"/>
                  </a:lnTo>
                  <a:lnTo>
                    <a:pt x="1253" y="218"/>
                  </a:lnTo>
                  <a:lnTo>
                    <a:pt x="944" y="157"/>
                  </a:lnTo>
                  <a:lnTo>
                    <a:pt x="629" y="103"/>
                  </a:lnTo>
                  <a:lnTo>
                    <a:pt x="315" y="55"/>
                  </a:lnTo>
                  <a:lnTo>
                    <a:pt x="0" y="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7" name="Freeform 15"/>
            <p:cNvSpPr>
              <a:spLocks/>
            </p:cNvSpPr>
            <p:nvPr/>
          </p:nvSpPr>
          <p:spPr bwMode="auto">
            <a:xfrm>
              <a:off x="218" y="1800"/>
              <a:ext cx="3551" cy="75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91" y="701"/>
                </a:cxn>
                <a:cxn ang="0">
                  <a:pos x="3551" y="756"/>
                </a:cxn>
              </a:cxnLst>
              <a:rect l="0" t="0" r="r" b="b"/>
              <a:pathLst>
                <a:path w="3551" h="756">
                  <a:moveTo>
                    <a:pt x="0" y="0"/>
                  </a:moveTo>
                  <a:lnTo>
                    <a:pt x="3291" y="701"/>
                  </a:lnTo>
                  <a:lnTo>
                    <a:pt x="3551" y="756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8" name="Line 16"/>
            <p:cNvSpPr>
              <a:spLocks noChangeShapeType="1"/>
            </p:cNvSpPr>
            <p:nvPr/>
          </p:nvSpPr>
          <p:spPr bwMode="auto">
            <a:xfrm flipH="1">
              <a:off x="1373" y="960"/>
              <a:ext cx="575" cy="268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49" name="Line 17"/>
            <p:cNvSpPr>
              <a:spLocks noChangeShapeType="1"/>
            </p:cNvSpPr>
            <p:nvPr/>
          </p:nvSpPr>
          <p:spPr bwMode="auto">
            <a:xfrm>
              <a:off x="2584" y="3583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0" name="Freeform 18"/>
            <p:cNvSpPr>
              <a:spLocks noEditPoints="1"/>
            </p:cNvSpPr>
            <p:nvPr/>
          </p:nvSpPr>
          <p:spPr bwMode="auto">
            <a:xfrm>
              <a:off x="1313" y="3692"/>
              <a:ext cx="91" cy="102"/>
            </a:xfrm>
            <a:custGeom>
              <a:avLst/>
              <a:gdLst/>
              <a:ahLst/>
              <a:cxnLst>
                <a:cxn ang="0">
                  <a:pos x="73" y="72"/>
                </a:cxn>
                <a:cxn ang="0">
                  <a:pos x="85" y="78"/>
                </a:cxn>
                <a:cxn ang="0">
                  <a:pos x="79" y="90"/>
                </a:cxn>
                <a:cxn ang="0">
                  <a:pos x="54" y="102"/>
                </a:cxn>
                <a:cxn ang="0">
                  <a:pos x="36" y="102"/>
                </a:cxn>
                <a:cxn ang="0">
                  <a:pos x="24" y="96"/>
                </a:cxn>
                <a:cxn ang="0">
                  <a:pos x="18" y="90"/>
                </a:cxn>
                <a:cxn ang="0">
                  <a:pos x="0" y="54"/>
                </a:cxn>
                <a:cxn ang="0">
                  <a:pos x="18" y="18"/>
                </a:cxn>
                <a:cxn ang="0">
                  <a:pos x="30" y="12"/>
                </a:cxn>
                <a:cxn ang="0">
                  <a:pos x="36" y="6"/>
                </a:cxn>
                <a:cxn ang="0">
                  <a:pos x="48" y="0"/>
                </a:cxn>
                <a:cxn ang="0">
                  <a:pos x="85" y="18"/>
                </a:cxn>
                <a:cxn ang="0">
                  <a:pos x="91" y="30"/>
                </a:cxn>
                <a:cxn ang="0">
                  <a:pos x="91" y="36"/>
                </a:cxn>
                <a:cxn ang="0">
                  <a:pos x="79" y="36"/>
                </a:cxn>
                <a:cxn ang="0">
                  <a:pos x="79" y="30"/>
                </a:cxn>
                <a:cxn ang="0">
                  <a:pos x="60" y="12"/>
                </a:cxn>
                <a:cxn ang="0">
                  <a:pos x="36" y="12"/>
                </a:cxn>
                <a:cxn ang="0">
                  <a:pos x="24" y="24"/>
                </a:cxn>
                <a:cxn ang="0">
                  <a:pos x="24" y="36"/>
                </a:cxn>
                <a:cxn ang="0">
                  <a:pos x="18" y="42"/>
                </a:cxn>
                <a:cxn ang="0">
                  <a:pos x="18" y="78"/>
                </a:cxn>
                <a:cxn ang="0">
                  <a:pos x="24" y="84"/>
                </a:cxn>
                <a:cxn ang="0">
                  <a:pos x="36" y="90"/>
                </a:cxn>
                <a:cxn ang="0">
                  <a:pos x="60" y="90"/>
                </a:cxn>
                <a:cxn ang="0">
                  <a:pos x="66" y="84"/>
                </a:cxn>
                <a:cxn ang="0">
                  <a:pos x="73" y="72"/>
                </a:cxn>
                <a:cxn ang="0">
                  <a:pos x="73" y="72"/>
                </a:cxn>
                <a:cxn ang="0">
                  <a:pos x="73" y="72"/>
                </a:cxn>
              </a:cxnLst>
              <a:rect l="0" t="0" r="r" b="b"/>
              <a:pathLst>
                <a:path w="91" h="102">
                  <a:moveTo>
                    <a:pt x="73" y="72"/>
                  </a:moveTo>
                  <a:lnTo>
                    <a:pt x="85" y="78"/>
                  </a:lnTo>
                  <a:lnTo>
                    <a:pt x="79" y="90"/>
                  </a:lnTo>
                  <a:lnTo>
                    <a:pt x="54" y="102"/>
                  </a:lnTo>
                  <a:lnTo>
                    <a:pt x="36" y="102"/>
                  </a:lnTo>
                  <a:lnTo>
                    <a:pt x="24" y="96"/>
                  </a:lnTo>
                  <a:lnTo>
                    <a:pt x="18" y="90"/>
                  </a:lnTo>
                  <a:lnTo>
                    <a:pt x="0" y="54"/>
                  </a:lnTo>
                  <a:lnTo>
                    <a:pt x="18" y="18"/>
                  </a:lnTo>
                  <a:lnTo>
                    <a:pt x="30" y="12"/>
                  </a:lnTo>
                  <a:lnTo>
                    <a:pt x="36" y="6"/>
                  </a:lnTo>
                  <a:lnTo>
                    <a:pt x="48" y="0"/>
                  </a:lnTo>
                  <a:lnTo>
                    <a:pt x="85" y="18"/>
                  </a:lnTo>
                  <a:lnTo>
                    <a:pt x="91" y="30"/>
                  </a:lnTo>
                  <a:lnTo>
                    <a:pt x="91" y="36"/>
                  </a:lnTo>
                  <a:lnTo>
                    <a:pt x="79" y="36"/>
                  </a:lnTo>
                  <a:lnTo>
                    <a:pt x="79" y="30"/>
                  </a:lnTo>
                  <a:lnTo>
                    <a:pt x="60" y="12"/>
                  </a:lnTo>
                  <a:lnTo>
                    <a:pt x="36" y="12"/>
                  </a:lnTo>
                  <a:lnTo>
                    <a:pt x="24" y="24"/>
                  </a:lnTo>
                  <a:lnTo>
                    <a:pt x="24" y="36"/>
                  </a:lnTo>
                  <a:lnTo>
                    <a:pt x="18" y="42"/>
                  </a:lnTo>
                  <a:lnTo>
                    <a:pt x="18" y="78"/>
                  </a:lnTo>
                  <a:lnTo>
                    <a:pt x="24" y="84"/>
                  </a:lnTo>
                  <a:lnTo>
                    <a:pt x="36" y="90"/>
                  </a:lnTo>
                  <a:lnTo>
                    <a:pt x="60" y="90"/>
                  </a:lnTo>
                  <a:lnTo>
                    <a:pt x="66" y="84"/>
                  </a:lnTo>
                  <a:lnTo>
                    <a:pt x="73" y="72"/>
                  </a:lnTo>
                  <a:close/>
                  <a:moveTo>
                    <a:pt x="73" y="72"/>
                  </a:moveTo>
                  <a:lnTo>
                    <a:pt x="73" y="7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1" name="Freeform 19"/>
            <p:cNvSpPr>
              <a:spLocks/>
            </p:cNvSpPr>
            <p:nvPr/>
          </p:nvSpPr>
          <p:spPr bwMode="auto">
            <a:xfrm>
              <a:off x="1325" y="3758"/>
              <a:ext cx="61" cy="109"/>
            </a:xfrm>
            <a:custGeom>
              <a:avLst/>
              <a:gdLst/>
              <a:ahLst/>
              <a:cxnLst>
                <a:cxn ang="0">
                  <a:pos x="0" y="97"/>
                </a:cxn>
                <a:cxn ang="0">
                  <a:pos x="18" y="0"/>
                </a:cxn>
                <a:cxn ang="0">
                  <a:pos x="30" y="6"/>
                </a:cxn>
                <a:cxn ang="0">
                  <a:pos x="12" y="91"/>
                </a:cxn>
                <a:cxn ang="0">
                  <a:pos x="61" y="97"/>
                </a:cxn>
                <a:cxn ang="0">
                  <a:pos x="61" y="109"/>
                </a:cxn>
                <a:cxn ang="0">
                  <a:pos x="0" y="97"/>
                </a:cxn>
              </a:cxnLst>
              <a:rect l="0" t="0" r="r" b="b"/>
              <a:pathLst>
                <a:path w="61" h="109">
                  <a:moveTo>
                    <a:pt x="0" y="97"/>
                  </a:moveTo>
                  <a:lnTo>
                    <a:pt x="18" y="0"/>
                  </a:lnTo>
                  <a:lnTo>
                    <a:pt x="30" y="6"/>
                  </a:lnTo>
                  <a:lnTo>
                    <a:pt x="12" y="91"/>
                  </a:lnTo>
                  <a:lnTo>
                    <a:pt x="61" y="97"/>
                  </a:lnTo>
                  <a:lnTo>
                    <a:pt x="61" y="109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2" name="Line 20"/>
            <p:cNvSpPr>
              <a:spLocks noChangeShapeType="1"/>
            </p:cNvSpPr>
            <p:nvPr/>
          </p:nvSpPr>
          <p:spPr bwMode="auto">
            <a:xfrm>
              <a:off x="3273" y="1625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3" name="Line 21"/>
            <p:cNvSpPr>
              <a:spLocks noChangeShapeType="1"/>
            </p:cNvSpPr>
            <p:nvPr/>
          </p:nvSpPr>
          <p:spPr bwMode="auto">
            <a:xfrm>
              <a:off x="3370" y="1601"/>
              <a:ext cx="1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4" name="Line 22"/>
            <p:cNvSpPr>
              <a:spLocks noChangeShapeType="1"/>
            </p:cNvSpPr>
            <p:nvPr/>
          </p:nvSpPr>
          <p:spPr bwMode="auto">
            <a:xfrm>
              <a:off x="157" y="2114"/>
              <a:ext cx="3504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5" name="Rectangle 23"/>
            <p:cNvSpPr>
              <a:spLocks noChangeArrowheads="1"/>
            </p:cNvSpPr>
            <p:nvPr/>
          </p:nvSpPr>
          <p:spPr bwMode="auto">
            <a:xfrm>
              <a:off x="3709" y="1969"/>
              <a:ext cx="22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WL</a:t>
              </a:r>
              <a:endParaRPr lang="en-US"/>
            </a:p>
          </p:txBody>
        </p:sp>
        <p:sp>
          <p:nvSpPr>
            <p:cNvPr id="197656" name="Rectangle 24"/>
            <p:cNvSpPr>
              <a:spLocks noChangeArrowheads="1"/>
            </p:cNvSpPr>
            <p:nvPr/>
          </p:nvSpPr>
          <p:spPr bwMode="auto">
            <a:xfrm>
              <a:off x="3818" y="2465"/>
              <a:ext cx="22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WL</a:t>
              </a:r>
              <a:endParaRPr lang="en-US"/>
            </a:p>
          </p:txBody>
        </p:sp>
        <p:sp>
          <p:nvSpPr>
            <p:cNvPr id="197657" name="Rectangle 25"/>
            <p:cNvSpPr>
              <a:spLocks noChangeArrowheads="1"/>
            </p:cNvSpPr>
            <p:nvPr/>
          </p:nvSpPr>
          <p:spPr bwMode="auto">
            <a:xfrm>
              <a:off x="3921" y="2042"/>
              <a:ext cx="8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197658" name="Freeform 26"/>
            <p:cNvSpPr>
              <a:spLocks/>
            </p:cNvSpPr>
            <p:nvPr/>
          </p:nvSpPr>
          <p:spPr bwMode="auto">
            <a:xfrm>
              <a:off x="908" y="2719"/>
              <a:ext cx="1167" cy="731"/>
            </a:xfrm>
            <a:custGeom>
              <a:avLst/>
              <a:gdLst/>
              <a:ahLst/>
              <a:cxnLst>
                <a:cxn ang="0">
                  <a:pos x="108" y="0"/>
                </a:cxn>
                <a:cxn ang="0">
                  <a:pos x="1167" y="211"/>
                </a:cxn>
                <a:cxn ang="0">
                  <a:pos x="1058" y="731"/>
                </a:cxn>
                <a:cxn ang="0">
                  <a:pos x="0" y="513"/>
                </a:cxn>
                <a:cxn ang="0">
                  <a:pos x="108" y="0"/>
                </a:cxn>
              </a:cxnLst>
              <a:rect l="0" t="0" r="r" b="b"/>
              <a:pathLst>
                <a:path w="1167" h="731">
                  <a:moveTo>
                    <a:pt x="108" y="0"/>
                  </a:moveTo>
                  <a:lnTo>
                    <a:pt x="1167" y="211"/>
                  </a:lnTo>
                  <a:lnTo>
                    <a:pt x="1058" y="731"/>
                  </a:lnTo>
                  <a:lnTo>
                    <a:pt x="0" y="513"/>
                  </a:lnTo>
                  <a:lnTo>
                    <a:pt x="108" y="0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9" name="Line 27"/>
            <p:cNvSpPr>
              <a:spLocks noChangeShapeType="1"/>
            </p:cNvSpPr>
            <p:nvPr/>
          </p:nvSpPr>
          <p:spPr bwMode="auto">
            <a:xfrm>
              <a:off x="974" y="2918"/>
              <a:ext cx="1059" cy="21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0" name="Line 28"/>
            <p:cNvSpPr>
              <a:spLocks noChangeShapeType="1"/>
            </p:cNvSpPr>
            <p:nvPr/>
          </p:nvSpPr>
          <p:spPr bwMode="auto">
            <a:xfrm>
              <a:off x="956" y="3021"/>
              <a:ext cx="1107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1" name="Rectangle 29"/>
            <p:cNvSpPr>
              <a:spLocks noChangeArrowheads="1"/>
            </p:cNvSpPr>
            <p:nvPr/>
          </p:nvSpPr>
          <p:spPr bwMode="auto">
            <a:xfrm>
              <a:off x="1680" y="864"/>
              <a:ext cx="19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M</a:t>
              </a:r>
              <a:r>
                <a:rPr lang="en-US" sz="1900" baseline="-25000">
                  <a:solidFill>
                    <a:srgbClr val="000000"/>
                  </a:solidFill>
                  <a:latin typeface="Arial" charset="0"/>
                </a:rPr>
                <a:t>T</a:t>
              </a:r>
            </a:p>
          </p:txBody>
        </p:sp>
        <p:sp>
          <p:nvSpPr>
            <p:cNvPr id="197662" name="Rectangle 30"/>
            <p:cNvSpPr>
              <a:spLocks noChangeArrowheads="1"/>
            </p:cNvSpPr>
            <p:nvPr/>
          </p:nvSpPr>
          <p:spPr bwMode="auto">
            <a:xfrm>
              <a:off x="2016" y="2797"/>
              <a:ext cx="15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B</a:t>
              </a:r>
              <a:r>
                <a:rPr lang="en-US" sz="1900" baseline="-250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97663" name="Rectangle 31"/>
            <p:cNvSpPr>
              <a:spLocks noChangeArrowheads="1"/>
            </p:cNvSpPr>
            <p:nvPr/>
          </p:nvSpPr>
          <p:spPr bwMode="auto">
            <a:xfrm>
              <a:off x="1398" y="2640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US"/>
            </a:p>
          </p:txBody>
        </p:sp>
        <p:sp>
          <p:nvSpPr>
            <p:cNvPr id="197664" name="Rectangle 32"/>
            <p:cNvSpPr>
              <a:spLocks noChangeArrowheads="1"/>
            </p:cNvSpPr>
            <p:nvPr/>
          </p:nvSpPr>
          <p:spPr bwMode="auto">
            <a:xfrm>
              <a:off x="1514" y="2218"/>
              <a:ext cx="11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G</a:t>
              </a:r>
              <a:endParaRPr lang="en-US"/>
            </a:p>
          </p:txBody>
        </p:sp>
        <p:sp>
          <p:nvSpPr>
            <p:cNvPr id="197665" name="Line 33"/>
            <p:cNvSpPr>
              <a:spLocks noChangeShapeType="1"/>
            </p:cNvSpPr>
            <p:nvPr/>
          </p:nvSpPr>
          <p:spPr bwMode="auto">
            <a:xfrm>
              <a:off x="1682" y="2247"/>
              <a:ext cx="248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6" name="Rectangle 34"/>
            <p:cNvSpPr>
              <a:spLocks noChangeArrowheads="1"/>
            </p:cNvSpPr>
            <p:nvPr/>
          </p:nvSpPr>
          <p:spPr bwMode="auto">
            <a:xfrm>
              <a:off x="2019" y="2064"/>
              <a:ext cx="9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Z</a:t>
              </a:r>
              <a:endParaRPr lang="en-US"/>
            </a:p>
          </p:txBody>
        </p:sp>
        <p:sp>
          <p:nvSpPr>
            <p:cNvPr id="197667" name="Rectangle 35"/>
            <p:cNvSpPr>
              <a:spLocks noChangeArrowheads="1"/>
            </p:cNvSpPr>
            <p:nvPr/>
          </p:nvSpPr>
          <p:spPr bwMode="auto">
            <a:xfrm>
              <a:off x="2009" y="2266"/>
              <a:ext cx="15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Z</a:t>
              </a:r>
              <a:r>
                <a:rPr lang="en-US" sz="1900" baseline="-250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97669" name="Rectangle 37"/>
            <p:cNvSpPr>
              <a:spLocks noChangeArrowheads="1"/>
            </p:cNvSpPr>
            <p:nvPr/>
          </p:nvSpPr>
          <p:spPr bwMode="auto">
            <a:xfrm>
              <a:off x="1724" y="2296"/>
              <a:ext cx="17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1900" baseline="-250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97673" name="Line 41"/>
            <p:cNvSpPr>
              <a:spLocks noChangeShapeType="1"/>
            </p:cNvSpPr>
            <p:nvPr/>
          </p:nvSpPr>
          <p:spPr bwMode="auto">
            <a:xfrm>
              <a:off x="1682" y="2253"/>
              <a:ext cx="115" cy="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74" name="Rectangle 42"/>
            <p:cNvSpPr>
              <a:spLocks noChangeArrowheads="1"/>
            </p:cNvSpPr>
            <p:nvPr/>
          </p:nvSpPr>
          <p:spPr bwMode="auto">
            <a:xfrm>
              <a:off x="1470" y="3408"/>
              <a:ext cx="10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K</a:t>
              </a:r>
              <a:endParaRPr lang="en-US"/>
            </a:p>
          </p:txBody>
        </p:sp>
        <p:sp>
          <p:nvSpPr>
            <p:cNvPr id="197675" name="Line 43"/>
            <p:cNvSpPr>
              <a:spLocks noChangeShapeType="1"/>
            </p:cNvSpPr>
            <p:nvPr/>
          </p:nvSpPr>
          <p:spPr bwMode="auto">
            <a:xfrm>
              <a:off x="1930" y="1045"/>
              <a:ext cx="1" cy="183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77" name="Line 45"/>
            <p:cNvSpPr>
              <a:spLocks noChangeShapeType="1"/>
            </p:cNvSpPr>
            <p:nvPr/>
          </p:nvSpPr>
          <p:spPr bwMode="auto">
            <a:xfrm>
              <a:off x="1797" y="2278"/>
              <a:ext cx="133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78" name="Line 46"/>
            <p:cNvSpPr>
              <a:spLocks noChangeShapeType="1"/>
            </p:cNvSpPr>
            <p:nvPr/>
          </p:nvSpPr>
          <p:spPr bwMode="auto">
            <a:xfrm flipV="1">
              <a:off x="1776" y="1673"/>
              <a:ext cx="1" cy="59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79" name="Rectangle 47"/>
            <p:cNvSpPr>
              <a:spLocks noChangeArrowheads="1"/>
            </p:cNvSpPr>
            <p:nvPr/>
          </p:nvSpPr>
          <p:spPr bwMode="auto">
            <a:xfrm>
              <a:off x="1536" y="1498"/>
              <a:ext cx="17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1900" baseline="-25000">
                  <a:solidFill>
                    <a:srgbClr val="000000"/>
                  </a:solidFill>
                  <a:latin typeface="Arial" charset="0"/>
                </a:rPr>
                <a:t>v</a:t>
              </a:r>
            </a:p>
          </p:txBody>
        </p:sp>
        <p:sp>
          <p:nvSpPr>
            <p:cNvPr id="197681" name="Line 49"/>
            <p:cNvSpPr>
              <a:spLocks noChangeShapeType="1"/>
            </p:cNvSpPr>
            <p:nvPr/>
          </p:nvSpPr>
          <p:spPr bwMode="auto">
            <a:xfrm>
              <a:off x="2081" y="1146"/>
              <a:ext cx="236" cy="5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82" name="Line 50"/>
            <p:cNvSpPr>
              <a:spLocks noChangeShapeType="1"/>
            </p:cNvSpPr>
            <p:nvPr/>
          </p:nvSpPr>
          <p:spPr bwMode="auto">
            <a:xfrm>
              <a:off x="1930" y="1709"/>
              <a:ext cx="224" cy="4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83" name="Line 51"/>
            <p:cNvSpPr>
              <a:spLocks noChangeShapeType="1"/>
            </p:cNvSpPr>
            <p:nvPr/>
          </p:nvSpPr>
          <p:spPr bwMode="auto">
            <a:xfrm flipH="1">
              <a:off x="2039" y="1200"/>
              <a:ext cx="121" cy="52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84" name="Freeform 52"/>
            <p:cNvSpPr>
              <a:spLocks/>
            </p:cNvSpPr>
            <p:nvPr/>
          </p:nvSpPr>
          <p:spPr bwMode="auto">
            <a:xfrm>
              <a:off x="2112" y="1152"/>
              <a:ext cx="72" cy="127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72" y="127"/>
                </a:cxn>
                <a:cxn ang="0">
                  <a:pos x="36" y="91"/>
                </a:cxn>
                <a:cxn ang="0">
                  <a:pos x="0" y="103"/>
                </a:cxn>
                <a:cxn ang="0">
                  <a:pos x="66" y="0"/>
                </a:cxn>
              </a:cxnLst>
              <a:rect l="0" t="0" r="r" b="b"/>
              <a:pathLst>
                <a:path w="72" h="127">
                  <a:moveTo>
                    <a:pt x="66" y="0"/>
                  </a:moveTo>
                  <a:lnTo>
                    <a:pt x="72" y="127"/>
                  </a:lnTo>
                  <a:lnTo>
                    <a:pt x="36" y="91"/>
                  </a:lnTo>
                  <a:lnTo>
                    <a:pt x="0" y="103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85" name="Freeform 53"/>
            <p:cNvSpPr>
              <a:spLocks/>
            </p:cNvSpPr>
            <p:nvPr/>
          </p:nvSpPr>
          <p:spPr bwMode="auto">
            <a:xfrm>
              <a:off x="2033" y="1607"/>
              <a:ext cx="79" cy="121"/>
            </a:xfrm>
            <a:custGeom>
              <a:avLst/>
              <a:gdLst/>
              <a:ahLst/>
              <a:cxnLst>
                <a:cxn ang="0">
                  <a:pos x="6" y="121"/>
                </a:cxn>
                <a:cxn ang="0">
                  <a:pos x="0" y="0"/>
                </a:cxn>
                <a:cxn ang="0">
                  <a:pos x="36" y="30"/>
                </a:cxn>
                <a:cxn ang="0">
                  <a:pos x="79" y="24"/>
                </a:cxn>
                <a:cxn ang="0">
                  <a:pos x="6" y="121"/>
                </a:cxn>
              </a:cxnLst>
              <a:rect l="0" t="0" r="r" b="b"/>
              <a:pathLst>
                <a:path w="79" h="121">
                  <a:moveTo>
                    <a:pt x="6" y="121"/>
                  </a:moveTo>
                  <a:lnTo>
                    <a:pt x="0" y="0"/>
                  </a:lnTo>
                  <a:lnTo>
                    <a:pt x="36" y="30"/>
                  </a:lnTo>
                  <a:lnTo>
                    <a:pt x="79" y="24"/>
                  </a:lnTo>
                  <a:lnTo>
                    <a:pt x="6" y="12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86" name="Rectangle 54"/>
            <p:cNvSpPr>
              <a:spLocks noChangeArrowheads="1"/>
            </p:cNvSpPr>
            <p:nvPr/>
          </p:nvSpPr>
          <p:spPr bwMode="auto">
            <a:xfrm>
              <a:off x="2202" y="1244"/>
              <a:ext cx="24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GM</a:t>
              </a:r>
              <a:endParaRPr lang="en-US"/>
            </a:p>
          </p:txBody>
        </p:sp>
        <p:sp>
          <p:nvSpPr>
            <p:cNvPr id="197687" name="Rectangle 55"/>
            <p:cNvSpPr>
              <a:spLocks noChangeArrowheads="1"/>
            </p:cNvSpPr>
            <p:nvPr/>
          </p:nvSpPr>
          <p:spPr bwMode="auto">
            <a:xfrm>
              <a:off x="2402" y="1323"/>
              <a:ext cx="169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eff</a:t>
              </a:r>
              <a:endParaRPr lang="en-US"/>
            </a:p>
          </p:txBody>
        </p:sp>
        <p:sp>
          <p:nvSpPr>
            <p:cNvPr id="197688" name="Line 56"/>
            <p:cNvSpPr>
              <a:spLocks noChangeShapeType="1"/>
            </p:cNvSpPr>
            <p:nvPr/>
          </p:nvSpPr>
          <p:spPr bwMode="auto">
            <a:xfrm>
              <a:off x="1379" y="1601"/>
              <a:ext cx="146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89" name="Line 57"/>
            <p:cNvSpPr>
              <a:spLocks noChangeShapeType="1"/>
            </p:cNvSpPr>
            <p:nvPr/>
          </p:nvSpPr>
          <p:spPr bwMode="auto">
            <a:xfrm>
              <a:off x="1258" y="2157"/>
              <a:ext cx="140" cy="3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90" name="Line 58"/>
            <p:cNvSpPr>
              <a:spLocks noChangeShapeType="1"/>
            </p:cNvSpPr>
            <p:nvPr/>
          </p:nvSpPr>
          <p:spPr bwMode="auto">
            <a:xfrm flipH="1">
              <a:off x="1325" y="1613"/>
              <a:ext cx="127" cy="56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91" name="Freeform 59"/>
            <p:cNvSpPr>
              <a:spLocks/>
            </p:cNvSpPr>
            <p:nvPr/>
          </p:nvSpPr>
          <p:spPr bwMode="auto">
            <a:xfrm>
              <a:off x="1386" y="1613"/>
              <a:ext cx="78" cy="127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78" y="127"/>
                </a:cxn>
                <a:cxn ang="0">
                  <a:pos x="48" y="90"/>
                </a:cxn>
                <a:cxn ang="0">
                  <a:pos x="0" y="108"/>
                </a:cxn>
                <a:cxn ang="0">
                  <a:pos x="66" y="0"/>
                </a:cxn>
              </a:cxnLst>
              <a:rect l="0" t="0" r="r" b="b"/>
              <a:pathLst>
                <a:path w="78" h="127">
                  <a:moveTo>
                    <a:pt x="66" y="0"/>
                  </a:moveTo>
                  <a:lnTo>
                    <a:pt x="78" y="127"/>
                  </a:lnTo>
                  <a:lnTo>
                    <a:pt x="48" y="90"/>
                  </a:lnTo>
                  <a:lnTo>
                    <a:pt x="0" y="108"/>
                  </a:lnTo>
                  <a:lnTo>
                    <a:pt x="66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92" name="Freeform 60"/>
            <p:cNvSpPr>
              <a:spLocks/>
            </p:cNvSpPr>
            <p:nvPr/>
          </p:nvSpPr>
          <p:spPr bwMode="auto">
            <a:xfrm>
              <a:off x="1307" y="2048"/>
              <a:ext cx="85" cy="127"/>
            </a:xfrm>
            <a:custGeom>
              <a:avLst/>
              <a:gdLst/>
              <a:ahLst/>
              <a:cxnLst>
                <a:cxn ang="0">
                  <a:pos x="18" y="127"/>
                </a:cxn>
                <a:cxn ang="0">
                  <a:pos x="0" y="0"/>
                </a:cxn>
                <a:cxn ang="0">
                  <a:pos x="36" y="30"/>
                </a:cxn>
                <a:cxn ang="0">
                  <a:pos x="85" y="18"/>
                </a:cxn>
                <a:cxn ang="0">
                  <a:pos x="18" y="127"/>
                </a:cxn>
              </a:cxnLst>
              <a:rect l="0" t="0" r="r" b="b"/>
              <a:pathLst>
                <a:path w="85" h="127">
                  <a:moveTo>
                    <a:pt x="18" y="127"/>
                  </a:moveTo>
                  <a:lnTo>
                    <a:pt x="0" y="0"/>
                  </a:lnTo>
                  <a:lnTo>
                    <a:pt x="36" y="30"/>
                  </a:lnTo>
                  <a:lnTo>
                    <a:pt x="85" y="18"/>
                  </a:lnTo>
                  <a:lnTo>
                    <a:pt x="18" y="127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93" name="Rectangle 61"/>
            <p:cNvSpPr>
              <a:spLocks noChangeArrowheads="1"/>
            </p:cNvSpPr>
            <p:nvPr/>
          </p:nvSpPr>
          <p:spPr bwMode="auto">
            <a:xfrm>
              <a:off x="1089" y="1764"/>
              <a:ext cx="30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900">
                  <a:solidFill>
                    <a:srgbClr val="000000"/>
                  </a:solidFill>
                  <a:latin typeface="Arial" charset="0"/>
                </a:rPr>
                <a:t>FSC</a:t>
              </a:r>
              <a:endParaRPr lang="en-US"/>
            </a:p>
          </p:txBody>
        </p:sp>
        <p:sp>
          <p:nvSpPr>
            <p:cNvPr id="197704" name="Rectangle 72"/>
            <p:cNvSpPr>
              <a:spLocks noChangeArrowheads="1"/>
            </p:cNvSpPr>
            <p:nvPr/>
          </p:nvSpPr>
          <p:spPr bwMode="auto">
            <a:xfrm>
              <a:off x="1757" y="3168"/>
              <a:ext cx="111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g</a:t>
              </a:r>
              <a:r>
                <a:rPr lang="en-US" sz="1500" baseline="-25000">
                  <a:solidFill>
                    <a:srgbClr val="000000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197706" name="Rectangle 74"/>
            <p:cNvSpPr>
              <a:spLocks noChangeArrowheads="1"/>
            </p:cNvSpPr>
            <p:nvPr/>
          </p:nvSpPr>
          <p:spPr bwMode="auto">
            <a:xfrm>
              <a:off x="1344" y="3120"/>
              <a:ext cx="67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500">
                  <a:solidFill>
                    <a:srgbClr val="000000"/>
                  </a:solidFill>
                  <a:latin typeface="Arial" charset="0"/>
                </a:rPr>
                <a:t>g</a:t>
              </a:r>
              <a:endParaRPr lang="en-US"/>
            </a:p>
          </p:txBody>
        </p:sp>
        <p:sp>
          <p:nvSpPr>
            <p:cNvPr id="197721" name="Oval 89"/>
            <p:cNvSpPr>
              <a:spLocks noChangeArrowheads="1"/>
            </p:cNvSpPr>
            <p:nvPr/>
          </p:nvSpPr>
          <p:spPr bwMode="auto">
            <a:xfrm>
              <a:off x="1880" y="1064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2" name="Oval 90"/>
            <p:cNvSpPr>
              <a:spLocks noChangeArrowheads="1"/>
            </p:cNvSpPr>
            <p:nvPr/>
          </p:nvSpPr>
          <p:spPr bwMode="auto">
            <a:xfrm>
              <a:off x="1736" y="1632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3" name="Oval 91"/>
            <p:cNvSpPr>
              <a:spLocks noChangeArrowheads="1"/>
            </p:cNvSpPr>
            <p:nvPr/>
          </p:nvSpPr>
          <p:spPr bwMode="auto">
            <a:xfrm>
              <a:off x="1632" y="2208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4" name="Oval 92"/>
            <p:cNvSpPr>
              <a:spLocks noChangeArrowheads="1"/>
            </p:cNvSpPr>
            <p:nvPr/>
          </p:nvSpPr>
          <p:spPr bwMode="auto">
            <a:xfrm>
              <a:off x="1736" y="2256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5" name="Oval 93"/>
            <p:cNvSpPr>
              <a:spLocks noChangeArrowheads="1"/>
            </p:cNvSpPr>
            <p:nvPr/>
          </p:nvSpPr>
          <p:spPr bwMode="auto">
            <a:xfrm>
              <a:off x="1496" y="2784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6" name="Oval 94"/>
            <p:cNvSpPr>
              <a:spLocks noChangeArrowheads="1"/>
            </p:cNvSpPr>
            <p:nvPr/>
          </p:nvSpPr>
          <p:spPr bwMode="auto">
            <a:xfrm>
              <a:off x="1880" y="2880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7" name="Oval 95"/>
            <p:cNvSpPr>
              <a:spLocks noChangeArrowheads="1"/>
            </p:cNvSpPr>
            <p:nvPr/>
          </p:nvSpPr>
          <p:spPr bwMode="auto">
            <a:xfrm>
              <a:off x="1440" y="3120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8" name="Oval 96"/>
            <p:cNvSpPr>
              <a:spLocks noChangeArrowheads="1"/>
            </p:cNvSpPr>
            <p:nvPr/>
          </p:nvSpPr>
          <p:spPr bwMode="auto">
            <a:xfrm>
              <a:off x="1832" y="3080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29" name="Oval 97"/>
            <p:cNvSpPr>
              <a:spLocks noChangeArrowheads="1"/>
            </p:cNvSpPr>
            <p:nvPr/>
          </p:nvSpPr>
          <p:spPr bwMode="auto">
            <a:xfrm>
              <a:off x="1392" y="3320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30" name="Oval 98"/>
            <p:cNvSpPr>
              <a:spLocks noChangeArrowheads="1"/>
            </p:cNvSpPr>
            <p:nvPr/>
          </p:nvSpPr>
          <p:spPr bwMode="auto">
            <a:xfrm>
              <a:off x="1880" y="2256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31" name="Oval 99"/>
            <p:cNvSpPr>
              <a:spLocks noChangeArrowheads="1"/>
            </p:cNvSpPr>
            <p:nvPr/>
          </p:nvSpPr>
          <p:spPr bwMode="auto">
            <a:xfrm>
              <a:off x="1880" y="2208"/>
              <a:ext cx="88" cy="88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733" name="Rectangle 101"/>
            <p:cNvSpPr>
              <a:spLocks noChangeArrowheads="1"/>
            </p:cNvSpPr>
            <p:nvPr/>
          </p:nvSpPr>
          <p:spPr bwMode="auto">
            <a:xfrm>
              <a:off x="603" y="1874"/>
              <a:ext cx="26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>
                  <a:latin typeface="Symbol" pitchFamily="18" charset="2"/>
                </a:rPr>
                <a:t>F</a:t>
              </a:r>
              <a:endParaRPr lang="en-US" sz="2400"/>
            </a:p>
          </p:txBody>
        </p:sp>
        <p:sp>
          <p:nvSpPr>
            <p:cNvPr id="197736" name="Rectangle 104"/>
            <p:cNvSpPr>
              <a:spLocks noChangeArrowheads="1"/>
            </p:cNvSpPr>
            <p:nvPr/>
          </p:nvSpPr>
          <p:spPr bwMode="auto">
            <a:xfrm>
              <a:off x="1776" y="1442"/>
              <a:ext cx="212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1600">
                  <a:latin typeface="Symbol" pitchFamily="18" charset="2"/>
                </a:rPr>
                <a:t>F</a:t>
              </a:r>
              <a:endParaRPr lang="en-US" sz="1600"/>
            </a:p>
          </p:txBody>
        </p:sp>
        <p:sp>
          <p:nvSpPr>
            <p:cNvPr id="197737" name="Rectangle 105"/>
            <p:cNvSpPr>
              <a:spLocks noChangeArrowheads="1"/>
            </p:cNvSpPr>
            <p:nvPr/>
          </p:nvSpPr>
          <p:spPr bwMode="auto">
            <a:xfrm>
              <a:off x="2523" y="2066"/>
              <a:ext cx="261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>
                  <a:latin typeface="Symbol" pitchFamily="18" charset="2"/>
                </a:rPr>
                <a:t>F</a:t>
              </a:r>
              <a:endParaRPr 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u="sng">
                <a:latin typeface="Arial" charset="0"/>
              </a:rPr>
              <a:t>Free Surface Effect</a:t>
            </a:r>
            <a:endParaRPr lang="en-US" sz="2800" b="1" u="sng">
              <a:latin typeface="Arial" charset="0"/>
            </a:endParaRPr>
          </a:p>
        </p:txBody>
      </p:sp>
      <p:sp>
        <p:nvSpPr>
          <p:cNvPr id="297987" name="Rectangle 3"/>
          <p:cNvSpPr>
            <a:spLocks noChangeArrowheads="1"/>
          </p:cNvSpPr>
          <p:nvPr/>
        </p:nvSpPr>
        <p:spPr bwMode="auto">
          <a:xfrm>
            <a:off x="0" y="144780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The new, effective VCG is G</a:t>
            </a:r>
            <a:r>
              <a:rPr lang="en-US" sz="2800" b="1" baseline="-25000">
                <a:latin typeface="Arial" charset="0"/>
              </a:rPr>
              <a:t>v</a:t>
            </a:r>
            <a:r>
              <a:rPr lang="en-US" sz="2800" b="1">
                <a:latin typeface="Arial" charset="0"/>
              </a:rPr>
              <a:t>, so a sine correction is applied to get the statical stability curve</a:t>
            </a:r>
          </a:p>
        </p:txBody>
      </p:sp>
      <p:sp>
        <p:nvSpPr>
          <p:cNvPr id="297988" name="AutoShape 4"/>
          <p:cNvSpPr>
            <a:spLocks noChangeAspect="1" noChangeArrowheads="1" noTextEdit="1"/>
          </p:cNvSpPr>
          <p:nvPr/>
        </p:nvSpPr>
        <p:spPr bwMode="auto">
          <a:xfrm>
            <a:off x="1011238" y="3124200"/>
            <a:ext cx="7119937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7989" name="Rectangle 5"/>
          <p:cNvSpPr>
            <a:spLocks noChangeArrowheads="1"/>
          </p:cNvSpPr>
          <p:nvPr/>
        </p:nvSpPr>
        <p:spPr bwMode="auto">
          <a:xfrm>
            <a:off x="1173163" y="3257550"/>
            <a:ext cx="50323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G</a:t>
            </a:r>
            <a:endParaRPr lang="en-US"/>
          </a:p>
        </p:txBody>
      </p:sp>
      <p:sp>
        <p:nvSpPr>
          <p:cNvPr id="297990" name="Rectangle 6"/>
          <p:cNvSpPr>
            <a:spLocks noChangeArrowheads="1"/>
          </p:cNvSpPr>
          <p:nvPr/>
        </p:nvSpPr>
        <p:spPr bwMode="auto">
          <a:xfrm>
            <a:off x="1677988" y="3617913"/>
            <a:ext cx="2190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991" name="Rectangle 7"/>
          <p:cNvSpPr>
            <a:spLocks noChangeArrowheads="1"/>
          </p:cNvSpPr>
          <p:nvPr/>
        </p:nvSpPr>
        <p:spPr bwMode="auto">
          <a:xfrm>
            <a:off x="1887538" y="3257550"/>
            <a:ext cx="3952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297992" name="Rectangle 8"/>
          <p:cNvSpPr>
            <a:spLocks noChangeArrowheads="1"/>
          </p:cNvSpPr>
          <p:nvPr/>
        </p:nvSpPr>
        <p:spPr bwMode="auto">
          <a:xfrm>
            <a:off x="2286000" y="3617913"/>
            <a:ext cx="21907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000000"/>
                </a:solidFill>
                <a:latin typeface="Arial" charset="0"/>
              </a:rPr>
              <a:t>1</a:t>
            </a:r>
            <a:endParaRPr lang="en-US"/>
          </a:p>
        </p:txBody>
      </p:sp>
      <p:sp>
        <p:nvSpPr>
          <p:cNvPr id="297993" name="Rectangle 9"/>
          <p:cNvSpPr>
            <a:spLocks noChangeArrowheads="1"/>
          </p:cNvSpPr>
          <p:nvPr/>
        </p:nvSpPr>
        <p:spPr bwMode="auto">
          <a:xfrm>
            <a:off x="2495550" y="3257550"/>
            <a:ext cx="123983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 = G</a:t>
            </a:r>
            <a:endParaRPr lang="en-US"/>
          </a:p>
        </p:txBody>
      </p:sp>
      <p:sp>
        <p:nvSpPr>
          <p:cNvPr id="297994" name="Rectangle 10"/>
          <p:cNvSpPr>
            <a:spLocks noChangeArrowheads="1"/>
          </p:cNvSpPr>
          <p:nvPr/>
        </p:nvSpPr>
        <p:spPr bwMode="auto">
          <a:xfrm>
            <a:off x="3743325" y="3617913"/>
            <a:ext cx="109538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000000"/>
                </a:solidFill>
                <a:latin typeface="Arial" charset="0"/>
              </a:rPr>
              <a:t>t</a:t>
            </a:r>
            <a:endParaRPr lang="en-US"/>
          </a:p>
        </p:txBody>
      </p:sp>
      <p:sp>
        <p:nvSpPr>
          <p:cNvPr id="297995" name="Rectangle 11"/>
          <p:cNvSpPr>
            <a:spLocks noChangeArrowheads="1"/>
          </p:cNvSpPr>
          <p:nvPr/>
        </p:nvSpPr>
        <p:spPr bwMode="auto">
          <a:xfrm>
            <a:off x="3848100" y="3257550"/>
            <a:ext cx="3952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Z</a:t>
            </a:r>
            <a:endParaRPr lang="en-US"/>
          </a:p>
        </p:txBody>
      </p:sp>
      <p:sp>
        <p:nvSpPr>
          <p:cNvPr id="297996" name="Rectangle 12"/>
          <p:cNvSpPr>
            <a:spLocks noChangeArrowheads="1"/>
          </p:cNvSpPr>
          <p:nvPr/>
        </p:nvSpPr>
        <p:spPr bwMode="auto">
          <a:xfrm>
            <a:off x="4246563" y="3617913"/>
            <a:ext cx="109537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000000"/>
                </a:solidFill>
                <a:latin typeface="Arial" charset="0"/>
              </a:rPr>
              <a:t>t</a:t>
            </a:r>
            <a:endParaRPr lang="en-US"/>
          </a:p>
        </p:txBody>
      </p:sp>
      <p:sp>
        <p:nvSpPr>
          <p:cNvPr id="297997" name="Rectangle 13"/>
          <p:cNvSpPr>
            <a:spLocks noChangeArrowheads="1"/>
          </p:cNvSpPr>
          <p:nvPr/>
        </p:nvSpPr>
        <p:spPr bwMode="auto">
          <a:xfrm>
            <a:off x="4351338" y="3257550"/>
            <a:ext cx="15811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 - GG</a:t>
            </a:r>
            <a:endParaRPr lang="en-US"/>
          </a:p>
        </p:txBody>
      </p:sp>
      <p:sp>
        <p:nvSpPr>
          <p:cNvPr id="297998" name="Rectangle 14"/>
          <p:cNvSpPr>
            <a:spLocks noChangeArrowheads="1"/>
          </p:cNvSpPr>
          <p:nvPr/>
        </p:nvSpPr>
        <p:spPr bwMode="auto">
          <a:xfrm>
            <a:off x="5940425" y="3617913"/>
            <a:ext cx="19685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000000"/>
                </a:solidFill>
                <a:latin typeface="Arial" charset="0"/>
              </a:rPr>
              <a:t>v</a:t>
            </a:r>
            <a:endParaRPr lang="en-US"/>
          </a:p>
        </p:txBody>
      </p:sp>
      <p:sp>
        <p:nvSpPr>
          <p:cNvPr id="297999" name="Rectangle 15"/>
          <p:cNvSpPr>
            <a:spLocks noChangeArrowheads="1"/>
          </p:cNvSpPr>
          <p:nvPr/>
        </p:nvSpPr>
        <p:spPr bwMode="auto">
          <a:xfrm>
            <a:off x="6130925" y="3257550"/>
            <a:ext cx="118745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 sin </a:t>
            </a:r>
            <a:endParaRPr lang="en-US"/>
          </a:p>
        </p:txBody>
      </p:sp>
      <p:sp>
        <p:nvSpPr>
          <p:cNvPr id="298000" name="Rectangle 16"/>
          <p:cNvSpPr>
            <a:spLocks noChangeArrowheads="1"/>
          </p:cNvSpPr>
          <p:nvPr/>
        </p:nvSpPr>
        <p:spPr bwMode="auto">
          <a:xfrm>
            <a:off x="7321550" y="3190875"/>
            <a:ext cx="33813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Symbol" pitchFamily="18" charset="2"/>
              </a:rPr>
              <a:t>f</a:t>
            </a:r>
            <a:endParaRPr lang="en-US"/>
          </a:p>
        </p:txBody>
      </p:sp>
      <p:sp>
        <p:nvSpPr>
          <p:cNvPr id="298001" name="Rectangle 17"/>
          <p:cNvSpPr>
            <a:spLocks noChangeArrowheads="1"/>
          </p:cNvSpPr>
          <p:nvPr/>
        </p:nvSpPr>
        <p:spPr bwMode="auto">
          <a:xfrm>
            <a:off x="3919538" y="4098925"/>
            <a:ext cx="576262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Arial" charset="0"/>
              </a:rPr>
              <a:t>or</a:t>
            </a:r>
            <a:endParaRPr lang="en-US"/>
          </a:p>
        </p:txBody>
      </p:sp>
      <p:grpSp>
        <p:nvGrpSpPr>
          <p:cNvPr id="298002" name="Group 18"/>
          <p:cNvGrpSpPr>
            <a:grpSpLocks/>
          </p:cNvGrpSpPr>
          <p:nvPr/>
        </p:nvGrpSpPr>
        <p:grpSpPr bwMode="auto">
          <a:xfrm>
            <a:off x="1173163" y="4949825"/>
            <a:ext cx="6235700" cy="841375"/>
            <a:chOff x="739" y="2913"/>
            <a:chExt cx="3928" cy="530"/>
          </a:xfrm>
        </p:grpSpPr>
        <p:sp>
          <p:nvSpPr>
            <p:cNvPr id="298003" name="Rectangle 19"/>
            <p:cNvSpPr>
              <a:spLocks noChangeArrowheads="1"/>
            </p:cNvSpPr>
            <p:nvPr/>
          </p:nvSpPr>
          <p:spPr bwMode="auto">
            <a:xfrm>
              <a:off x="739" y="2913"/>
              <a:ext cx="317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100">
                  <a:solidFill>
                    <a:srgbClr val="000000"/>
                  </a:solidFill>
                  <a:latin typeface="Arial" charset="0"/>
                </a:rPr>
                <a:t>G</a:t>
              </a:r>
              <a:endParaRPr lang="en-US"/>
            </a:p>
          </p:txBody>
        </p:sp>
        <p:sp>
          <p:nvSpPr>
            <p:cNvPr id="298004" name="Rectangle 20"/>
            <p:cNvSpPr>
              <a:spLocks noChangeArrowheads="1"/>
            </p:cNvSpPr>
            <p:nvPr/>
          </p:nvSpPr>
          <p:spPr bwMode="auto">
            <a:xfrm>
              <a:off x="1057" y="3145"/>
              <a:ext cx="1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1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298005" name="Rectangle 21"/>
            <p:cNvSpPr>
              <a:spLocks noChangeArrowheads="1"/>
            </p:cNvSpPr>
            <p:nvPr/>
          </p:nvSpPr>
          <p:spPr bwMode="auto">
            <a:xfrm>
              <a:off x="1189" y="2913"/>
              <a:ext cx="24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100">
                  <a:solidFill>
                    <a:srgbClr val="000000"/>
                  </a:solidFill>
                  <a:latin typeface="Arial" charset="0"/>
                </a:rPr>
                <a:t>Z</a:t>
              </a:r>
              <a:endParaRPr lang="en-US"/>
            </a:p>
          </p:txBody>
        </p:sp>
        <p:sp>
          <p:nvSpPr>
            <p:cNvPr id="298006" name="Rectangle 22"/>
            <p:cNvSpPr>
              <a:spLocks noChangeArrowheads="1"/>
            </p:cNvSpPr>
            <p:nvPr/>
          </p:nvSpPr>
          <p:spPr bwMode="auto">
            <a:xfrm>
              <a:off x="1440" y="3145"/>
              <a:ext cx="138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100">
                  <a:solidFill>
                    <a:srgbClr val="000000"/>
                  </a:solidFill>
                  <a:latin typeface="Arial" charset="0"/>
                </a:rPr>
                <a:t>1</a:t>
              </a:r>
              <a:endParaRPr lang="en-US"/>
            </a:p>
          </p:txBody>
        </p:sp>
        <p:sp>
          <p:nvSpPr>
            <p:cNvPr id="298007" name="Rectangle 23"/>
            <p:cNvSpPr>
              <a:spLocks noChangeArrowheads="1"/>
            </p:cNvSpPr>
            <p:nvPr/>
          </p:nvSpPr>
          <p:spPr bwMode="auto">
            <a:xfrm>
              <a:off x="1572" y="2913"/>
              <a:ext cx="781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100">
                  <a:solidFill>
                    <a:srgbClr val="000000"/>
                  </a:solidFill>
                  <a:latin typeface="Arial" charset="0"/>
                </a:rPr>
                <a:t> = G</a:t>
              </a:r>
              <a:endParaRPr lang="en-US"/>
            </a:p>
          </p:txBody>
        </p:sp>
        <p:sp>
          <p:nvSpPr>
            <p:cNvPr id="298008" name="Rectangle 24"/>
            <p:cNvSpPr>
              <a:spLocks noChangeArrowheads="1"/>
            </p:cNvSpPr>
            <p:nvPr/>
          </p:nvSpPr>
          <p:spPr bwMode="auto">
            <a:xfrm>
              <a:off x="2358" y="3145"/>
              <a:ext cx="69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1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/>
            </a:p>
          </p:txBody>
        </p:sp>
        <p:sp>
          <p:nvSpPr>
            <p:cNvPr id="298009" name="Rectangle 25"/>
            <p:cNvSpPr>
              <a:spLocks noChangeArrowheads="1"/>
            </p:cNvSpPr>
            <p:nvPr/>
          </p:nvSpPr>
          <p:spPr bwMode="auto">
            <a:xfrm>
              <a:off x="2424" y="2913"/>
              <a:ext cx="249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100">
                  <a:solidFill>
                    <a:srgbClr val="000000"/>
                  </a:solidFill>
                  <a:latin typeface="Arial" charset="0"/>
                </a:rPr>
                <a:t>Z</a:t>
              </a:r>
              <a:endParaRPr lang="en-US"/>
            </a:p>
          </p:txBody>
        </p:sp>
        <p:sp>
          <p:nvSpPr>
            <p:cNvPr id="298010" name="Rectangle 26"/>
            <p:cNvSpPr>
              <a:spLocks noChangeArrowheads="1"/>
            </p:cNvSpPr>
            <p:nvPr/>
          </p:nvSpPr>
          <p:spPr bwMode="auto">
            <a:xfrm>
              <a:off x="2675" y="3145"/>
              <a:ext cx="69" cy="2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31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/>
            </a:p>
          </p:txBody>
        </p:sp>
        <p:sp>
          <p:nvSpPr>
            <p:cNvPr id="298011" name="Rectangle 27"/>
            <p:cNvSpPr>
              <a:spLocks noChangeArrowheads="1"/>
            </p:cNvSpPr>
            <p:nvPr/>
          </p:nvSpPr>
          <p:spPr bwMode="auto">
            <a:xfrm>
              <a:off x="2741" y="2913"/>
              <a:ext cx="1926" cy="4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5100">
                  <a:solidFill>
                    <a:srgbClr val="000000"/>
                  </a:solidFill>
                  <a:latin typeface="Arial" charset="0"/>
                </a:rPr>
                <a:t> - FSC sin </a:t>
              </a:r>
              <a:endParaRPr lang="en-US"/>
            </a:p>
          </p:txBody>
        </p:sp>
      </p:grpSp>
      <p:sp>
        <p:nvSpPr>
          <p:cNvPr id="298012" name="Rectangle 28"/>
          <p:cNvSpPr>
            <a:spLocks noChangeArrowheads="1"/>
          </p:cNvSpPr>
          <p:nvPr/>
        </p:nvSpPr>
        <p:spPr bwMode="auto">
          <a:xfrm>
            <a:off x="7416800" y="4876800"/>
            <a:ext cx="33813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5100">
                <a:solidFill>
                  <a:srgbClr val="000000"/>
                </a:solidFill>
                <a:latin typeface="Symbol" pitchFamily="18" charset="2"/>
              </a:rPr>
              <a:t>f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60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Free Surface Correction</a:t>
            </a:r>
            <a:endParaRPr lang="en-US" sz="2800" b="1">
              <a:latin typeface="Arial" charset="0"/>
            </a:endParaRPr>
          </a:p>
        </p:txBody>
      </p:sp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0" y="1295400"/>
            <a:ext cx="9144000" cy="5030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The free surface correction to GM for small angle hydrostatics is:</a:t>
            </a:r>
          </a:p>
          <a:p>
            <a:endParaRPr lang="en-US" sz="2800" b="1">
              <a:latin typeface="Arial" charset="0"/>
            </a:endParaRPr>
          </a:p>
          <a:p>
            <a:endParaRPr lang="en-US" sz="2800" b="1">
              <a:latin typeface="Arial" charset="0"/>
            </a:endParaRPr>
          </a:p>
          <a:p>
            <a:endParaRPr lang="en-US" sz="2800" b="1">
              <a:latin typeface="Arial" charset="0"/>
            </a:endParaRPr>
          </a:p>
          <a:p>
            <a:endParaRPr lang="en-US" sz="2800" b="1">
              <a:latin typeface="Arial" charset="0"/>
            </a:endParaRPr>
          </a:p>
          <a:p>
            <a:r>
              <a:rPr lang="en-US" sz="2800" b="1">
                <a:latin typeface="Arial" charset="0"/>
              </a:rPr>
              <a:t> where:</a:t>
            </a:r>
          </a:p>
          <a:p>
            <a:r>
              <a:rPr lang="en-US" sz="2800" b="1">
                <a:latin typeface="Arial" charset="0"/>
              </a:rPr>
              <a:t> </a:t>
            </a:r>
            <a:r>
              <a:rPr lang="en-US" sz="2800" b="1">
                <a:latin typeface="Arial" charset="0"/>
                <a:sym typeface="Symbol" pitchFamily="18" charset="2"/>
              </a:rPr>
              <a:t></a:t>
            </a:r>
            <a:r>
              <a:rPr lang="en-US" sz="2400" b="1" baseline="-25000">
                <a:latin typeface="Arial" charset="0"/>
              </a:rPr>
              <a:t>t</a:t>
            </a:r>
            <a:r>
              <a:rPr lang="en-US" sz="2400" b="1">
                <a:latin typeface="Arial" charset="0"/>
              </a:rPr>
              <a:t>  	is the density of the fluid in the tank in  lb s</a:t>
            </a:r>
            <a:r>
              <a:rPr lang="en-US" sz="2400" b="1" baseline="30000">
                <a:latin typeface="Arial" charset="0"/>
              </a:rPr>
              <a:t>2</a:t>
            </a:r>
            <a:r>
              <a:rPr lang="en-US" sz="2400" b="1">
                <a:latin typeface="Arial" charset="0"/>
              </a:rPr>
              <a:t>/ft</a:t>
            </a:r>
            <a:r>
              <a:rPr lang="en-US" sz="2400" b="1" baseline="30000">
                <a:latin typeface="Arial" charset="0"/>
              </a:rPr>
              <a:t>4</a:t>
            </a:r>
            <a:endParaRPr lang="en-US" sz="2400" b="1">
              <a:latin typeface="Arial" charset="0"/>
            </a:endParaRPr>
          </a:p>
          <a:p>
            <a:r>
              <a:rPr lang="en-US" sz="2400" b="1">
                <a:latin typeface="Arial" charset="0"/>
              </a:rPr>
              <a:t> </a:t>
            </a:r>
            <a:r>
              <a:rPr lang="en-US" sz="2800" b="1">
                <a:latin typeface="Arial" charset="0"/>
                <a:sym typeface="Symbol" pitchFamily="18" charset="2"/>
              </a:rPr>
              <a:t></a:t>
            </a:r>
            <a:r>
              <a:rPr lang="en-US" sz="2400" b="1" baseline="-25000">
                <a:latin typeface="Arial" charset="0"/>
              </a:rPr>
              <a:t>s</a:t>
            </a:r>
            <a:r>
              <a:rPr lang="en-US" sz="2400" b="1">
                <a:latin typeface="Arial" charset="0"/>
              </a:rPr>
              <a:t> 	is the density of the water the ship is floating in lb s</a:t>
            </a:r>
            <a:r>
              <a:rPr lang="en-US" sz="2400" b="1" baseline="30000">
                <a:latin typeface="Arial" charset="0"/>
              </a:rPr>
              <a:t>2</a:t>
            </a:r>
            <a:r>
              <a:rPr lang="en-US" sz="2400" b="1">
                <a:latin typeface="Arial" charset="0"/>
              </a:rPr>
              <a:t>/ft</a:t>
            </a:r>
            <a:r>
              <a:rPr lang="en-US" sz="2400" b="1" baseline="30000">
                <a:latin typeface="Arial" charset="0"/>
              </a:rPr>
              <a:t>4</a:t>
            </a:r>
            <a:endParaRPr lang="en-US" sz="2400" b="1">
              <a:latin typeface="Arial" charset="0"/>
            </a:endParaRPr>
          </a:p>
          <a:p>
            <a:r>
              <a:rPr lang="en-US" sz="2400" b="1">
                <a:latin typeface="Arial" charset="0"/>
              </a:rPr>
              <a:t> i</a:t>
            </a:r>
            <a:r>
              <a:rPr lang="en-US" sz="2400" b="1" baseline="-25000">
                <a:latin typeface="Arial" charset="0"/>
              </a:rPr>
              <a:t>t</a:t>
            </a:r>
            <a:r>
              <a:rPr lang="en-US" sz="2400" b="1">
                <a:latin typeface="Arial" charset="0"/>
              </a:rPr>
              <a:t>  	is the transverse moment of area of the tank's free 	surface area in ft</a:t>
            </a:r>
            <a:r>
              <a:rPr lang="en-US" sz="2400" b="1" baseline="30000">
                <a:latin typeface="Arial" charset="0"/>
              </a:rPr>
              <a:t>4</a:t>
            </a:r>
            <a:r>
              <a:rPr lang="en-US" sz="2400" b="1">
                <a:latin typeface="Arial" charset="0"/>
              </a:rPr>
              <a:t> . </a:t>
            </a:r>
          </a:p>
          <a:p>
            <a:r>
              <a:rPr lang="en-US" sz="2400" b="1">
                <a:latin typeface="Arial" charset="0"/>
              </a:rPr>
              <a:t> </a:t>
            </a:r>
            <a:r>
              <a:rPr lang="en-US" sz="2400" b="1">
                <a:latin typeface="Arial" charset="0"/>
                <a:sym typeface="Symbol" pitchFamily="18" charset="2"/>
              </a:rPr>
              <a:t></a:t>
            </a:r>
            <a:r>
              <a:rPr lang="en-US" sz="2400" b="1" baseline="-25000">
                <a:latin typeface="Arial" charset="0"/>
              </a:rPr>
              <a:t>s</a:t>
            </a:r>
            <a:r>
              <a:rPr lang="en-US" sz="2400" b="1">
                <a:latin typeface="Arial" charset="0"/>
              </a:rPr>
              <a:t> 	is the underwater volume of the ship in ft</a:t>
            </a:r>
            <a:r>
              <a:rPr lang="en-US" sz="2400" b="1" baseline="30000">
                <a:latin typeface="Arial" charset="0"/>
              </a:rPr>
              <a:t>3</a:t>
            </a:r>
            <a:r>
              <a:rPr lang="en-US" sz="2400" b="1">
                <a:latin typeface="Arial" charset="0"/>
              </a:rPr>
              <a:t>.</a:t>
            </a:r>
          </a:p>
        </p:txBody>
      </p:sp>
      <p:sp>
        <p:nvSpPr>
          <p:cNvPr id="198664" name="AutoShape 8"/>
          <p:cNvSpPr>
            <a:spLocks noChangeAspect="1" noChangeArrowheads="1" noTextEdit="1"/>
          </p:cNvSpPr>
          <p:nvPr/>
        </p:nvSpPr>
        <p:spPr bwMode="auto">
          <a:xfrm>
            <a:off x="3429000" y="2438400"/>
            <a:ext cx="243840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8666" name="Rectangle 10"/>
          <p:cNvSpPr>
            <a:spLocks noChangeArrowheads="1"/>
          </p:cNvSpPr>
          <p:nvPr/>
        </p:nvSpPr>
        <p:spPr bwMode="auto">
          <a:xfrm>
            <a:off x="2971800" y="2895600"/>
            <a:ext cx="1014413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000" i="1">
                <a:solidFill>
                  <a:srgbClr val="000000"/>
                </a:solidFill>
                <a:latin typeface="Arial" charset="0"/>
              </a:rPr>
              <a:t>FSC</a:t>
            </a:r>
            <a:endParaRPr lang="en-US"/>
          </a:p>
        </p:txBody>
      </p:sp>
      <p:sp>
        <p:nvSpPr>
          <p:cNvPr id="198667" name="Rectangle 11"/>
          <p:cNvSpPr>
            <a:spLocks noChangeArrowheads="1"/>
          </p:cNvSpPr>
          <p:nvPr/>
        </p:nvSpPr>
        <p:spPr bwMode="auto">
          <a:xfrm>
            <a:off x="4114800" y="2863850"/>
            <a:ext cx="285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4000"/>
              <a:t>=</a:t>
            </a:r>
          </a:p>
        </p:txBody>
      </p:sp>
      <p:sp>
        <p:nvSpPr>
          <p:cNvPr id="198668" name="Line 12"/>
          <p:cNvSpPr>
            <a:spLocks noChangeShapeType="1"/>
          </p:cNvSpPr>
          <p:nvPr/>
        </p:nvSpPr>
        <p:spPr bwMode="auto">
          <a:xfrm>
            <a:off x="4595813" y="3200400"/>
            <a:ext cx="119538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8677" name="Rectangle 21"/>
          <p:cNvSpPr>
            <a:spLocks noChangeArrowheads="1"/>
          </p:cNvSpPr>
          <p:nvPr/>
        </p:nvSpPr>
        <p:spPr bwMode="auto">
          <a:xfrm>
            <a:off x="4648200" y="2727325"/>
            <a:ext cx="379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</a:t>
            </a:r>
            <a:r>
              <a:rPr lang="en-US" b="1" baseline="-25000"/>
              <a:t>t</a:t>
            </a:r>
          </a:p>
        </p:txBody>
      </p:sp>
      <p:sp>
        <p:nvSpPr>
          <p:cNvPr id="198678" name="Rectangle 22"/>
          <p:cNvSpPr>
            <a:spLocks noChangeArrowheads="1"/>
          </p:cNvSpPr>
          <p:nvPr/>
        </p:nvSpPr>
        <p:spPr bwMode="auto">
          <a:xfrm>
            <a:off x="4648200" y="3108325"/>
            <a:ext cx="3873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</a:t>
            </a:r>
            <a:r>
              <a:rPr lang="en-US" b="1" baseline="-25000"/>
              <a:t>s</a:t>
            </a:r>
          </a:p>
        </p:txBody>
      </p:sp>
      <p:sp>
        <p:nvSpPr>
          <p:cNvPr id="198679" name="Rectangle 23"/>
          <p:cNvSpPr>
            <a:spLocks noChangeArrowheads="1"/>
          </p:cNvSpPr>
          <p:nvPr/>
        </p:nvSpPr>
        <p:spPr bwMode="auto">
          <a:xfrm>
            <a:off x="5029200" y="2743200"/>
            <a:ext cx="3095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/>
              <a:t>i</a:t>
            </a:r>
            <a:r>
              <a:rPr lang="en-US" b="1" baseline="-25000"/>
              <a:t>t</a:t>
            </a:r>
          </a:p>
        </p:txBody>
      </p:sp>
      <p:sp>
        <p:nvSpPr>
          <p:cNvPr id="198680" name="Rectangle 24"/>
          <p:cNvSpPr>
            <a:spLocks noChangeArrowheads="1"/>
          </p:cNvSpPr>
          <p:nvPr/>
        </p:nvSpPr>
        <p:spPr bwMode="auto">
          <a:xfrm>
            <a:off x="5029200" y="3124200"/>
            <a:ext cx="428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ym typeface="Symbol" pitchFamily="18" charset="2"/>
              </a:rPr>
              <a:t></a:t>
            </a:r>
            <a:r>
              <a:rPr lang="en-US" b="1" baseline="-25000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Free Surface Correction</a:t>
            </a:r>
            <a:endParaRPr lang="en-US" sz="2800" b="1">
              <a:latin typeface="Arial" charset="0"/>
            </a:endParaRPr>
          </a:p>
        </p:txBody>
      </p:sp>
      <p:sp>
        <p:nvSpPr>
          <p:cNvPr id="199686" name="Rectangle 6"/>
          <p:cNvSpPr>
            <a:spLocks noChangeArrowheads="1"/>
          </p:cNvSpPr>
          <p:nvPr/>
        </p:nvSpPr>
        <p:spPr bwMode="auto">
          <a:xfrm>
            <a:off x="609600" y="1995488"/>
            <a:ext cx="70389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>
                <a:latin typeface="Arial" charset="0"/>
              </a:rPr>
              <a:t> </a:t>
            </a:r>
            <a:r>
              <a:rPr lang="en-US" sz="2800" b="1">
                <a:latin typeface="Arial" charset="0"/>
              </a:rPr>
              <a:t>i</a:t>
            </a:r>
            <a:r>
              <a:rPr lang="en-US" sz="2800" b="1" baseline="-25000">
                <a:latin typeface="Arial" charset="0"/>
              </a:rPr>
              <a:t>t</a:t>
            </a:r>
            <a:r>
              <a:rPr lang="en-US" sz="2800" b="1">
                <a:latin typeface="Arial" charset="0"/>
              </a:rPr>
              <a:t> is calculated for a rectangular tank as:</a:t>
            </a:r>
            <a:endParaRPr lang="en-US" sz="2400"/>
          </a:p>
        </p:txBody>
      </p:sp>
      <p:sp>
        <p:nvSpPr>
          <p:cNvPr id="199687" name="Text Box 7"/>
          <p:cNvSpPr txBox="1">
            <a:spLocks noChangeArrowheads="1"/>
          </p:cNvSpPr>
          <p:nvPr/>
        </p:nvSpPr>
        <p:spPr bwMode="auto">
          <a:xfrm>
            <a:off x="2057400" y="3429000"/>
            <a:ext cx="5019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The dimensions are for the free surface!</a:t>
            </a:r>
            <a:endParaRPr lang="en-US" sz="3200" b="1">
              <a:latin typeface="Arial" charset="0"/>
            </a:endParaRPr>
          </a:p>
        </p:txBody>
      </p:sp>
      <p:grpSp>
        <p:nvGrpSpPr>
          <p:cNvPr id="199796" name="Group 116"/>
          <p:cNvGrpSpPr>
            <a:grpSpLocks/>
          </p:cNvGrpSpPr>
          <p:nvPr/>
        </p:nvGrpSpPr>
        <p:grpSpPr bwMode="auto">
          <a:xfrm>
            <a:off x="914400" y="4581525"/>
            <a:ext cx="1577975" cy="828675"/>
            <a:chOff x="432" y="2249"/>
            <a:chExt cx="994" cy="522"/>
          </a:xfrm>
        </p:grpSpPr>
        <p:sp>
          <p:nvSpPr>
            <p:cNvPr id="199717" name="Rectangle 37"/>
            <p:cNvSpPr>
              <a:spLocks noChangeArrowheads="1"/>
            </p:cNvSpPr>
            <p:nvPr/>
          </p:nvSpPr>
          <p:spPr bwMode="auto">
            <a:xfrm>
              <a:off x="432" y="2373"/>
              <a:ext cx="44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 i="1">
                  <a:solidFill>
                    <a:srgbClr val="000000"/>
                  </a:solidFill>
                  <a:latin typeface="Arial" charset="0"/>
                </a:rPr>
                <a:t>i</a:t>
              </a:r>
              <a:endParaRPr lang="en-US"/>
            </a:p>
          </p:txBody>
        </p:sp>
        <p:sp>
          <p:nvSpPr>
            <p:cNvPr id="199718" name="Rectangle 38"/>
            <p:cNvSpPr>
              <a:spLocks noChangeArrowheads="1"/>
            </p:cNvSpPr>
            <p:nvPr/>
          </p:nvSpPr>
          <p:spPr bwMode="auto">
            <a:xfrm>
              <a:off x="490" y="2487"/>
              <a:ext cx="38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 i="1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US"/>
            </a:p>
          </p:txBody>
        </p:sp>
        <p:sp>
          <p:nvSpPr>
            <p:cNvPr id="199719" name="Rectangle 39"/>
            <p:cNvSpPr>
              <a:spLocks noChangeArrowheads="1"/>
            </p:cNvSpPr>
            <p:nvPr/>
          </p:nvSpPr>
          <p:spPr bwMode="auto">
            <a:xfrm>
              <a:off x="614" y="2378"/>
              <a:ext cx="108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/>
                <a:t>=</a:t>
              </a:r>
            </a:p>
          </p:txBody>
        </p:sp>
        <p:sp>
          <p:nvSpPr>
            <p:cNvPr id="199720" name="Line 40"/>
            <p:cNvSpPr>
              <a:spLocks noChangeShapeType="1"/>
            </p:cNvSpPr>
            <p:nvPr/>
          </p:nvSpPr>
          <p:spPr bwMode="auto">
            <a:xfrm>
              <a:off x="744" y="2493"/>
              <a:ext cx="682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1" name="Rectangle 41"/>
            <p:cNvSpPr>
              <a:spLocks noChangeArrowheads="1"/>
            </p:cNvSpPr>
            <p:nvPr/>
          </p:nvSpPr>
          <p:spPr bwMode="auto">
            <a:xfrm>
              <a:off x="763" y="2272"/>
              <a:ext cx="6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>
                  <a:solidFill>
                    <a:srgbClr val="000000"/>
                  </a:solidFill>
                  <a:latin typeface="Arial" charset="0"/>
                </a:rPr>
                <a:t>(</a:t>
              </a:r>
              <a:endParaRPr lang="en-US"/>
            </a:p>
          </p:txBody>
        </p:sp>
        <p:sp>
          <p:nvSpPr>
            <p:cNvPr id="199722" name="Rectangle 42"/>
            <p:cNvSpPr>
              <a:spLocks noChangeArrowheads="1"/>
            </p:cNvSpPr>
            <p:nvPr/>
          </p:nvSpPr>
          <p:spPr bwMode="auto">
            <a:xfrm>
              <a:off x="830" y="2272"/>
              <a:ext cx="11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 i="1">
                  <a:solidFill>
                    <a:srgbClr val="000000"/>
                  </a:solidFill>
                  <a:latin typeface="Arial" charset="0"/>
                </a:rPr>
                <a:t>L</a:t>
              </a:r>
              <a:endParaRPr lang="en-US"/>
            </a:p>
          </p:txBody>
        </p:sp>
        <p:sp>
          <p:nvSpPr>
            <p:cNvPr id="199723" name="Rectangle 43"/>
            <p:cNvSpPr>
              <a:spLocks noChangeArrowheads="1"/>
            </p:cNvSpPr>
            <p:nvPr/>
          </p:nvSpPr>
          <p:spPr bwMode="auto">
            <a:xfrm>
              <a:off x="936" y="2272"/>
              <a:ext cx="6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>
                  <a:solidFill>
                    <a:srgbClr val="000000"/>
                  </a:solidFill>
                  <a:latin typeface="Arial" charset="0"/>
                </a:rPr>
                <a:t>)</a:t>
              </a:r>
              <a:endParaRPr lang="en-US"/>
            </a:p>
          </p:txBody>
        </p:sp>
        <p:sp>
          <p:nvSpPr>
            <p:cNvPr id="199724" name="Rectangle 44"/>
            <p:cNvSpPr>
              <a:spLocks noChangeArrowheads="1"/>
            </p:cNvSpPr>
            <p:nvPr/>
          </p:nvSpPr>
          <p:spPr bwMode="auto">
            <a:xfrm>
              <a:off x="1090" y="2272"/>
              <a:ext cx="6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>
                  <a:solidFill>
                    <a:srgbClr val="000000"/>
                  </a:solidFill>
                  <a:latin typeface="Arial" charset="0"/>
                </a:rPr>
                <a:t>(</a:t>
              </a:r>
              <a:endParaRPr lang="en-US"/>
            </a:p>
          </p:txBody>
        </p:sp>
        <p:sp>
          <p:nvSpPr>
            <p:cNvPr id="199725" name="Rectangle 45"/>
            <p:cNvSpPr>
              <a:spLocks noChangeArrowheads="1"/>
            </p:cNvSpPr>
            <p:nvPr/>
          </p:nvSpPr>
          <p:spPr bwMode="auto">
            <a:xfrm>
              <a:off x="1157" y="2272"/>
              <a:ext cx="133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 i="1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US"/>
            </a:p>
          </p:txBody>
        </p:sp>
        <p:sp>
          <p:nvSpPr>
            <p:cNvPr id="199726" name="Rectangle 46"/>
            <p:cNvSpPr>
              <a:spLocks noChangeArrowheads="1"/>
            </p:cNvSpPr>
            <p:nvPr/>
          </p:nvSpPr>
          <p:spPr bwMode="auto">
            <a:xfrm>
              <a:off x="1272" y="2272"/>
              <a:ext cx="67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>
                  <a:solidFill>
                    <a:srgbClr val="000000"/>
                  </a:solidFill>
                  <a:latin typeface="Arial" charset="0"/>
                </a:rPr>
                <a:t>)</a:t>
              </a:r>
              <a:endParaRPr lang="en-US"/>
            </a:p>
          </p:txBody>
        </p:sp>
        <p:sp>
          <p:nvSpPr>
            <p:cNvPr id="199727" name="Rectangle 47"/>
            <p:cNvSpPr>
              <a:spLocks noChangeArrowheads="1"/>
            </p:cNvSpPr>
            <p:nvPr/>
          </p:nvSpPr>
          <p:spPr bwMode="auto">
            <a:xfrm>
              <a:off x="1339" y="2249"/>
              <a:ext cx="76" cy="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3</a:t>
              </a:r>
              <a:endParaRPr lang="en-US"/>
            </a:p>
          </p:txBody>
        </p:sp>
        <p:sp>
          <p:nvSpPr>
            <p:cNvPr id="199728" name="Rectangle 48"/>
            <p:cNvSpPr>
              <a:spLocks noChangeArrowheads="1"/>
            </p:cNvSpPr>
            <p:nvPr/>
          </p:nvSpPr>
          <p:spPr bwMode="auto">
            <a:xfrm>
              <a:off x="989" y="2531"/>
              <a:ext cx="222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500">
                  <a:solidFill>
                    <a:srgbClr val="000000"/>
                  </a:solidFill>
                  <a:latin typeface="Arial" charset="0"/>
                </a:rPr>
                <a:t>12</a:t>
              </a:r>
              <a:endParaRPr lang="en-US"/>
            </a:p>
          </p:txBody>
        </p:sp>
      </p:grpSp>
      <p:sp>
        <p:nvSpPr>
          <p:cNvPr id="199729" name="Rectangle 49"/>
          <p:cNvSpPr>
            <a:spLocks noChangeArrowheads="1"/>
          </p:cNvSpPr>
          <p:nvPr/>
        </p:nvSpPr>
        <p:spPr bwMode="auto">
          <a:xfrm>
            <a:off x="5486400" y="4776788"/>
            <a:ext cx="838200" cy="1041400"/>
          </a:xfrm>
          <a:prstGeom prst="rect">
            <a:avLst/>
          </a:prstGeom>
          <a:noFill/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0" name="Line 50"/>
          <p:cNvSpPr>
            <a:spLocks noChangeShapeType="1"/>
          </p:cNvSpPr>
          <p:nvPr/>
        </p:nvSpPr>
        <p:spPr bwMode="auto">
          <a:xfrm>
            <a:off x="5486400" y="5908675"/>
            <a:ext cx="1588" cy="2047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1" name="Line 51"/>
          <p:cNvSpPr>
            <a:spLocks noChangeShapeType="1"/>
          </p:cNvSpPr>
          <p:nvPr/>
        </p:nvSpPr>
        <p:spPr bwMode="auto">
          <a:xfrm>
            <a:off x="6316663" y="5908675"/>
            <a:ext cx="1587" cy="2047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2" name="Line 52"/>
          <p:cNvSpPr>
            <a:spLocks noChangeShapeType="1"/>
          </p:cNvSpPr>
          <p:nvPr/>
        </p:nvSpPr>
        <p:spPr bwMode="auto">
          <a:xfrm>
            <a:off x="6415088" y="4776788"/>
            <a:ext cx="312737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3" name="Line 53"/>
          <p:cNvSpPr>
            <a:spLocks noChangeShapeType="1"/>
          </p:cNvSpPr>
          <p:nvPr/>
        </p:nvSpPr>
        <p:spPr bwMode="auto">
          <a:xfrm>
            <a:off x="6415088" y="5810250"/>
            <a:ext cx="312737" cy="1588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4" name="Line 54"/>
          <p:cNvSpPr>
            <a:spLocks noChangeShapeType="1"/>
          </p:cNvSpPr>
          <p:nvPr/>
        </p:nvSpPr>
        <p:spPr bwMode="auto">
          <a:xfrm>
            <a:off x="5494338" y="6015038"/>
            <a:ext cx="822325" cy="1587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5" name="Freeform 55"/>
          <p:cNvSpPr>
            <a:spLocks/>
          </p:cNvSpPr>
          <p:nvPr/>
        </p:nvSpPr>
        <p:spPr bwMode="auto">
          <a:xfrm>
            <a:off x="5494338" y="5938838"/>
            <a:ext cx="196850" cy="144462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124" y="0"/>
              </a:cxn>
              <a:cxn ang="0">
                <a:pos x="96" y="48"/>
              </a:cxn>
              <a:cxn ang="0">
                <a:pos x="124" y="91"/>
              </a:cxn>
              <a:cxn ang="0">
                <a:pos x="0" y="48"/>
              </a:cxn>
            </a:cxnLst>
            <a:rect l="0" t="0" r="r" b="b"/>
            <a:pathLst>
              <a:path w="124" h="91">
                <a:moveTo>
                  <a:pt x="0" y="48"/>
                </a:moveTo>
                <a:lnTo>
                  <a:pt x="124" y="0"/>
                </a:lnTo>
                <a:lnTo>
                  <a:pt x="96" y="48"/>
                </a:lnTo>
                <a:lnTo>
                  <a:pt x="124" y="91"/>
                </a:lnTo>
                <a:lnTo>
                  <a:pt x="0" y="48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6" name="Freeform 56"/>
          <p:cNvSpPr>
            <a:spLocks/>
          </p:cNvSpPr>
          <p:nvPr/>
        </p:nvSpPr>
        <p:spPr bwMode="auto">
          <a:xfrm>
            <a:off x="6118225" y="5938838"/>
            <a:ext cx="198438" cy="144462"/>
          </a:xfrm>
          <a:custGeom>
            <a:avLst/>
            <a:gdLst/>
            <a:ahLst/>
            <a:cxnLst>
              <a:cxn ang="0">
                <a:pos x="125" y="48"/>
              </a:cxn>
              <a:cxn ang="0">
                <a:pos x="0" y="91"/>
              </a:cxn>
              <a:cxn ang="0">
                <a:pos x="29" y="48"/>
              </a:cxn>
              <a:cxn ang="0">
                <a:pos x="0" y="0"/>
              </a:cxn>
              <a:cxn ang="0">
                <a:pos x="125" y="48"/>
              </a:cxn>
            </a:cxnLst>
            <a:rect l="0" t="0" r="r" b="b"/>
            <a:pathLst>
              <a:path w="125" h="91">
                <a:moveTo>
                  <a:pt x="125" y="48"/>
                </a:moveTo>
                <a:lnTo>
                  <a:pt x="0" y="91"/>
                </a:lnTo>
                <a:lnTo>
                  <a:pt x="29" y="48"/>
                </a:lnTo>
                <a:lnTo>
                  <a:pt x="0" y="0"/>
                </a:lnTo>
                <a:lnTo>
                  <a:pt x="125" y="48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7" name="Rectangle 57"/>
          <p:cNvSpPr>
            <a:spLocks noChangeArrowheads="1"/>
          </p:cNvSpPr>
          <p:nvPr/>
        </p:nvSpPr>
        <p:spPr bwMode="auto">
          <a:xfrm>
            <a:off x="5889625" y="452596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8" name="Rectangle 58"/>
          <p:cNvSpPr>
            <a:spLocks noChangeArrowheads="1"/>
          </p:cNvSpPr>
          <p:nvPr/>
        </p:nvSpPr>
        <p:spPr bwMode="auto">
          <a:xfrm>
            <a:off x="5889625" y="4557713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39" name="Rectangle 59"/>
          <p:cNvSpPr>
            <a:spLocks noChangeArrowheads="1"/>
          </p:cNvSpPr>
          <p:nvPr/>
        </p:nvSpPr>
        <p:spPr bwMode="auto">
          <a:xfrm>
            <a:off x="5889625" y="4587875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0" name="Rectangle 60"/>
          <p:cNvSpPr>
            <a:spLocks noChangeArrowheads="1"/>
          </p:cNvSpPr>
          <p:nvPr/>
        </p:nvSpPr>
        <p:spPr bwMode="auto">
          <a:xfrm>
            <a:off x="5889625" y="4618038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1" name="Rectangle 61"/>
          <p:cNvSpPr>
            <a:spLocks noChangeArrowheads="1"/>
          </p:cNvSpPr>
          <p:nvPr/>
        </p:nvSpPr>
        <p:spPr bwMode="auto">
          <a:xfrm>
            <a:off x="5889625" y="4648200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2" name="Rectangle 62"/>
          <p:cNvSpPr>
            <a:spLocks noChangeArrowheads="1"/>
          </p:cNvSpPr>
          <p:nvPr/>
        </p:nvSpPr>
        <p:spPr bwMode="auto">
          <a:xfrm>
            <a:off x="5889625" y="467836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3" name="Rectangle 63"/>
          <p:cNvSpPr>
            <a:spLocks noChangeArrowheads="1"/>
          </p:cNvSpPr>
          <p:nvPr/>
        </p:nvSpPr>
        <p:spPr bwMode="auto">
          <a:xfrm>
            <a:off x="5889625" y="470852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4" name="Rectangle 64"/>
          <p:cNvSpPr>
            <a:spLocks noChangeArrowheads="1"/>
          </p:cNvSpPr>
          <p:nvPr/>
        </p:nvSpPr>
        <p:spPr bwMode="auto">
          <a:xfrm>
            <a:off x="5889625" y="4738688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5" name="Rectangle 65"/>
          <p:cNvSpPr>
            <a:spLocks noChangeArrowheads="1"/>
          </p:cNvSpPr>
          <p:nvPr/>
        </p:nvSpPr>
        <p:spPr bwMode="auto">
          <a:xfrm>
            <a:off x="5889625" y="4768850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6" name="Rectangle 66"/>
          <p:cNvSpPr>
            <a:spLocks noChangeArrowheads="1"/>
          </p:cNvSpPr>
          <p:nvPr/>
        </p:nvSpPr>
        <p:spPr bwMode="auto">
          <a:xfrm>
            <a:off x="5889625" y="4800600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7" name="Rectangle 67"/>
          <p:cNvSpPr>
            <a:spLocks noChangeArrowheads="1"/>
          </p:cNvSpPr>
          <p:nvPr/>
        </p:nvSpPr>
        <p:spPr bwMode="auto">
          <a:xfrm>
            <a:off x="5889625" y="4830763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8" name="Rectangle 68"/>
          <p:cNvSpPr>
            <a:spLocks noChangeArrowheads="1"/>
          </p:cNvSpPr>
          <p:nvPr/>
        </p:nvSpPr>
        <p:spPr bwMode="auto">
          <a:xfrm>
            <a:off x="5889625" y="4860925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49" name="Rectangle 69"/>
          <p:cNvSpPr>
            <a:spLocks noChangeArrowheads="1"/>
          </p:cNvSpPr>
          <p:nvPr/>
        </p:nvSpPr>
        <p:spPr bwMode="auto">
          <a:xfrm>
            <a:off x="5889625" y="4891088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0" name="Rectangle 70"/>
          <p:cNvSpPr>
            <a:spLocks noChangeArrowheads="1"/>
          </p:cNvSpPr>
          <p:nvPr/>
        </p:nvSpPr>
        <p:spPr bwMode="auto">
          <a:xfrm>
            <a:off x="5889625" y="4921250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1" name="Rectangle 71"/>
          <p:cNvSpPr>
            <a:spLocks noChangeArrowheads="1"/>
          </p:cNvSpPr>
          <p:nvPr/>
        </p:nvSpPr>
        <p:spPr bwMode="auto">
          <a:xfrm>
            <a:off x="5889625" y="495141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2" name="Rectangle 72"/>
          <p:cNvSpPr>
            <a:spLocks noChangeArrowheads="1"/>
          </p:cNvSpPr>
          <p:nvPr/>
        </p:nvSpPr>
        <p:spPr bwMode="auto">
          <a:xfrm>
            <a:off x="5889625" y="498157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3" name="Rectangle 73"/>
          <p:cNvSpPr>
            <a:spLocks noChangeArrowheads="1"/>
          </p:cNvSpPr>
          <p:nvPr/>
        </p:nvSpPr>
        <p:spPr bwMode="auto">
          <a:xfrm>
            <a:off x="5889625" y="5013325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4" name="Rectangle 74"/>
          <p:cNvSpPr>
            <a:spLocks noChangeArrowheads="1"/>
          </p:cNvSpPr>
          <p:nvPr/>
        </p:nvSpPr>
        <p:spPr bwMode="auto">
          <a:xfrm>
            <a:off x="5889625" y="5043488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5" name="Rectangle 75"/>
          <p:cNvSpPr>
            <a:spLocks noChangeArrowheads="1"/>
          </p:cNvSpPr>
          <p:nvPr/>
        </p:nvSpPr>
        <p:spPr bwMode="auto">
          <a:xfrm>
            <a:off x="5889625" y="5073650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6" name="Rectangle 76"/>
          <p:cNvSpPr>
            <a:spLocks noChangeArrowheads="1"/>
          </p:cNvSpPr>
          <p:nvPr/>
        </p:nvSpPr>
        <p:spPr bwMode="auto">
          <a:xfrm>
            <a:off x="5889625" y="510381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7" name="Rectangle 77"/>
          <p:cNvSpPr>
            <a:spLocks noChangeArrowheads="1"/>
          </p:cNvSpPr>
          <p:nvPr/>
        </p:nvSpPr>
        <p:spPr bwMode="auto">
          <a:xfrm>
            <a:off x="5889625" y="513397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8" name="Rectangle 78"/>
          <p:cNvSpPr>
            <a:spLocks noChangeArrowheads="1"/>
          </p:cNvSpPr>
          <p:nvPr/>
        </p:nvSpPr>
        <p:spPr bwMode="auto">
          <a:xfrm>
            <a:off x="5889625" y="5164138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59" name="Rectangle 79"/>
          <p:cNvSpPr>
            <a:spLocks noChangeArrowheads="1"/>
          </p:cNvSpPr>
          <p:nvPr/>
        </p:nvSpPr>
        <p:spPr bwMode="auto">
          <a:xfrm>
            <a:off x="5889625" y="5194300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0" name="Rectangle 80"/>
          <p:cNvSpPr>
            <a:spLocks noChangeArrowheads="1"/>
          </p:cNvSpPr>
          <p:nvPr/>
        </p:nvSpPr>
        <p:spPr bwMode="auto">
          <a:xfrm>
            <a:off x="5889625" y="522446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1" name="Rectangle 81"/>
          <p:cNvSpPr>
            <a:spLocks noChangeArrowheads="1"/>
          </p:cNvSpPr>
          <p:nvPr/>
        </p:nvSpPr>
        <p:spPr bwMode="auto">
          <a:xfrm>
            <a:off x="5889625" y="5256213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2" name="Rectangle 82"/>
          <p:cNvSpPr>
            <a:spLocks noChangeArrowheads="1"/>
          </p:cNvSpPr>
          <p:nvPr/>
        </p:nvSpPr>
        <p:spPr bwMode="auto">
          <a:xfrm>
            <a:off x="5889625" y="5286375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3" name="Rectangle 83"/>
          <p:cNvSpPr>
            <a:spLocks noChangeArrowheads="1"/>
          </p:cNvSpPr>
          <p:nvPr/>
        </p:nvSpPr>
        <p:spPr bwMode="auto">
          <a:xfrm>
            <a:off x="5889625" y="5316538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4" name="Rectangle 84"/>
          <p:cNvSpPr>
            <a:spLocks noChangeArrowheads="1"/>
          </p:cNvSpPr>
          <p:nvPr/>
        </p:nvSpPr>
        <p:spPr bwMode="auto">
          <a:xfrm>
            <a:off x="5889625" y="5346700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5" name="Rectangle 85"/>
          <p:cNvSpPr>
            <a:spLocks noChangeArrowheads="1"/>
          </p:cNvSpPr>
          <p:nvPr/>
        </p:nvSpPr>
        <p:spPr bwMode="auto">
          <a:xfrm>
            <a:off x="5889625" y="537686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6" name="Rectangle 86"/>
          <p:cNvSpPr>
            <a:spLocks noChangeArrowheads="1"/>
          </p:cNvSpPr>
          <p:nvPr/>
        </p:nvSpPr>
        <p:spPr bwMode="auto">
          <a:xfrm>
            <a:off x="5889625" y="540702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7" name="Rectangle 87"/>
          <p:cNvSpPr>
            <a:spLocks noChangeArrowheads="1"/>
          </p:cNvSpPr>
          <p:nvPr/>
        </p:nvSpPr>
        <p:spPr bwMode="auto">
          <a:xfrm>
            <a:off x="5889625" y="5437188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8" name="Rectangle 88"/>
          <p:cNvSpPr>
            <a:spLocks noChangeArrowheads="1"/>
          </p:cNvSpPr>
          <p:nvPr/>
        </p:nvSpPr>
        <p:spPr bwMode="auto">
          <a:xfrm>
            <a:off x="5889625" y="5468938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69" name="Rectangle 89"/>
          <p:cNvSpPr>
            <a:spLocks noChangeArrowheads="1"/>
          </p:cNvSpPr>
          <p:nvPr/>
        </p:nvSpPr>
        <p:spPr bwMode="auto">
          <a:xfrm>
            <a:off x="5889625" y="5499100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0" name="Rectangle 90"/>
          <p:cNvSpPr>
            <a:spLocks noChangeArrowheads="1"/>
          </p:cNvSpPr>
          <p:nvPr/>
        </p:nvSpPr>
        <p:spPr bwMode="auto">
          <a:xfrm>
            <a:off x="5889625" y="5529263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1" name="Rectangle 91"/>
          <p:cNvSpPr>
            <a:spLocks noChangeArrowheads="1"/>
          </p:cNvSpPr>
          <p:nvPr/>
        </p:nvSpPr>
        <p:spPr bwMode="auto">
          <a:xfrm>
            <a:off x="5889625" y="555942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2" name="Rectangle 92"/>
          <p:cNvSpPr>
            <a:spLocks noChangeArrowheads="1"/>
          </p:cNvSpPr>
          <p:nvPr/>
        </p:nvSpPr>
        <p:spPr bwMode="auto">
          <a:xfrm>
            <a:off x="5889625" y="5589588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3" name="Rectangle 93"/>
          <p:cNvSpPr>
            <a:spLocks noChangeArrowheads="1"/>
          </p:cNvSpPr>
          <p:nvPr/>
        </p:nvSpPr>
        <p:spPr bwMode="auto">
          <a:xfrm>
            <a:off x="5889625" y="5619750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4" name="Rectangle 94"/>
          <p:cNvSpPr>
            <a:spLocks noChangeArrowheads="1"/>
          </p:cNvSpPr>
          <p:nvPr/>
        </p:nvSpPr>
        <p:spPr bwMode="auto">
          <a:xfrm>
            <a:off x="5889625" y="564991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5" name="Rectangle 95"/>
          <p:cNvSpPr>
            <a:spLocks noChangeArrowheads="1"/>
          </p:cNvSpPr>
          <p:nvPr/>
        </p:nvSpPr>
        <p:spPr bwMode="auto">
          <a:xfrm>
            <a:off x="5889625" y="568007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6" name="Rectangle 96"/>
          <p:cNvSpPr>
            <a:spLocks noChangeArrowheads="1"/>
          </p:cNvSpPr>
          <p:nvPr/>
        </p:nvSpPr>
        <p:spPr bwMode="auto">
          <a:xfrm>
            <a:off x="5889625" y="5711825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7" name="Rectangle 97"/>
          <p:cNvSpPr>
            <a:spLocks noChangeArrowheads="1"/>
          </p:cNvSpPr>
          <p:nvPr/>
        </p:nvSpPr>
        <p:spPr bwMode="auto">
          <a:xfrm>
            <a:off x="5889625" y="5741988"/>
            <a:ext cx="7938" cy="142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8" name="Rectangle 98"/>
          <p:cNvSpPr>
            <a:spLocks noChangeArrowheads="1"/>
          </p:cNvSpPr>
          <p:nvPr/>
        </p:nvSpPr>
        <p:spPr bwMode="auto">
          <a:xfrm>
            <a:off x="5889625" y="5772150"/>
            <a:ext cx="7938" cy="142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79" name="Rectangle 99"/>
          <p:cNvSpPr>
            <a:spLocks noChangeArrowheads="1"/>
          </p:cNvSpPr>
          <p:nvPr/>
        </p:nvSpPr>
        <p:spPr bwMode="auto">
          <a:xfrm>
            <a:off x="5889625" y="5802313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80" name="Rectangle 100"/>
          <p:cNvSpPr>
            <a:spLocks noChangeArrowheads="1"/>
          </p:cNvSpPr>
          <p:nvPr/>
        </p:nvSpPr>
        <p:spPr bwMode="auto">
          <a:xfrm>
            <a:off x="5889625" y="5832475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81" name="Rectangle 101"/>
          <p:cNvSpPr>
            <a:spLocks noChangeArrowheads="1"/>
          </p:cNvSpPr>
          <p:nvPr/>
        </p:nvSpPr>
        <p:spPr bwMode="auto">
          <a:xfrm>
            <a:off x="5889625" y="5862638"/>
            <a:ext cx="7938" cy="158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82" name="Rectangle 102"/>
          <p:cNvSpPr>
            <a:spLocks noChangeArrowheads="1"/>
          </p:cNvSpPr>
          <p:nvPr/>
        </p:nvSpPr>
        <p:spPr bwMode="auto">
          <a:xfrm>
            <a:off x="6643688" y="5187950"/>
            <a:ext cx="112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L</a:t>
            </a:r>
            <a:endParaRPr lang="en-US"/>
          </a:p>
        </p:txBody>
      </p:sp>
      <p:sp>
        <p:nvSpPr>
          <p:cNvPr id="199783" name="Rectangle 103"/>
          <p:cNvSpPr>
            <a:spLocks noChangeArrowheads="1"/>
          </p:cNvSpPr>
          <p:nvPr/>
        </p:nvSpPr>
        <p:spPr bwMode="auto">
          <a:xfrm>
            <a:off x="5867400" y="6008688"/>
            <a:ext cx="13493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B</a:t>
            </a:r>
            <a:endParaRPr lang="en-US"/>
          </a:p>
        </p:txBody>
      </p:sp>
      <p:sp>
        <p:nvSpPr>
          <p:cNvPr id="199784" name="Rectangle 104"/>
          <p:cNvSpPr>
            <a:spLocks noChangeArrowheads="1"/>
          </p:cNvSpPr>
          <p:nvPr/>
        </p:nvSpPr>
        <p:spPr bwMode="auto">
          <a:xfrm>
            <a:off x="5905500" y="4405313"/>
            <a:ext cx="146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C</a:t>
            </a:r>
            <a:endParaRPr lang="en-US"/>
          </a:p>
        </p:txBody>
      </p:sp>
      <p:sp>
        <p:nvSpPr>
          <p:cNvPr id="199785" name="Rectangle 105"/>
          <p:cNvSpPr>
            <a:spLocks noChangeArrowheads="1"/>
          </p:cNvSpPr>
          <p:nvPr/>
        </p:nvSpPr>
        <p:spPr bwMode="auto">
          <a:xfrm>
            <a:off x="5943600" y="4459288"/>
            <a:ext cx="11271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L</a:t>
            </a:r>
            <a:endParaRPr lang="en-US"/>
          </a:p>
        </p:txBody>
      </p:sp>
      <p:sp>
        <p:nvSpPr>
          <p:cNvPr id="199786" name="Rectangle 106"/>
          <p:cNvSpPr>
            <a:spLocks noChangeArrowheads="1"/>
          </p:cNvSpPr>
          <p:nvPr/>
        </p:nvSpPr>
        <p:spPr bwMode="auto">
          <a:xfrm>
            <a:off x="5241925" y="4405313"/>
            <a:ext cx="4508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Tank</a:t>
            </a:r>
            <a:endParaRPr lang="en-US"/>
          </a:p>
        </p:txBody>
      </p:sp>
      <p:grpSp>
        <p:nvGrpSpPr>
          <p:cNvPr id="199797" name="Group 117"/>
          <p:cNvGrpSpPr>
            <a:grpSpLocks/>
          </p:cNvGrpSpPr>
          <p:nvPr/>
        </p:nvGrpSpPr>
        <p:grpSpPr bwMode="auto">
          <a:xfrm>
            <a:off x="3733800" y="4775200"/>
            <a:ext cx="973138" cy="1473200"/>
            <a:chOff x="2448" y="2810"/>
            <a:chExt cx="613" cy="928"/>
          </a:xfrm>
        </p:grpSpPr>
        <p:sp>
          <p:nvSpPr>
            <p:cNvPr id="199787" name="Freeform 107"/>
            <p:cNvSpPr>
              <a:spLocks/>
            </p:cNvSpPr>
            <p:nvPr/>
          </p:nvSpPr>
          <p:spPr bwMode="auto">
            <a:xfrm>
              <a:off x="2607" y="2810"/>
              <a:ext cx="369" cy="6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94"/>
                </a:cxn>
                <a:cxn ang="0">
                  <a:pos x="369" y="694"/>
                </a:cxn>
              </a:cxnLst>
              <a:rect l="0" t="0" r="r" b="b"/>
              <a:pathLst>
                <a:path w="369" h="694">
                  <a:moveTo>
                    <a:pt x="0" y="0"/>
                  </a:moveTo>
                  <a:lnTo>
                    <a:pt x="0" y="694"/>
                  </a:lnTo>
                  <a:lnTo>
                    <a:pt x="369" y="694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88" name="Freeform 108"/>
            <p:cNvSpPr>
              <a:spLocks/>
            </p:cNvSpPr>
            <p:nvPr/>
          </p:nvSpPr>
          <p:spPr bwMode="auto">
            <a:xfrm>
              <a:off x="2573" y="2813"/>
              <a:ext cx="91" cy="125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91" y="125"/>
                </a:cxn>
                <a:cxn ang="0">
                  <a:pos x="43" y="101"/>
                </a:cxn>
                <a:cxn ang="0">
                  <a:pos x="0" y="125"/>
                </a:cxn>
                <a:cxn ang="0">
                  <a:pos x="43" y="0"/>
                </a:cxn>
              </a:cxnLst>
              <a:rect l="0" t="0" r="r" b="b"/>
              <a:pathLst>
                <a:path w="91" h="125">
                  <a:moveTo>
                    <a:pt x="43" y="0"/>
                  </a:moveTo>
                  <a:lnTo>
                    <a:pt x="91" y="125"/>
                  </a:lnTo>
                  <a:lnTo>
                    <a:pt x="43" y="101"/>
                  </a:lnTo>
                  <a:lnTo>
                    <a:pt x="0" y="125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89" name="Freeform 109"/>
            <p:cNvSpPr>
              <a:spLocks/>
            </p:cNvSpPr>
            <p:nvPr/>
          </p:nvSpPr>
          <p:spPr bwMode="auto">
            <a:xfrm>
              <a:off x="2866" y="3464"/>
              <a:ext cx="119" cy="86"/>
            </a:xfrm>
            <a:custGeom>
              <a:avLst/>
              <a:gdLst/>
              <a:ahLst/>
              <a:cxnLst>
                <a:cxn ang="0">
                  <a:pos x="119" y="43"/>
                </a:cxn>
                <a:cxn ang="0">
                  <a:pos x="0" y="86"/>
                </a:cxn>
                <a:cxn ang="0">
                  <a:pos x="23" y="43"/>
                </a:cxn>
                <a:cxn ang="0">
                  <a:pos x="0" y="0"/>
                </a:cxn>
                <a:cxn ang="0">
                  <a:pos x="119" y="43"/>
                </a:cxn>
              </a:cxnLst>
              <a:rect l="0" t="0" r="r" b="b"/>
              <a:pathLst>
                <a:path w="119" h="86">
                  <a:moveTo>
                    <a:pt x="119" y="43"/>
                  </a:moveTo>
                  <a:lnTo>
                    <a:pt x="0" y="86"/>
                  </a:lnTo>
                  <a:lnTo>
                    <a:pt x="23" y="43"/>
                  </a:lnTo>
                  <a:lnTo>
                    <a:pt x="0" y="0"/>
                  </a:lnTo>
                  <a:lnTo>
                    <a:pt x="119" y="43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90" name="Rectangle 110"/>
            <p:cNvSpPr>
              <a:spLocks noChangeArrowheads="1"/>
            </p:cNvSpPr>
            <p:nvPr/>
          </p:nvSpPr>
          <p:spPr bwMode="auto">
            <a:xfrm>
              <a:off x="2976" y="3584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Y</a:t>
              </a:r>
              <a:endParaRPr lang="en-US"/>
            </a:p>
          </p:txBody>
        </p:sp>
        <p:sp>
          <p:nvSpPr>
            <p:cNvPr id="199791" name="Rectangle 111"/>
            <p:cNvSpPr>
              <a:spLocks noChangeArrowheads="1"/>
            </p:cNvSpPr>
            <p:nvPr/>
          </p:nvSpPr>
          <p:spPr bwMode="auto">
            <a:xfrm>
              <a:off x="2448" y="2828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600">
                  <a:solidFill>
                    <a:srgbClr val="000000"/>
                  </a:solidFill>
                  <a:latin typeface="Arial" charset="0"/>
                </a:rPr>
                <a:t>X</a:t>
              </a:r>
              <a:endParaRPr lang="en-US"/>
            </a:p>
          </p:txBody>
        </p:sp>
      </p:grpSp>
      <p:sp>
        <p:nvSpPr>
          <p:cNvPr id="199792" name="Line 112"/>
          <p:cNvSpPr>
            <a:spLocks noChangeShapeType="1"/>
          </p:cNvSpPr>
          <p:nvPr/>
        </p:nvSpPr>
        <p:spPr bwMode="auto">
          <a:xfrm>
            <a:off x="6515100" y="4776788"/>
            <a:ext cx="1588" cy="1025525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93" name="Freeform 113"/>
          <p:cNvSpPr>
            <a:spLocks/>
          </p:cNvSpPr>
          <p:nvPr/>
        </p:nvSpPr>
        <p:spPr bwMode="auto">
          <a:xfrm>
            <a:off x="6446838" y="4776788"/>
            <a:ext cx="136525" cy="190500"/>
          </a:xfrm>
          <a:custGeom>
            <a:avLst/>
            <a:gdLst/>
            <a:ahLst/>
            <a:cxnLst>
              <a:cxn ang="0">
                <a:pos x="43" y="0"/>
              </a:cxn>
              <a:cxn ang="0">
                <a:pos x="86" y="120"/>
              </a:cxn>
              <a:cxn ang="0">
                <a:pos x="43" y="96"/>
              </a:cxn>
              <a:cxn ang="0">
                <a:pos x="0" y="120"/>
              </a:cxn>
              <a:cxn ang="0">
                <a:pos x="43" y="0"/>
              </a:cxn>
            </a:cxnLst>
            <a:rect l="0" t="0" r="r" b="b"/>
            <a:pathLst>
              <a:path w="86" h="120">
                <a:moveTo>
                  <a:pt x="43" y="0"/>
                </a:moveTo>
                <a:lnTo>
                  <a:pt x="86" y="120"/>
                </a:lnTo>
                <a:lnTo>
                  <a:pt x="43" y="96"/>
                </a:lnTo>
                <a:lnTo>
                  <a:pt x="0" y="120"/>
                </a:lnTo>
                <a:lnTo>
                  <a:pt x="43" y="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9794" name="Freeform 114"/>
          <p:cNvSpPr>
            <a:spLocks/>
          </p:cNvSpPr>
          <p:nvPr/>
        </p:nvSpPr>
        <p:spPr bwMode="auto">
          <a:xfrm>
            <a:off x="6446838" y="5611813"/>
            <a:ext cx="136525" cy="190500"/>
          </a:xfrm>
          <a:custGeom>
            <a:avLst/>
            <a:gdLst/>
            <a:ahLst/>
            <a:cxnLst>
              <a:cxn ang="0">
                <a:pos x="43" y="120"/>
              </a:cxn>
              <a:cxn ang="0">
                <a:pos x="0" y="0"/>
              </a:cxn>
              <a:cxn ang="0">
                <a:pos x="43" y="24"/>
              </a:cxn>
              <a:cxn ang="0">
                <a:pos x="86" y="0"/>
              </a:cxn>
              <a:cxn ang="0">
                <a:pos x="43" y="120"/>
              </a:cxn>
            </a:cxnLst>
            <a:rect l="0" t="0" r="r" b="b"/>
            <a:pathLst>
              <a:path w="86" h="120">
                <a:moveTo>
                  <a:pt x="43" y="120"/>
                </a:moveTo>
                <a:lnTo>
                  <a:pt x="0" y="0"/>
                </a:lnTo>
                <a:lnTo>
                  <a:pt x="43" y="24"/>
                </a:lnTo>
                <a:lnTo>
                  <a:pt x="86" y="0"/>
                </a:lnTo>
                <a:lnTo>
                  <a:pt x="43" y="120"/>
                </a:lnTo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  <a:noFill/>
          <a:ln/>
        </p:spPr>
        <p:txBody>
          <a:bodyPr lIns="90488" tIns="44450" rIns="90488" bIns="44450"/>
          <a:lstStyle/>
          <a:p>
            <a:r>
              <a:rPr lang="en-US" sz="4000">
                <a:latin typeface="Arial" charset="0"/>
              </a:rPr>
              <a:t>Effect on Ship “G” and Stability</a:t>
            </a:r>
            <a:r>
              <a:rPr lang="en-US" sz="4000"/>
              <a:t> 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8991600" cy="4114800"/>
          </a:xfrm>
          <a:noFill/>
          <a:ln/>
        </p:spPr>
        <p:txBody>
          <a:bodyPr lIns="90488" tIns="44450" rIns="90488" bIns="44450"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 err="1" smtClean="0">
                <a:latin typeface="Arial" charset="0"/>
              </a:rPr>
              <a:t>GZ</a:t>
            </a:r>
            <a:r>
              <a:rPr lang="en-US" sz="2800" baseline="-25000" dirty="0" err="1" smtClean="0">
                <a:latin typeface="Arial" charset="0"/>
              </a:rPr>
              <a:t>eff</a:t>
            </a:r>
            <a:r>
              <a:rPr lang="en-US" sz="2800" dirty="0" smtClean="0">
                <a:latin typeface="Arial" charset="0"/>
              </a:rPr>
              <a:t>=G</a:t>
            </a:r>
            <a:r>
              <a:rPr lang="en-US" sz="2800" baseline="-25000" dirty="0" smtClean="0">
                <a:latin typeface="Arial" charset="0"/>
              </a:rPr>
              <a:t>0</a:t>
            </a:r>
            <a:r>
              <a:rPr lang="en-US" sz="2800" dirty="0" smtClean="0">
                <a:latin typeface="Arial" charset="0"/>
              </a:rPr>
              <a:t>Z</a:t>
            </a:r>
            <a:r>
              <a:rPr lang="en-US" sz="2800" baseline="-25000" dirty="0" smtClean="0">
                <a:latin typeface="Arial" charset="0"/>
              </a:rPr>
              <a:t>0</a:t>
            </a:r>
            <a:r>
              <a:rPr lang="en-US" sz="2800" dirty="0" smtClean="0">
                <a:latin typeface="Arial" charset="0"/>
              </a:rPr>
              <a:t>-G</a:t>
            </a:r>
            <a:r>
              <a:rPr lang="en-US" sz="2800" baseline="-25000" dirty="0" smtClean="0">
                <a:latin typeface="Arial" charset="0"/>
              </a:rPr>
              <a:t>0</a:t>
            </a:r>
            <a:r>
              <a:rPr lang="en-US" sz="2800" dirty="0" smtClean="0">
                <a:latin typeface="Arial" charset="0"/>
              </a:rPr>
              <a:t>G</a:t>
            </a:r>
            <a:r>
              <a:rPr lang="en-US" sz="2800" baseline="-25000" dirty="0" smtClean="0">
                <a:latin typeface="Arial" charset="0"/>
              </a:rPr>
              <a:t>v</a:t>
            </a:r>
            <a:r>
              <a:rPr lang="en-US" sz="2800" dirty="0" smtClean="0">
                <a:latin typeface="Arial" charset="0"/>
              </a:rPr>
              <a:t>sin</a:t>
            </a:r>
            <a:r>
              <a:rPr lang="el-GR" sz="2800" dirty="0" smtClean="0">
                <a:latin typeface="Times New Roman"/>
                <a:cs typeface="Times New Roman"/>
              </a:rPr>
              <a:t>φ</a:t>
            </a:r>
            <a:r>
              <a:rPr lang="en-US" sz="2800" dirty="0" smtClean="0">
                <a:latin typeface="Arial" charset="0"/>
              </a:rPr>
              <a:t>-</a:t>
            </a:r>
            <a:r>
              <a:rPr lang="en-US" sz="2800" dirty="0" err="1" smtClean="0">
                <a:latin typeface="Arial" charset="0"/>
              </a:rPr>
              <a:t>G</a:t>
            </a:r>
            <a:r>
              <a:rPr lang="en-US" sz="2800" baseline="-25000" dirty="0" err="1" smtClean="0">
                <a:latin typeface="Arial" charset="0"/>
              </a:rPr>
              <a:t>v</a:t>
            </a:r>
            <a:r>
              <a:rPr lang="en-US" sz="2800" dirty="0" err="1" smtClean="0">
                <a:latin typeface="Arial" charset="0"/>
              </a:rPr>
              <a:t>G</a:t>
            </a:r>
            <a:r>
              <a:rPr lang="en-US" sz="2800" baseline="-25000" dirty="0" err="1" smtClean="0">
                <a:latin typeface="Arial" charset="0"/>
              </a:rPr>
              <a:t>t</a:t>
            </a:r>
            <a:r>
              <a:rPr lang="en-US" sz="2800" dirty="0" err="1" smtClean="0">
                <a:latin typeface="Arial" charset="0"/>
              </a:rPr>
              <a:t>cos</a:t>
            </a:r>
            <a:r>
              <a:rPr lang="el-GR" sz="2800" dirty="0">
                <a:cs typeface="Times New Roman"/>
              </a:rPr>
              <a:t> φ </a:t>
            </a:r>
            <a:r>
              <a:rPr lang="en-US" sz="2800" dirty="0" smtClean="0">
                <a:latin typeface="Arial" charset="0"/>
              </a:rPr>
              <a:t>-</a:t>
            </a:r>
            <a:r>
              <a:rPr lang="en-US" sz="2800" dirty="0" err="1" smtClean="0">
                <a:latin typeface="Arial" charset="0"/>
              </a:rPr>
              <a:t>FSCsin</a:t>
            </a:r>
            <a:r>
              <a:rPr lang="el-GR" sz="2800" dirty="0">
                <a:cs typeface="Times New Roman"/>
              </a:rPr>
              <a:t> φ</a:t>
            </a:r>
            <a:endParaRPr lang="en-US" sz="2800" dirty="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US" sz="2800" dirty="0"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Calculation of KG, etc. is already accounted for in this equation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Free Surface Correction (FSC) already accounts for size of ship.</a:t>
            </a:r>
          </a:p>
          <a:p>
            <a:pPr>
              <a:lnSpc>
                <a:spcPct val="90000"/>
              </a:lnSpc>
            </a:pPr>
            <a:endParaRPr lang="en-US" sz="2800" dirty="0"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 dirty="0" err="1">
                <a:latin typeface="Arial" charset="0"/>
              </a:rPr>
              <a:t>GM</a:t>
            </a:r>
            <a:r>
              <a:rPr lang="en-US" sz="2800" baseline="-25000" dirty="0" err="1">
                <a:latin typeface="Arial" charset="0"/>
              </a:rPr>
              <a:t>eff</a:t>
            </a:r>
            <a:r>
              <a:rPr lang="en-US" sz="2800" dirty="0">
                <a:latin typeface="Arial" charset="0"/>
              </a:rPr>
              <a:t>=GM-FSC=KM-KG-FSC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</a:rPr>
              <a:t>A large FSC has exactly the same effects on list and stability as a higher KG.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How do we minimize adverse effects of free surface effect?</a:t>
            </a:r>
            <a:br>
              <a:rPr lang="en-US">
                <a:latin typeface="Arial" charset="0"/>
              </a:rPr>
            </a:br>
            <a:endParaRPr lang="en-US">
              <a:latin typeface="Arial" charset="0"/>
            </a:endParaRP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Compartmentalization</a:t>
            </a:r>
          </a:p>
          <a:p>
            <a:r>
              <a:rPr lang="en-US">
                <a:latin typeface="Arial" charset="0"/>
              </a:rPr>
              <a:t>Pocketing (Keep tanks &gt;95% full)</a:t>
            </a:r>
          </a:p>
          <a:p>
            <a:r>
              <a:rPr lang="en-US">
                <a:latin typeface="Arial" charset="0"/>
              </a:rPr>
              <a:t>Empty Tanks</a:t>
            </a:r>
          </a:p>
          <a:p>
            <a:r>
              <a:rPr lang="en-US">
                <a:latin typeface="Arial" charset="0"/>
              </a:rPr>
              <a:t>Compensated Fuel Oil Tanks</a:t>
            </a:r>
          </a:p>
          <a:p>
            <a:r>
              <a:rPr lang="en-US">
                <a:latin typeface="Arial" charset="0"/>
              </a:rPr>
              <a:t>Dewater quickly after a casualty - flooding or fire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0" y="228600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Arial" charset="0"/>
              </a:rPr>
              <a:t>4.9 Metacentric Height</a:t>
            </a:r>
            <a:endParaRPr lang="en-US" sz="2800" b="1">
              <a:latin typeface="Arial" charset="0"/>
            </a:endParaRPr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0" y="1676400"/>
            <a:ext cx="9144000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>
                <a:latin typeface="Arial" charset="0"/>
              </a:rPr>
              <a:t> Recall that Overall Stability is measured by:</a:t>
            </a:r>
          </a:p>
          <a:p>
            <a:pPr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800" b="1">
                <a:latin typeface="Arial" charset="0"/>
              </a:rPr>
              <a:t>   Range of Stability</a:t>
            </a:r>
          </a:p>
          <a:p>
            <a:pPr lvl="1"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800" b="1">
                <a:latin typeface="Arial" charset="0"/>
              </a:rPr>
              <a:t>   Dynamical Stability</a:t>
            </a:r>
          </a:p>
          <a:p>
            <a:pPr lvl="1"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800" b="1">
                <a:latin typeface="Arial" charset="0"/>
              </a:rPr>
              <a:t>   Maximum righting moment</a:t>
            </a:r>
          </a:p>
          <a:p>
            <a:pPr lvl="1">
              <a:buFontTx/>
              <a:buChar char="•"/>
            </a:pPr>
            <a:endParaRPr lang="en-US" sz="2800" b="1">
              <a:latin typeface="Arial" charset="0"/>
            </a:endParaRPr>
          </a:p>
          <a:p>
            <a:pPr lvl="1">
              <a:buFontTx/>
              <a:buChar char="•"/>
            </a:pPr>
            <a:r>
              <a:rPr lang="en-US" sz="2800" b="1">
                <a:latin typeface="Arial" charset="0"/>
              </a:rPr>
              <a:t>   The angle at which the maximum righting 		moment occurs.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05" name="Object 5"/>
          <p:cNvGraphicFramePr>
            <a:graphicFrameLocks noChangeAspect="1"/>
          </p:cNvGraphicFramePr>
          <p:nvPr/>
        </p:nvGraphicFramePr>
        <p:xfrm>
          <a:off x="914400" y="609600"/>
          <a:ext cx="7391400" cy="5543550"/>
        </p:xfrm>
        <a:graphic>
          <a:graphicData uri="http://schemas.openxmlformats.org/presentationml/2006/ole">
            <p:oleObj spid="_x0000_s204805" name="Drawing" r:id="rId3" imgW="6857596" imgH="5144216" progId="WPDraw30.Drawing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750</TotalTime>
  <Words>4764</Words>
  <Application>Microsoft Office PowerPoint</Application>
  <PresentationFormat>On-screen Show (4:3)</PresentationFormat>
  <Paragraphs>1126</Paragraphs>
  <Slides>114</Slides>
  <Notes>23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114</vt:i4>
      </vt:variant>
    </vt:vector>
  </HeadingPairs>
  <TitlesOfParts>
    <vt:vector size="125" baseType="lpstr">
      <vt:lpstr>Times New Roman</vt:lpstr>
      <vt:lpstr>Symbol</vt:lpstr>
      <vt:lpstr>Arial</vt:lpstr>
      <vt:lpstr>Arial Unicode MS</vt:lpstr>
      <vt:lpstr>Wingdings</vt:lpstr>
      <vt:lpstr>Default Design</vt:lpstr>
      <vt:lpstr>Microsoft Equation 3.0</vt:lpstr>
      <vt:lpstr>Corel Presentations 8 Drawing</vt:lpstr>
      <vt:lpstr>Microsoft Word Document</vt:lpstr>
      <vt:lpstr>Microsoft Excel Worksheet</vt:lpstr>
      <vt:lpstr>Chart</vt:lpstr>
      <vt:lpstr>OVERALL STABILITY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Cross Curves Example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Example Problem</vt:lpstr>
      <vt:lpstr>Example Answer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Example Curves</vt:lpstr>
      <vt:lpstr>Slide 63</vt:lpstr>
      <vt:lpstr>Various Righting Arm Conditions</vt:lpstr>
      <vt:lpstr>Example Problem</vt:lpstr>
      <vt:lpstr>Example Answer</vt:lpstr>
      <vt:lpstr>Example Problem</vt:lpstr>
      <vt:lpstr>Example Answer</vt:lpstr>
      <vt:lpstr>4.7 How Does a Ship Sink?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Example Problem</vt:lpstr>
      <vt:lpstr>Example Answer</vt:lpstr>
      <vt:lpstr>Example Answer</vt:lpstr>
      <vt:lpstr>Slide 89</vt:lpstr>
      <vt:lpstr>Slide 90</vt:lpstr>
      <vt:lpstr>Free Surface Effect</vt:lpstr>
      <vt:lpstr>Slide 92</vt:lpstr>
      <vt:lpstr>Slide 93</vt:lpstr>
      <vt:lpstr>Slide 94</vt:lpstr>
      <vt:lpstr>Slide 95</vt:lpstr>
      <vt:lpstr>Effect on Ship “G” and Stability </vt:lpstr>
      <vt:lpstr>How do we minimize adverse effects of free surface effect? 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  <vt:lpstr>Slide 107</vt:lpstr>
      <vt:lpstr>Stability Status</vt:lpstr>
      <vt:lpstr>Example Problem</vt:lpstr>
      <vt:lpstr>Example Answer</vt:lpstr>
      <vt:lpstr>Example Answer</vt:lpstr>
      <vt:lpstr>Example Answer</vt:lpstr>
      <vt:lpstr>Example Problem</vt:lpstr>
      <vt:lpstr>Example Answer</vt:lpstr>
    </vt:vector>
  </TitlesOfParts>
  <Company>U. S. Navy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Thomas Hornyak</dc:creator>
  <cp:lastModifiedBy>Mitch Stubblefield</cp:lastModifiedBy>
  <cp:revision>57</cp:revision>
  <dcterms:created xsi:type="dcterms:W3CDTF">2002-10-01T14:45:21Z</dcterms:created>
  <dcterms:modified xsi:type="dcterms:W3CDTF">2010-02-15T01:20:36Z</dcterms:modified>
</cp:coreProperties>
</file>